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24"/>
  </p:notesMasterIdLst>
  <p:sldIdLst>
    <p:sldId id="256" r:id="rId5"/>
    <p:sldId id="259" r:id="rId6"/>
    <p:sldId id="386" r:id="rId7"/>
    <p:sldId id="376" r:id="rId8"/>
    <p:sldId id="387" r:id="rId9"/>
    <p:sldId id="388" r:id="rId10"/>
    <p:sldId id="390" r:id="rId11"/>
    <p:sldId id="389" r:id="rId12"/>
    <p:sldId id="403" r:id="rId13"/>
    <p:sldId id="391" r:id="rId14"/>
    <p:sldId id="402" r:id="rId15"/>
    <p:sldId id="392" r:id="rId16"/>
    <p:sldId id="395" r:id="rId17"/>
    <p:sldId id="393" r:id="rId18"/>
    <p:sldId id="396" r:id="rId19"/>
    <p:sldId id="397" r:id="rId20"/>
    <p:sldId id="399" r:id="rId21"/>
    <p:sldId id="401" r:id="rId22"/>
    <p:sldId id="400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  <p14:sldId id="386"/>
          </p14:sldIdLst>
        </p14:section>
        <p14:section name="Modèles de classe" id="{3CB415D7-15C2-4679-8DF0-D4AC5A587774}">
          <p14:sldIdLst>
            <p14:sldId id="376"/>
          </p14:sldIdLst>
        </p14:section>
        <p14:section name="Relations" id="{5077C339-9102-4367-8AFB-0B54514A98B9}">
          <p14:sldIdLst>
            <p14:sldId id="387"/>
            <p14:sldId id="388"/>
            <p14:sldId id="390"/>
            <p14:sldId id="389"/>
            <p14:sldId id="403"/>
            <p14:sldId id="391"/>
            <p14:sldId id="402"/>
          </p14:sldIdLst>
        </p14:section>
        <p14:section name="Bonne modélisation" id="{EF339303-DD47-478F-AD79-6A35AA7F6DA6}">
          <p14:sldIdLst>
            <p14:sldId id="392"/>
            <p14:sldId id="395"/>
            <p14:sldId id="393"/>
            <p14:sldId id="396"/>
            <p14:sldId id="397"/>
            <p14:sldId id="399"/>
            <p14:sldId id="401"/>
            <p14:sldId id="40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8E596-0E25-5EAE-3E82-17172987CCAB}" v="1" dt="2026-09-03T12:35:51.24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 snapToGrid="0">
      <p:cViewPr varScale="1">
        <p:scale>
          <a:sx n="155" d="100"/>
          <a:sy n="155" d="100"/>
        </p:scale>
        <p:origin x="1392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Xavier Glorot" userId="S::xavier.glorot@cegepmontpetit.ca::3815898f-dfc6-440c-8cc9-e3b5359b8b38" providerId="AD" clId="Web-{7F68E596-0E25-5EAE-3E82-17172987CCAB}"/>
    <pc:docChg chg="sldOrd">
      <pc:chgData name="Xavier Glorot" userId="S::xavier.glorot@cegepmontpetit.ca::3815898f-dfc6-440c-8cc9-e3b5359b8b38" providerId="AD" clId="Web-{7F68E596-0E25-5EAE-3E82-17172987CCAB}" dt="2026-09-03T12:35:51.248" v="0"/>
      <pc:docMkLst>
        <pc:docMk/>
      </pc:docMkLst>
      <pc:sldChg chg="ord">
        <pc:chgData name="Xavier Glorot" userId="S::xavier.glorot@cegepmontpetit.ca::3815898f-dfc6-440c-8cc9-e3b5359b8b38" providerId="AD" clId="Web-{7F68E596-0E25-5EAE-3E82-17172987CCAB}" dt="2026-09-03T12:35:51.248" v="0"/>
        <pc:sldMkLst>
          <pc:docMk/>
          <pc:sldMk cId="1786927024" sldId="402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9F278-1280-48D5-A5A7-B2BDBEE54FF3}">
      <dgm:prSet/>
      <dgm:spPr/>
      <dgm:t>
        <a:bodyPr/>
        <a:lstStyle/>
        <a:p>
          <a:r>
            <a:rPr lang="en-US" err="1"/>
            <a:t>Modèles</a:t>
          </a:r>
          <a:r>
            <a:rPr lang="en-US"/>
            <a:t> de </a:t>
          </a:r>
          <a:r>
            <a:rPr lang="en-US" err="1"/>
            <a:t>classe</a:t>
          </a:r>
          <a:endParaRPr lang="en-US"/>
        </a:p>
      </dgm:t>
    </dgm:pt>
    <dgm:pt modelId="{685DF9B7-1D13-4DD0-838A-DD71A1B933DF}" type="parTrans" cxnId="{47A03863-705E-4288-9139-4BD74EB0E53D}">
      <dgm:prSet/>
      <dgm:spPr/>
      <dgm:t>
        <a:bodyPr/>
        <a:lstStyle/>
        <a:p>
          <a:endParaRPr lang="en-US"/>
        </a:p>
      </dgm:t>
    </dgm:pt>
    <dgm:pt modelId="{14EE5258-73A9-4BFE-B0DA-A0382D6B405A}" type="sibTrans" cxnId="{47A03863-705E-4288-9139-4BD74EB0E53D}">
      <dgm:prSet/>
      <dgm:spPr/>
      <dgm:t>
        <a:bodyPr/>
        <a:lstStyle/>
        <a:p>
          <a:endParaRPr lang="en-US"/>
        </a:p>
      </dgm:t>
    </dgm:pt>
    <dgm:pt modelId="{2202D379-9CE0-450F-BE92-A43487A4572F}">
      <dgm:prSet/>
      <dgm:spPr/>
      <dgm:t>
        <a:bodyPr/>
        <a:lstStyle/>
        <a:p>
          <a:r>
            <a:rPr lang="en-US" dirty="0" err="1"/>
            <a:t>Normalisation</a:t>
          </a:r>
          <a:endParaRPr lang="en-US" dirty="0"/>
        </a:p>
      </dgm:t>
    </dgm:pt>
    <dgm:pt modelId="{1D88AD9E-5728-4329-9934-DDFB074C20ED}" type="parTrans" cxnId="{CDDB23FA-6126-48D4-B1B3-5CC35574BA81}">
      <dgm:prSet/>
      <dgm:spPr/>
      <dgm:t>
        <a:bodyPr/>
        <a:lstStyle/>
        <a:p>
          <a:endParaRPr lang="fr-CA"/>
        </a:p>
      </dgm:t>
    </dgm:pt>
    <dgm:pt modelId="{56E6BDD4-CA31-406C-B466-7BA99DCDFB7B}" type="sibTrans" cxnId="{CDDB23FA-6126-48D4-B1B3-5CC35574BA81}">
      <dgm:prSet/>
      <dgm:spPr/>
      <dgm:t>
        <a:bodyPr/>
        <a:lstStyle/>
        <a:p>
          <a:endParaRPr lang="fr-CA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Relations</a:t>
          </a:r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16AABE10-A64A-4B8D-B4BA-2AAD062A5550}">
      <dgm:prSet/>
      <dgm:spPr/>
      <dgm:t>
        <a:bodyPr/>
        <a:lstStyle/>
        <a:p>
          <a:r>
            <a:rPr lang="en-US"/>
            <a:t>Code First</a:t>
          </a:r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F42BD39-C17A-4097-9871-167C5A314F0E}" type="pres">
      <dgm:prSet presAssocID="{CF90DA37-5128-4921-9A1E-0804D868CD26}" presName="spacer" presStyleCnt="0"/>
      <dgm:spPr/>
    </dgm:pt>
    <dgm:pt modelId="{EBDFD51D-196F-4AC6-8257-AA7A6A15EB52}" type="pres">
      <dgm:prSet presAssocID="{FEE9F278-1280-48D5-A5A7-B2BDBEE54FF3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AFEE4678-9EA1-4DE8-B98E-EEDA301873C7}" type="pres">
      <dgm:prSet presAssocID="{14EE5258-73A9-4BFE-B0DA-A0382D6B405A}" presName="spacer" presStyleCnt="0"/>
      <dgm:spPr/>
    </dgm:pt>
    <dgm:pt modelId="{A3338052-5C45-4D06-9D05-CA54A2DA9BA7}" type="pres">
      <dgm:prSet presAssocID="{0DA86583-E5B6-4AAA-8771-8483CF94F01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44171E2C-D5F7-4234-9222-D651A9BC6221}" type="pres">
      <dgm:prSet presAssocID="{76683554-804C-4825-BA3B-75DA127A2D16}" presName="spacer" presStyleCnt="0"/>
      <dgm:spPr/>
    </dgm:pt>
    <dgm:pt modelId="{A1806376-2610-459C-9F34-080BF4DF7B23}" type="pres">
      <dgm:prSet presAssocID="{2202D379-9CE0-450F-BE92-A43487A457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82F1380D-452A-414C-81B7-5EFE13302138}" type="presOf" srcId="{2202D379-9CE0-450F-BE92-A43487A4572F}" destId="{A1806376-2610-459C-9F34-080BF4DF7B23}" srcOrd="0" destOrd="0" presId="urn:microsoft.com/office/officeart/2005/8/layout/vList2"/>
    <dgm:cxn modelId="{D144652D-4CB3-4A49-80CC-2CC7DCE90CE5}" type="presOf" srcId="{16AABE10-A64A-4B8D-B4BA-2AAD062A5550}" destId="{D17E77E7-5BFB-431B-B8AF-567259D43D0A}" srcOrd="0" destOrd="0" presId="urn:microsoft.com/office/officeart/2005/8/layout/vList2"/>
    <dgm:cxn modelId="{C7B70E33-4809-41D6-8863-578DF6DAD317}" type="presOf" srcId="{0DA86583-E5B6-4AAA-8771-8483CF94F016}" destId="{A3338052-5C45-4D06-9D05-CA54A2DA9BA7}" srcOrd="0" destOrd="0" presId="urn:microsoft.com/office/officeart/2005/8/layout/vList2"/>
    <dgm:cxn modelId="{47A03863-705E-4288-9139-4BD74EB0E53D}" srcId="{629F67AB-6A10-4FB6-B979-E0D4DB2AAD86}" destId="{FEE9F278-1280-48D5-A5A7-B2BDBEE54FF3}" srcOrd="1" destOrd="0" parTransId="{685DF9B7-1D13-4DD0-838A-DD71A1B933DF}" sibTransId="{14EE5258-73A9-4BFE-B0DA-A0382D6B405A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BDD1D470-D173-4FFD-B552-E5F615F6FEA4}" type="presOf" srcId="{FEE9F278-1280-48D5-A5A7-B2BDBEE54FF3}" destId="{EBDFD51D-196F-4AC6-8257-AA7A6A15EB52}" srcOrd="0" destOrd="0" presId="urn:microsoft.com/office/officeart/2005/8/layout/vList2"/>
    <dgm:cxn modelId="{C29240F7-C057-485B-B7FB-40A7908DCB42}" srcId="{629F67AB-6A10-4FB6-B979-E0D4DB2AAD86}" destId="{0DA86583-E5B6-4AAA-8771-8483CF94F016}" srcOrd="2" destOrd="0" parTransId="{789C893E-D1D5-4213-845D-616609511BE3}" sibTransId="{76683554-804C-4825-BA3B-75DA127A2D16}"/>
    <dgm:cxn modelId="{CDDB23FA-6126-48D4-B1B3-5CC35574BA81}" srcId="{629F67AB-6A10-4FB6-B979-E0D4DB2AAD86}" destId="{2202D379-9CE0-450F-BE92-A43487A4572F}" srcOrd="3" destOrd="0" parTransId="{1D88AD9E-5728-4329-9934-DDFB074C20ED}" sibTransId="{56E6BDD4-CA31-406C-B466-7BA99DCDFB7B}"/>
    <dgm:cxn modelId="{8134964F-F9EA-40D6-9C9D-2C57AB3C447F}" type="presParOf" srcId="{5DC2C262-0B83-414A-973C-378445C35B15}" destId="{D17E77E7-5BFB-431B-B8AF-567259D43D0A}" srcOrd="0" destOrd="0" presId="urn:microsoft.com/office/officeart/2005/8/layout/vList2"/>
    <dgm:cxn modelId="{F01EF35B-68C9-4587-A82D-4216109BBA9A}" type="presParOf" srcId="{5DC2C262-0B83-414A-973C-378445C35B15}" destId="{BF42BD39-C17A-4097-9871-167C5A314F0E}" srcOrd="1" destOrd="0" presId="urn:microsoft.com/office/officeart/2005/8/layout/vList2"/>
    <dgm:cxn modelId="{BE2F7F71-5B17-4FBD-A9FF-45BFD755E902}" type="presParOf" srcId="{5DC2C262-0B83-414A-973C-378445C35B15}" destId="{EBDFD51D-196F-4AC6-8257-AA7A6A15EB52}" srcOrd="2" destOrd="0" presId="urn:microsoft.com/office/officeart/2005/8/layout/vList2"/>
    <dgm:cxn modelId="{238A6CB0-EB1C-4EE3-91EB-D0FE340FD629}" type="presParOf" srcId="{5DC2C262-0B83-414A-973C-378445C35B15}" destId="{AFEE4678-9EA1-4DE8-B98E-EEDA301873C7}" srcOrd="3" destOrd="0" presId="urn:microsoft.com/office/officeart/2005/8/layout/vList2"/>
    <dgm:cxn modelId="{4CD45AB4-4F50-4578-8108-B7D3152DD0EC}" type="presParOf" srcId="{5DC2C262-0B83-414A-973C-378445C35B15}" destId="{A3338052-5C45-4D06-9D05-CA54A2DA9BA7}" srcOrd="4" destOrd="0" presId="urn:microsoft.com/office/officeart/2005/8/layout/vList2"/>
    <dgm:cxn modelId="{04F3BB2C-8929-4D80-AACA-EE3D66FE21CF}" type="presParOf" srcId="{5DC2C262-0B83-414A-973C-378445C35B15}" destId="{44171E2C-D5F7-4234-9222-D651A9BC6221}" srcOrd="5" destOrd="0" presId="urn:microsoft.com/office/officeart/2005/8/layout/vList2"/>
    <dgm:cxn modelId="{0CABE7DA-6B9A-4E27-9763-BDCCA26109C9}" type="presParOf" srcId="{5DC2C262-0B83-414A-973C-378445C35B15}" destId="{A1806376-2610-459C-9F34-080BF4DF7B23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37753"/>
          <a:ext cx="1005839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Code First</a:t>
          </a:r>
        </a:p>
      </dsp:txBody>
      <dsp:txXfrm>
        <a:off x="38638" y="76391"/>
        <a:ext cx="9981123" cy="714229"/>
      </dsp:txXfrm>
    </dsp:sp>
    <dsp:sp modelId="{EBDFD51D-196F-4AC6-8257-AA7A6A15EB52}">
      <dsp:nvSpPr>
        <dsp:cNvPr id="0" name=""/>
        <dsp:cNvSpPr/>
      </dsp:nvSpPr>
      <dsp:spPr>
        <a:xfrm>
          <a:off x="0" y="924299"/>
          <a:ext cx="1005839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err="1"/>
            <a:t>Modèles</a:t>
          </a:r>
          <a:r>
            <a:rPr lang="en-US" sz="3300" kern="1200"/>
            <a:t> de </a:t>
          </a:r>
          <a:r>
            <a:rPr lang="en-US" sz="3300" kern="1200" err="1"/>
            <a:t>classe</a:t>
          </a:r>
          <a:endParaRPr lang="en-US" sz="3300" kern="1200"/>
        </a:p>
      </dsp:txBody>
      <dsp:txXfrm>
        <a:off x="38638" y="962937"/>
        <a:ext cx="9981123" cy="714229"/>
      </dsp:txXfrm>
    </dsp:sp>
    <dsp:sp modelId="{A3338052-5C45-4D06-9D05-CA54A2DA9BA7}">
      <dsp:nvSpPr>
        <dsp:cNvPr id="0" name=""/>
        <dsp:cNvSpPr/>
      </dsp:nvSpPr>
      <dsp:spPr>
        <a:xfrm>
          <a:off x="0" y="1810844"/>
          <a:ext cx="1005839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3300" kern="1200"/>
            <a:t>Relations</a:t>
          </a:r>
        </a:p>
      </dsp:txBody>
      <dsp:txXfrm>
        <a:off x="38638" y="1849482"/>
        <a:ext cx="9981123" cy="714229"/>
      </dsp:txXfrm>
    </dsp:sp>
    <dsp:sp modelId="{A1806376-2610-459C-9F34-080BF4DF7B23}">
      <dsp:nvSpPr>
        <dsp:cNvPr id="0" name=""/>
        <dsp:cNvSpPr/>
      </dsp:nvSpPr>
      <dsp:spPr>
        <a:xfrm>
          <a:off x="0" y="2697389"/>
          <a:ext cx="10058399" cy="79150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 err="1"/>
            <a:t>Normalisation</a:t>
          </a:r>
          <a:endParaRPr lang="en-US" sz="3300" kern="1200" dirty="0"/>
        </a:p>
      </dsp:txBody>
      <dsp:txXfrm>
        <a:off x="38638" y="2736027"/>
        <a:ext cx="9981123" cy="7142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2026-09-03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2026-09-03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2026-09-03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2026-09-03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2026-09-03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2026-09-03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2026-09-03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2026-09-03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‹#›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2026-09-03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‹#›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cours.etsmtl.ca/gpa775/Cours/P05_2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3 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Modélisation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4353055"/>
              </p:ext>
            </p:extLst>
          </p:nvPr>
        </p:nvGraphicFramePr>
        <p:xfrm>
          <a:off x="1097280" y="1179576"/>
          <a:ext cx="10058400" cy="352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52D62E7-4040-0C29-73BA-F6FA62AE9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Code First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CF5EB70-E8FE-56AA-778F-F59E870D01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L’expression </a:t>
            </a:r>
            <a:r>
              <a:rPr lang="fr-CA" b="1"/>
              <a:t>« Code First »</a:t>
            </a:r>
            <a:r>
              <a:rPr lang="fr-CA"/>
              <a:t>, par opposition à </a:t>
            </a:r>
            <a:r>
              <a:rPr lang="fr-CA" b="1"/>
              <a:t>« DB First »</a:t>
            </a:r>
            <a:r>
              <a:rPr lang="fr-CA"/>
              <a:t>, indique que </a:t>
            </a:r>
            <a:r>
              <a:rPr lang="fr-CA" b="1"/>
              <a:t>l’on écrit d’abord notre code</a:t>
            </a:r>
            <a:r>
              <a:rPr lang="fr-CA"/>
              <a:t> et que l’on génère ensuite la base de données </a:t>
            </a:r>
            <a:r>
              <a:rPr lang="fr-CA" b="1"/>
              <a:t>à partir du code écrit</a:t>
            </a:r>
            <a:r>
              <a:rPr lang="fr-CA"/>
              <a:t>.</a:t>
            </a:r>
          </a:p>
          <a:p>
            <a:pPr marL="0" indent="0">
              <a:buNone/>
            </a:pPr>
            <a:r>
              <a:rPr lang="fr-CA"/>
              <a:t>Dans ce cours, on écrit les classes de notre modèle de données et on génère des instructions SQL pour mettre à jour notre BD.</a:t>
            </a:r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E120002-2AFA-A29C-0C54-3BF01089A6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6B6DEE3-B160-C371-3192-03877DE4F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3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9F22B0E-9598-CCE4-5B02-45FE06E70EE7}"/>
              </a:ext>
            </a:extLst>
          </p:cNvPr>
          <p:cNvSpPr txBox="1"/>
          <p:nvPr/>
        </p:nvSpPr>
        <p:spPr>
          <a:xfrm>
            <a:off x="1036320" y="4732041"/>
            <a:ext cx="9440751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 rtlCol="0" anchor="t">
            <a:spAutoFit/>
          </a:bodyPr>
          <a:lstStyle/>
          <a:p>
            <a:r>
              <a:rPr lang="fr-CA" err="1"/>
              <a:t>EntityFramework</a:t>
            </a:r>
            <a:r>
              <a:rPr lang="fr-CA"/>
              <a:t> permet également de faire du DB First. Dans ce cas, on peut générer des classes à partir d’une BD déjà existante. C’est très intéressant quand on veut utiliser un ORM avec la BD d’une application déjà existante!</a:t>
            </a:r>
          </a:p>
          <a:p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63228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Modèles de classe</a:t>
            </a:r>
          </a:p>
        </p:txBody>
      </p:sp>
      <p:sp>
        <p:nvSpPr>
          <p:cNvPr id="28" name="Espace réservé du contenu 27">
            <a:extLst>
              <a:ext uri="{FF2B5EF4-FFF2-40B4-BE49-F238E27FC236}">
                <a16:creationId xmlns:a16="http://schemas.microsoft.com/office/drawing/2014/main" id="{642B814C-5B32-E4C4-9903-73C7A325C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2013021"/>
          </a:xfrm>
        </p:spPr>
        <p:txBody>
          <a:bodyPr/>
          <a:lstStyle/>
          <a:p>
            <a:pPr marL="0" indent="0">
              <a:buNone/>
            </a:pPr>
            <a:r>
              <a:rPr lang="fr-CA"/>
              <a:t>On peut représenter nos données de plusieurs façons:</a:t>
            </a:r>
          </a:p>
          <a:p>
            <a:pPr>
              <a:buFontTx/>
              <a:buChar char="-"/>
            </a:pPr>
            <a:r>
              <a:rPr lang="fr-CA"/>
              <a:t>Code SQL</a:t>
            </a:r>
          </a:p>
          <a:p>
            <a:pPr>
              <a:buFontTx/>
              <a:buChar char="-"/>
            </a:pPr>
            <a:r>
              <a:rPr lang="fr-CA"/>
              <a:t>Code C#</a:t>
            </a:r>
          </a:p>
          <a:p>
            <a:pPr>
              <a:buFontTx/>
              <a:buChar char="-"/>
            </a:pPr>
            <a:r>
              <a:rPr lang="fr-CA" b="1"/>
              <a:t>Diagramme UML</a:t>
            </a:r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4</a:t>
            </a:fld>
            <a:endParaRPr lang="fr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E557EB-639C-9BCB-1A81-8A6756A362AF}"/>
              </a:ext>
            </a:extLst>
          </p:cNvPr>
          <p:cNvSpPr/>
          <p:nvPr/>
        </p:nvSpPr>
        <p:spPr>
          <a:xfrm>
            <a:off x="6818996" y="3813068"/>
            <a:ext cx="1752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Employé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3C690ED-F06F-D8DD-F8E6-5F3A26B5D5AD}"/>
              </a:ext>
            </a:extLst>
          </p:cNvPr>
          <p:cNvSpPr txBox="1"/>
          <p:nvPr/>
        </p:nvSpPr>
        <p:spPr>
          <a:xfrm>
            <a:off x="3780521" y="3818902"/>
            <a:ext cx="1657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/>
              <a:t>Nom de l’entité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0FF2BB4-6E3F-F8E0-546C-CFBA3B876324}"/>
              </a:ext>
            </a:extLst>
          </p:cNvPr>
          <p:cNvSpPr txBox="1"/>
          <p:nvPr/>
        </p:nvSpPr>
        <p:spPr>
          <a:xfrm>
            <a:off x="4075797" y="5076202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/>
              <a:t>Attributs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F7D54EB-D232-14E0-BB3C-10AAF4271967}"/>
              </a:ext>
            </a:extLst>
          </p:cNvPr>
          <p:cNvSpPr txBox="1"/>
          <p:nvPr/>
        </p:nvSpPr>
        <p:spPr>
          <a:xfrm>
            <a:off x="3907493" y="4194068"/>
            <a:ext cx="1415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/>
              <a:t>Clé Primaire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7BA2CEF8-47CA-1340-5F63-F40EDA5FCA91}"/>
              </a:ext>
            </a:extLst>
          </p:cNvPr>
          <p:cNvCxnSpPr>
            <a:cxnSpLocks/>
            <a:stCxn id="7" idx="3"/>
            <a:endCxn id="6" idx="1"/>
          </p:cNvCxnSpPr>
          <p:nvPr/>
        </p:nvCxnSpPr>
        <p:spPr>
          <a:xfrm>
            <a:off x="5437873" y="4003568"/>
            <a:ext cx="1381123" cy="0"/>
          </a:xfrm>
          <a:prstGeom prst="straightConnector1">
            <a:avLst/>
          </a:prstGeom>
          <a:ln w="28575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9DE14930-4C84-EBB3-20C2-270E4EB588E1}"/>
              </a:ext>
            </a:extLst>
          </p:cNvPr>
          <p:cNvCxnSpPr>
            <a:cxnSpLocks/>
            <a:stCxn id="10" idx="3"/>
          </p:cNvCxnSpPr>
          <p:nvPr/>
        </p:nvCxnSpPr>
        <p:spPr>
          <a:xfrm flipV="1">
            <a:off x="5323487" y="4362601"/>
            <a:ext cx="1508096" cy="16133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7044EA4A-B617-365D-DB7E-CC49F9AA3548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142597" y="4378734"/>
            <a:ext cx="1676399" cy="88213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A57C9C41-4BDC-36F1-4B1A-0F23030585A0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142597" y="4650827"/>
            <a:ext cx="1688986" cy="61004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91D6B61B-ACF2-2BA9-5983-5DE08510469C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142597" y="4956067"/>
            <a:ext cx="1676399" cy="304801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24">
            <a:extLst>
              <a:ext uri="{FF2B5EF4-FFF2-40B4-BE49-F238E27FC236}">
                <a16:creationId xmlns:a16="http://schemas.microsoft.com/office/drawing/2014/main" id="{61A2DCA3-79B0-4017-CBDD-7BA4F23A5D8E}"/>
              </a:ext>
            </a:extLst>
          </p:cNvPr>
          <p:cNvCxnSpPr>
            <a:cxnSpLocks/>
            <a:stCxn id="9" idx="3"/>
          </p:cNvCxnSpPr>
          <p:nvPr/>
        </p:nvCxnSpPr>
        <p:spPr>
          <a:xfrm flipV="1">
            <a:off x="5142597" y="5228602"/>
            <a:ext cx="1676399" cy="32266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3A99DAD7-617E-61B4-3691-8EBAB1414247}"/>
              </a:ext>
            </a:extLst>
          </p:cNvPr>
          <p:cNvSpPr/>
          <p:nvPr/>
        </p:nvSpPr>
        <p:spPr>
          <a:xfrm>
            <a:off x="6818997" y="4194068"/>
            <a:ext cx="1752600" cy="1219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fr-CA" b="1" u="sng">
                <a:solidFill>
                  <a:schemeClr val="tx1"/>
                </a:solidFill>
              </a:rPr>
              <a:t>Id (Optionnel)</a:t>
            </a:r>
          </a:p>
          <a:p>
            <a:r>
              <a:rPr lang="fr-CA">
                <a:solidFill>
                  <a:schemeClr val="tx1"/>
                </a:solidFill>
              </a:rPr>
              <a:t>Nom</a:t>
            </a:r>
          </a:p>
          <a:p>
            <a:r>
              <a:rPr lang="fr-CA">
                <a:solidFill>
                  <a:schemeClr val="tx1"/>
                </a:solidFill>
              </a:rPr>
              <a:t>Prénom</a:t>
            </a:r>
          </a:p>
          <a:p>
            <a:r>
              <a:rPr lang="fr-CA">
                <a:solidFill>
                  <a:schemeClr val="tx1"/>
                </a:solidFill>
              </a:rPr>
              <a:t>DDN</a:t>
            </a:r>
          </a:p>
          <a:p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7D5E3-7341-5680-3C85-4C9E2635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Relations Diagramme UML</a:t>
            </a:r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D68CFA7-D3B5-44D0-25F8-8BF06A2E07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On peut indiquer les relations entre nos classes dans notre diagramme.</a:t>
            </a:r>
          </a:p>
          <a:p>
            <a:pPr marL="0" indent="0">
              <a:buNone/>
            </a:pPr>
            <a:r>
              <a:rPr lang="fr-CA"/>
              <a:t>Il n’est pas nécessaire d’afficher les clés étrangères dans les attributs de notre diagramme.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BF5DA7-4612-D24B-8029-8BA8C060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732C99-640C-6BA7-8760-BB504E03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10803219-E74E-5022-056C-CCC5A292A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404" y="2518913"/>
            <a:ext cx="3432468" cy="3479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88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7D5E3-7341-5680-3C85-4C9E2635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 cardinalité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5D0D474-9A60-5A48-C2DD-C62D426ED1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214472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 dirty="0"/>
              <a:t>La cardinalité permet d’identifier le nombre possible d’instances à laquelle une instance est reliée.</a:t>
            </a:r>
          </a:p>
          <a:p>
            <a:pPr marL="0" indent="0">
              <a:buNone/>
            </a:pPr>
            <a:r>
              <a:rPr lang="fr-CA" dirty="0"/>
              <a:t>On doit le lire de la façon suivante: « </a:t>
            </a:r>
            <a:r>
              <a:rPr lang="fr-CA" dirty="0" err="1"/>
              <a:t>Movie</a:t>
            </a:r>
            <a:r>
              <a:rPr lang="fr-CA" dirty="0"/>
              <a:t> peut/doit avoir (le chiffre à l’autre bout de la relation) </a:t>
            </a:r>
            <a:r>
              <a:rPr lang="fr-CA" dirty="0" err="1"/>
              <a:t>Category</a:t>
            </a:r>
            <a:r>
              <a:rPr lang="fr-CA" dirty="0"/>
              <a:t> ». Donc dans ce cas, </a:t>
            </a:r>
            <a:r>
              <a:rPr lang="fr-CA" dirty="0" err="1"/>
              <a:t>Movie</a:t>
            </a:r>
            <a:r>
              <a:rPr lang="fr-CA" dirty="0"/>
              <a:t> doit avoir 1 à N (plusieurs) </a:t>
            </a:r>
            <a:r>
              <a:rPr lang="fr-CA" dirty="0" err="1"/>
              <a:t>Category</a:t>
            </a:r>
            <a:r>
              <a:rPr lang="fr-CA" dirty="0"/>
              <a:t>.</a:t>
            </a:r>
          </a:p>
          <a:p>
            <a:pPr marL="0" indent="0">
              <a:buNone/>
            </a:pPr>
            <a:r>
              <a:rPr lang="fr-CA" dirty="0"/>
              <a:t>Et </a:t>
            </a:r>
            <a:r>
              <a:rPr lang="fr-CA" dirty="0" err="1"/>
              <a:t>Category</a:t>
            </a:r>
            <a:r>
              <a:rPr lang="fr-CA" dirty="0"/>
              <a:t> PEUT avoir 1 ou plusieurs </a:t>
            </a:r>
            <a:r>
              <a:rPr lang="fr-CA" dirty="0" err="1"/>
              <a:t>Movie</a:t>
            </a:r>
            <a:r>
              <a:rPr lang="fr-CA" dirty="0"/>
              <a:t> (On dit PEUT car 0 est permis).</a:t>
            </a:r>
            <a:endParaRPr lang="fr-CA" dirty="0">
              <a:ea typeface="Calibri"/>
              <a:cs typeface="Calibri"/>
            </a:endParaRP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BF5DA7-4612-D24B-8029-8BA8C060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732C99-640C-6BA7-8760-BB504E03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6</a:t>
            </a:fld>
            <a:endParaRPr lang="fr-CA"/>
          </a:p>
        </p:txBody>
      </p:sp>
      <p:graphicFrame>
        <p:nvGraphicFramePr>
          <p:cNvPr id="7" name="Tableau 2">
            <a:extLst>
              <a:ext uri="{FF2B5EF4-FFF2-40B4-BE49-F238E27FC236}">
                <a16:creationId xmlns:a16="http://schemas.microsoft.com/office/drawing/2014/main" id="{33F14BFF-5D60-9B1A-A93A-46EF0795FC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363923"/>
              </p:ext>
            </p:extLst>
          </p:nvPr>
        </p:nvGraphicFramePr>
        <p:xfrm>
          <a:off x="7124004" y="3368172"/>
          <a:ext cx="3733800" cy="23926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142999">
                  <a:extLst>
                    <a:ext uri="{9D8B030D-6E8A-4147-A177-3AD203B41FA5}">
                      <a16:colId xmlns:a16="http://schemas.microsoft.com/office/drawing/2014/main" val="2460665100"/>
                    </a:ext>
                  </a:extLst>
                </a:gridCol>
                <a:gridCol w="2590801">
                  <a:extLst>
                    <a:ext uri="{9D8B030D-6E8A-4147-A177-3AD203B41FA5}">
                      <a16:colId xmlns:a16="http://schemas.microsoft.com/office/drawing/2014/main" val="29116458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/>
                        <a:t>Symboles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Définition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072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0..1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0 ou 1 (optionnel)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1610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1..1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1 (obligatoire)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5513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0..N</a:t>
                      </a:r>
                    </a:p>
                    <a:p>
                      <a:pPr algn="ctr"/>
                      <a:r>
                        <a:rPr lang="fr-CA"/>
                        <a:t>0..*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0 à plusieurs (optionnel)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372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1..N</a:t>
                      </a:r>
                    </a:p>
                    <a:p>
                      <a:pPr algn="ctr"/>
                      <a:r>
                        <a:rPr lang="fr-CA"/>
                        <a:t>1..*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1 à plusieurs (obligatoire)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62689393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85140B2-0087-16F0-EB67-A92021548E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5530" y="2824928"/>
            <a:ext cx="3432468" cy="3479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242080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77D5E3-7341-5680-3C85-4C9E263568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 cardinalité</a:t>
            </a:r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5D0D474-9A60-5A48-C2DD-C62D426ED1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 b="1"/>
              <a:t>Important: </a:t>
            </a:r>
            <a:r>
              <a:rPr lang="fr-CA"/>
              <a:t>La cardinalité représente les valeurs minimales et maximales qui sont possibles pour notre modèle de données en tout moment. Pas simplement ce qui est </a:t>
            </a:r>
            <a:r>
              <a:rPr lang="fr-CA" b="1"/>
              <a:t>« habituel »</a:t>
            </a:r>
            <a:r>
              <a:rPr lang="fr-CA"/>
              <a:t>. </a:t>
            </a:r>
          </a:p>
          <a:p>
            <a:pPr marL="0" indent="0">
              <a:buNone/>
            </a:pPr>
            <a:r>
              <a:rPr lang="fr-CA"/>
              <a:t>Si on mettait un 1 à la place du zéro dans notre exemple, il ne serait pas possible de créer une nouvelle catégorie si elle n’était pas déjà associée à au moins un </a:t>
            </a:r>
            <a:r>
              <a:rPr lang="fr-CA" err="1"/>
              <a:t>Movie</a:t>
            </a:r>
            <a:r>
              <a:rPr lang="fr-CA"/>
              <a:t>. Ça risquerait de rendre la création de la </a:t>
            </a:r>
            <a:r>
              <a:rPr lang="fr-CA" err="1"/>
              <a:t>Category</a:t>
            </a:r>
            <a:r>
              <a:rPr lang="fr-CA"/>
              <a:t> plus complexe!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BF5DA7-4612-D24B-8029-8BA8C060E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7732C99-640C-6BA7-8760-BB504E031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7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0B75DC6-F174-6599-24A9-DC6AB1E371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8525" y="2872596"/>
            <a:ext cx="3432468" cy="347916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88EB26F-F23B-6E23-8D58-C9A9AC0A0BBE}"/>
              </a:ext>
            </a:extLst>
          </p:cNvPr>
          <p:cNvSpPr/>
          <p:nvPr/>
        </p:nvSpPr>
        <p:spPr>
          <a:xfrm>
            <a:off x="6126480" y="4330460"/>
            <a:ext cx="162177" cy="207034"/>
          </a:xfrm>
          <a:prstGeom prst="rect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03422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1DBD57A-6EC2-2440-A261-0225CBE44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Annotation pour un champ obligatoire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128BE97B-24BB-B38C-B9CE-7A0FAD27F7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102573" cy="750200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Pour spécifier qu'un champ est obligatoire on utilise le symbole *. Dans ce cas, la valeur </a:t>
            </a:r>
            <a:r>
              <a:rPr lang="fr-CA" err="1"/>
              <a:t>null</a:t>
            </a:r>
            <a:r>
              <a:rPr lang="fr-CA"/>
              <a:t> n'est </a:t>
            </a:r>
            <a:r>
              <a:rPr lang="fr-CA" b="1"/>
              <a:t>PAS</a:t>
            </a:r>
            <a:r>
              <a:rPr lang="fr-CA"/>
              <a:t> acceptable pour ce champ.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AFF769-17C8-4C92-FABE-CEEFF48C9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33AC489-3CAF-25C1-52FC-256A6F40BF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4AA812-D056-0EF5-B983-989CE719F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225" y="2069341"/>
            <a:ext cx="8591550" cy="1438275"/>
          </a:xfrm>
          <a:prstGeom prst="rect">
            <a:avLst/>
          </a:prstGeom>
        </p:spPr>
      </p:pic>
      <p:sp>
        <p:nvSpPr>
          <p:cNvPr id="8" name="Espace réservé du contenu 6">
            <a:extLst>
              <a:ext uri="{FF2B5EF4-FFF2-40B4-BE49-F238E27FC236}">
                <a16:creationId xmlns:a16="http://schemas.microsoft.com/office/drawing/2014/main" id="{44B8B0E5-7B08-769B-A669-E5E6420FC72A}"/>
              </a:ext>
            </a:extLst>
          </p:cNvPr>
          <p:cNvSpPr txBox="1">
            <a:spLocks/>
          </p:cNvSpPr>
          <p:nvPr/>
        </p:nvSpPr>
        <p:spPr>
          <a:xfrm>
            <a:off x="1095070" y="3802512"/>
            <a:ext cx="10091531" cy="92689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344488" indent="-344488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q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17525" indent="-3175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90563" indent="-30638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54075" indent="-287338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Wingdings" panose="05000000000000000000" pitchFamily="2" charset="2"/>
              <a:buChar char="q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A">
                <a:ea typeface="Calibri"/>
                <a:cs typeface="Calibri"/>
              </a:rPr>
              <a:t>Pour représenter correctement les données dans notre code, on va utiliser un "</a:t>
            </a:r>
            <a:r>
              <a:rPr lang="fr-CA" b="1">
                <a:ea typeface="Calibri"/>
                <a:cs typeface="Calibri"/>
              </a:rPr>
              <a:t>?"</a:t>
            </a:r>
            <a:r>
              <a:rPr lang="fr-CA">
                <a:ea typeface="Calibri"/>
                <a:cs typeface="Calibri"/>
              </a:rPr>
              <a:t> pour les types qui n'ont PAS de *. Car le "</a:t>
            </a:r>
            <a:r>
              <a:rPr lang="fr-CA" b="1">
                <a:ea typeface="Calibri"/>
                <a:cs typeface="Calibri"/>
              </a:rPr>
              <a:t>?"</a:t>
            </a:r>
            <a:r>
              <a:rPr lang="fr-CA">
                <a:ea typeface="Calibri"/>
                <a:cs typeface="Calibri"/>
              </a:rPr>
              <a:t> permet justement à une donnée comme un </a:t>
            </a:r>
            <a:r>
              <a:rPr lang="fr-CA" err="1">
                <a:ea typeface="Calibri"/>
                <a:cs typeface="Calibri"/>
              </a:rPr>
              <a:t>int</a:t>
            </a:r>
            <a:r>
              <a:rPr lang="fr-CA">
                <a:ea typeface="Calibri"/>
                <a:cs typeface="Calibri"/>
              </a:rPr>
              <a:t> d'avoir la valeur </a:t>
            </a:r>
            <a:r>
              <a:rPr lang="fr-CA" err="1">
                <a:ea typeface="Calibri"/>
                <a:cs typeface="Calibri"/>
              </a:rPr>
              <a:t>null</a:t>
            </a:r>
            <a:r>
              <a:rPr lang="fr-CA">
                <a:ea typeface="Calibri"/>
                <a:cs typeface="Calibri"/>
              </a:rPr>
              <a:t>. (vue au cours précédent)</a:t>
            </a:r>
            <a:endParaRPr lang="fr-FR">
              <a:ea typeface="Calibri"/>
              <a:cs typeface="Calibri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2FEBC3A-A621-C271-5F70-233542FA45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640" y="4857267"/>
            <a:ext cx="4257675" cy="1362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40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86AE2-4B22-BA09-5008-76461AC71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5DC8E84-587D-83BB-15EC-EF505006A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Autres annotations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034BD67-A1B1-AF60-9487-CE54F7C64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Il existe d’autres annotations que l’on peut ajouter à notre diagramme UML.</a:t>
            </a:r>
          </a:p>
          <a:p>
            <a:pPr marL="0" indent="0">
              <a:buNone/>
            </a:pPr>
            <a:r>
              <a:rPr lang="fr-CA"/>
              <a:t>On peut par exemple mentionner la visibilité d’une propriété.</a:t>
            </a:r>
          </a:p>
          <a:p>
            <a:pPr marL="0" indent="0">
              <a:buNone/>
            </a:pPr>
            <a:r>
              <a:rPr lang="fr-CA"/>
              <a:t>Comme ce cours se concentre surtout sur les relations entre les objets, l’utilisation de ces symboles n’est </a:t>
            </a:r>
            <a:r>
              <a:rPr lang="fr-CA" b="1"/>
              <a:t>pas</a:t>
            </a:r>
            <a:r>
              <a:rPr lang="fr-CA"/>
              <a:t> nécessaire.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542EC9D-D87E-5EA9-0DCE-FE9FC0944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F4D958F-4BA8-0E10-0366-EDEC79A5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graphicFrame>
        <p:nvGraphicFramePr>
          <p:cNvPr id="8" name="Tableau 12">
            <a:extLst>
              <a:ext uri="{FF2B5EF4-FFF2-40B4-BE49-F238E27FC236}">
                <a16:creationId xmlns:a16="http://schemas.microsoft.com/office/drawing/2014/main" id="{C677C215-2D1F-D98B-2211-8AC9817414D2}"/>
              </a:ext>
            </a:extLst>
          </p:cNvPr>
          <p:cNvGraphicFramePr>
            <a:graphicFrameLocks noGrp="1"/>
          </p:cNvGraphicFramePr>
          <p:nvPr/>
        </p:nvGraphicFramePr>
        <p:xfrm>
          <a:off x="4354876" y="2736076"/>
          <a:ext cx="3482248" cy="329692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424848">
                  <a:extLst>
                    <a:ext uri="{9D8B030D-6E8A-4147-A177-3AD203B41FA5}">
                      <a16:colId xmlns:a16="http://schemas.microsoft.com/office/drawing/2014/main" val="232722677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367192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Symboles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Correspondance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5891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40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029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40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Privé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998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400"/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Protégé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82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400"/>
                        <a:t>~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Paquetage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778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 sz="2400"/>
                        <a:t>/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Dérivé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755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CA"/>
                        <a:t>___ (souligné)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/>
                        <a:t>statique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5121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1899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AD69CC7-EF6E-F05D-8E17-BB2311A6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Exemples de relations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573DA1-1614-2430-959A-257D4188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39CED7-336F-641F-400F-5BEE89EA2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10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C55BC4-B41D-A331-B61D-B53BEF90C22D}"/>
              </a:ext>
            </a:extLst>
          </p:cNvPr>
          <p:cNvSpPr/>
          <p:nvPr/>
        </p:nvSpPr>
        <p:spPr>
          <a:xfrm>
            <a:off x="742313" y="1975418"/>
            <a:ext cx="1752600" cy="65246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Employé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49A7B9-98D7-92B3-4F1A-11E90DDDE8DD}"/>
              </a:ext>
            </a:extLst>
          </p:cNvPr>
          <p:cNvSpPr/>
          <p:nvPr/>
        </p:nvSpPr>
        <p:spPr>
          <a:xfrm>
            <a:off x="4832001" y="1975846"/>
            <a:ext cx="1752600" cy="652462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Département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C8F3259-2EB0-2146-AFE5-5AA27A07D197}"/>
              </a:ext>
            </a:extLst>
          </p:cNvPr>
          <p:cNvSpPr/>
          <p:nvPr/>
        </p:nvSpPr>
        <p:spPr>
          <a:xfrm>
            <a:off x="751838" y="3415292"/>
            <a:ext cx="1752600" cy="609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Étudiant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475E923-F896-8DBF-89E5-54B89606869F}"/>
              </a:ext>
            </a:extLst>
          </p:cNvPr>
          <p:cNvSpPr/>
          <p:nvPr/>
        </p:nvSpPr>
        <p:spPr>
          <a:xfrm>
            <a:off x="4832001" y="3415317"/>
            <a:ext cx="1752600" cy="609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Cours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E014AC7-4AD6-3EBD-2B44-4CCC045D9491}"/>
              </a:ext>
            </a:extLst>
          </p:cNvPr>
          <p:cNvSpPr/>
          <p:nvPr/>
        </p:nvSpPr>
        <p:spPr>
          <a:xfrm>
            <a:off x="742313" y="4809637"/>
            <a:ext cx="1752600" cy="609600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Commande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816ED7C-99CC-BD2F-554C-F570E27B5054}"/>
              </a:ext>
            </a:extLst>
          </p:cNvPr>
          <p:cNvSpPr/>
          <p:nvPr/>
        </p:nvSpPr>
        <p:spPr>
          <a:xfrm>
            <a:off x="4832001" y="4782877"/>
            <a:ext cx="1752600" cy="64633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CA">
                <a:solidFill>
                  <a:schemeClr val="tx1"/>
                </a:solidFill>
              </a:rPr>
              <a:t>Facture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9D494BCE-1E8F-7709-4F95-CC1DB5552780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2494913" y="2301649"/>
            <a:ext cx="2337088" cy="42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14">
            <a:extLst>
              <a:ext uri="{FF2B5EF4-FFF2-40B4-BE49-F238E27FC236}">
                <a16:creationId xmlns:a16="http://schemas.microsoft.com/office/drawing/2014/main" id="{DD565BA0-250E-DF92-247D-15CD06241C65}"/>
              </a:ext>
            </a:extLst>
          </p:cNvPr>
          <p:cNvSpPr txBox="1"/>
          <p:nvPr/>
        </p:nvSpPr>
        <p:spPr>
          <a:xfrm>
            <a:off x="2687252" y="1840208"/>
            <a:ext cx="584488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0..N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2E09766C-2E2B-13A2-2207-011080473BFA}"/>
              </a:ext>
            </a:extLst>
          </p:cNvPr>
          <p:cNvSpPr txBox="1"/>
          <p:nvPr/>
        </p:nvSpPr>
        <p:spPr>
          <a:xfrm>
            <a:off x="4247513" y="2271188"/>
            <a:ext cx="58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1..1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66908BC1-39ED-6377-B044-F5B69CBC7B49}"/>
              </a:ext>
            </a:extLst>
          </p:cNvPr>
          <p:cNvCxnSpPr>
            <a:cxnSpLocks/>
            <a:stCxn id="10" idx="3"/>
            <a:endCxn id="11" idx="1"/>
          </p:cNvCxnSpPr>
          <p:nvPr/>
        </p:nvCxnSpPr>
        <p:spPr>
          <a:xfrm>
            <a:off x="2504438" y="3720092"/>
            <a:ext cx="2327563" cy="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63F1B504-CF1F-2604-1D7E-631B3032B83A}"/>
              </a:ext>
            </a:extLst>
          </p:cNvPr>
          <p:cNvSpPr txBox="1"/>
          <p:nvPr/>
        </p:nvSpPr>
        <p:spPr>
          <a:xfrm>
            <a:off x="2702634" y="3277829"/>
            <a:ext cx="58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0..N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7105ACA3-CAD8-0B2B-D57A-E5B58690AA26}"/>
              </a:ext>
            </a:extLst>
          </p:cNvPr>
          <p:cNvSpPr txBox="1"/>
          <p:nvPr/>
        </p:nvSpPr>
        <p:spPr>
          <a:xfrm>
            <a:off x="4247513" y="3730065"/>
            <a:ext cx="58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1..N</a:t>
            </a:r>
          </a:p>
        </p:txBody>
      </p: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BE2F42F3-1711-D13A-E106-526123057476}"/>
              </a:ext>
            </a:extLst>
          </p:cNvPr>
          <p:cNvCxnSpPr>
            <a:cxnSpLocks/>
            <a:stCxn id="12" idx="3"/>
            <a:endCxn id="13" idx="1"/>
          </p:cNvCxnSpPr>
          <p:nvPr/>
        </p:nvCxnSpPr>
        <p:spPr>
          <a:xfrm flipV="1">
            <a:off x="2494913" y="5106043"/>
            <a:ext cx="2337088" cy="839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BC98801E-9E26-0A2E-0329-BD5816AAAFB2}"/>
              </a:ext>
            </a:extLst>
          </p:cNvPr>
          <p:cNvSpPr txBox="1"/>
          <p:nvPr/>
        </p:nvSpPr>
        <p:spPr>
          <a:xfrm>
            <a:off x="2687252" y="4700099"/>
            <a:ext cx="58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1..1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4337890-B382-276A-5B11-B6334636798D}"/>
              </a:ext>
            </a:extLst>
          </p:cNvPr>
          <p:cNvSpPr txBox="1"/>
          <p:nvPr/>
        </p:nvSpPr>
        <p:spPr>
          <a:xfrm>
            <a:off x="4247513" y="5124992"/>
            <a:ext cx="58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>
                <a:solidFill>
                  <a:schemeClr val="accent5"/>
                </a:solidFill>
              </a:rPr>
              <a:t>0..1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94176E4F-6030-8F27-C5C1-C3D66FDBB8C2}"/>
              </a:ext>
            </a:extLst>
          </p:cNvPr>
          <p:cNvSpPr txBox="1"/>
          <p:nvPr/>
        </p:nvSpPr>
        <p:spPr>
          <a:xfrm>
            <a:off x="7047753" y="1981977"/>
            <a:ext cx="4190378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fr-CA"/>
              <a:t>Employé DOIT avoir 1 département.</a:t>
            </a:r>
          </a:p>
          <a:p>
            <a:r>
              <a:rPr lang="fr-CA"/>
              <a:t>Département PEUT avoir 0 à N employé(s).</a:t>
            </a:r>
            <a:endParaRPr lang="fr-CA">
              <a:ea typeface="Calibri"/>
              <a:cs typeface="Calibri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A170CDAD-78E2-48E9-F8AC-67D3DBE579AE}"/>
              </a:ext>
            </a:extLst>
          </p:cNvPr>
          <p:cNvSpPr txBox="1"/>
          <p:nvPr/>
        </p:nvSpPr>
        <p:spPr>
          <a:xfrm>
            <a:off x="7047753" y="3370167"/>
            <a:ext cx="3449534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lIns="91440" tIns="45720" rIns="91440" bIns="45720" rtlCol="0" anchor="t">
            <a:spAutoFit/>
          </a:bodyPr>
          <a:lstStyle/>
          <a:p>
            <a:r>
              <a:rPr lang="fr-CA"/>
              <a:t>Étudiant DOIT avoir 1 à N cours.</a:t>
            </a:r>
          </a:p>
          <a:p>
            <a:r>
              <a:rPr lang="fr-CA"/>
              <a:t>Cours PEUT avoir 0 à N étudiant(s).</a:t>
            </a:r>
            <a:endParaRPr lang="fr-CA">
              <a:cs typeface="Calibri"/>
            </a:endParaRP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9C80A0B3-DDF8-2830-9DA6-7960AE6BAC52}"/>
              </a:ext>
            </a:extLst>
          </p:cNvPr>
          <p:cNvSpPr txBox="1"/>
          <p:nvPr/>
        </p:nvSpPr>
        <p:spPr>
          <a:xfrm>
            <a:off x="7047753" y="4758357"/>
            <a:ext cx="3294492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CA"/>
              <a:t>Commande PEUT avoir 1 facture.</a:t>
            </a:r>
          </a:p>
          <a:p>
            <a:r>
              <a:rPr lang="fr-CA"/>
              <a:t>Facture DOIT avoir 1 commande.</a:t>
            </a:r>
          </a:p>
        </p:txBody>
      </p:sp>
    </p:spTree>
    <p:extLst>
      <p:ext uri="{BB962C8B-B14F-4D97-AF65-F5344CB8AC3E}">
        <p14:creationId xmlns:p14="http://schemas.microsoft.com/office/powerpoint/2010/main" val="3722917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5AD69CC7-EF6E-F05D-8E17-BB2311A60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Relation N à N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B52C8D8E-63E6-E258-CF0A-FBB61BE5C7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Lorsque l’on a une relation avec </a:t>
            </a:r>
            <a:r>
              <a:rPr lang="fr-CA" err="1"/>
              <a:t>x..N</a:t>
            </a:r>
            <a:r>
              <a:rPr lang="fr-CA"/>
              <a:t> de CHAQUE côté, on a alors une relation N à N.</a:t>
            </a:r>
          </a:p>
          <a:p>
            <a:pPr marL="0" indent="0">
              <a:buNone/>
            </a:pPr>
            <a:r>
              <a:rPr lang="fr-CA"/>
              <a:t>Pour représenter une relation N à N on a besoin d’une table intermédiaire</a:t>
            </a:r>
          </a:p>
          <a:p>
            <a:pPr marL="0" indent="0">
              <a:buNone/>
            </a:pPr>
            <a:r>
              <a:rPr lang="fr-CA"/>
              <a:t>Avec Entity Framework, l’ORM que nous allons utiliser pour ce cours, la table intermédiaire peut être générée automatiquement.</a:t>
            </a: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 b="1"/>
              <a:t>MAIS</a:t>
            </a:r>
            <a:r>
              <a:rPr lang="fr-CA"/>
              <a:t>, il faut générer une classe manuellement lorsque l’on veut ajouter de l’information à la relation. </a:t>
            </a:r>
            <a:r>
              <a:rPr lang="fr-CA" b="1"/>
              <a:t>Par exemple</a:t>
            </a:r>
            <a:r>
              <a:rPr lang="fr-CA"/>
              <a:t>: Si on a une classe </a:t>
            </a:r>
            <a:r>
              <a:rPr lang="fr-CA" err="1"/>
              <a:t>Etudiant</a:t>
            </a:r>
            <a:r>
              <a:rPr lang="fr-CA"/>
              <a:t> et une classe Cours et que l’on veut également stocker le résultat de l’étudiant pour le cours auquel il est inscrit, on va créer une classe </a:t>
            </a:r>
            <a:r>
              <a:rPr lang="fr-CA" b="1" err="1"/>
              <a:t>EtudiantCours</a:t>
            </a:r>
            <a:r>
              <a:rPr lang="fr-CA"/>
              <a:t> avec un attribut </a:t>
            </a:r>
            <a:r>
              <a:rPr lang="fr-CA" b="1"/>
              <a:t>Note</a:t>
            </a:r>
            <a:r>
              <a:rPr lang="fr-CA"/>
              <a:t> en plus des clés </a:t>
            </a:r>
            <a:r>
              <a:rPr lang="fr-CA" b="1" err="1"/>
              <a:t>CoursId</a:t>
            </a:r>
            <a:r>
              <a:rPr lang="fr-CA"/>
              <a:t> et </a:t>
            </a:r>
            <a:r>
              <a:rPr lang="fr-CA" b="1" err="1"/>
              <a:t>EtudiantId</a:t>
            </a:r>
            <a:r>
              <a:rPr lang="fr-CA"/>
              <a:t>.</a:t>
            </a:r>
          </a:p>
          <a:p>
            <a:pPr marL="0" indent="0">
              <a:buNone/>
            </a:pPr>
            <a:r>
              <a:rPr lang="fr-CA" b="1"/>
              <a:t>Plus de détails au prochain cours!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0573DA1-1614-2430-959A-257D41886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F39CED7-336F-641F-400F-5BEE89EA2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869270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3DBFAC9-15DF-A334-1537-C03897D5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Pas de listes!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2D10BB2-EE3F-F1F9-9832-6B69C53EC0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On veut que tous les attributs soient atomiques (valeur scalaire, indivisible), donc pas de listes!</a:t>
            </a: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</a:pPr>
            <a:r>
              <a:rPr lang="fr-CA">
                <a:ea typeface="Calibri" panose="020F0502020204030204"/>
                <a:cs typeface="Calibri" panose="020F0502020204030204"/>
              </a:rPr>
              <a:t>Note: La solution à droite n'est toujours pas optimale car les données se répètent. </a:t>
            </a:r>
            <a:endParaRPr lang="fr-CA"/>
          </a:p>
          <a:p>
            <a:pPr marL="344170" indent="-344170"/>
            <a:endParaRPr lang="fr-CA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866ED-9288-4D79-5D5A-B627D3C3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383B0-5BC6-EFC9-34D5-97C2EFB5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7FDECB4-72E2-22E6-F2E1-4660883BEE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8772" y="1996907"/>
            <a:ext cx="8984759" cy="285774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4793403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3DBFAC9-15DF-A334-1537-C03897D5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Attention aux clés composées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866ED-9288-4D79-5D5A-B627D3C3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383B0-5BC6-EFC9-34D5-97C2EFB5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13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10C062-E2CD-BA1E-25A8-CAF3F23EA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2580" y="2468919"/>
            <a:ext cx="5167800" cy="2787892"/>
          </a:xfrm>
          <a:prstGeom prst="rect">
            <a:avLst/>
          </a:prstGeom>
        </p:spPr>
      </p:pic>
      <p:sp>
        <p:nvSpPr>
          <p:cNvPr id="8" name="Espace réservé du contenu 6">
            <a:extLst>
              <a:ext uri="{FF2B5EF4-FFF2-40B4-BE49-F238E27FC236}">
                <a16:creationId xmlns:a16="http://schemas.microsoft.com/office/drawing/2014/main" id="{D0E188C1-B671-E5C1-5328-1AE19836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Dans ce cas, la clé composée </a:t>
            </a:r>
            <a:r>
              <a:rPr lang="fr-CA" err="1"/>
              <a:t>IdÉtudiant</a:t>
            </a:r>
            <a:r>
              <a:rPr lang="fr-CA"/>
              <a:t> + </a:t>
            </a:r>
            <a:r>
              <a:rPr lang="fr-CA" err="1"/>
              <a:t>IdCours</a:t>
            </a:r>
            <a:r>
              <a:rPr lang="fr-CA"/>
              <a:t> est utile pour contenir la </a:t>
            </a:r>
            <a:r>
              <a:rPr lang="fr-CA" err="1"/>
              <a:t>CoteObtenue</a:t>
            </a:r>
            <a:r>
              <a:rPr lang="fr-CA"/>
              <a:t>, mais les autres informations dépendent d'une seule partie de la clé composée et l'information est donc répétée.</a:t>
            </a:r>
            <a:endParaRPr lang="fr-FR"/>
          </a:p>
          <a:p>
            <a:pPr marL="0" indent="0">
              <a:buNone/>
            </a:pP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969575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3DBFAC9-15DF-A334-1537-C03897D5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r-CA"/>
              <a:t>Solution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866ED-9288-4D79-5D5A-B627D3C3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383B0-5BC6-EFC9-34D5-97C2EFB5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14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10C062-E2CD-BA1E-25A8-CAF3F23EA6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2844" y="1068116"/>
            <a:ext cx="4666309" cy="251735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AC88E52-6729-9722-7436-4AA9E5F1E0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192" y="3627490"/>
            <a:ext cx="7919615" cy="2859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04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3DBFAC9-15DF-A334-1537-C03897D5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Créer une table séparer pour regrouper l'information</a:t>
            </a:r>
            <a:endParaRPr lang="fr-CA">
              <a:ea typeface="Calibri Light"/>
              <a:cs typeface="Calibri Light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866ED-9288-4D79-5D5A-B627D3C3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383B0-5BC6-EFC9-34D5-97C2EFB5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15</a:t>
            </a:fld>
            <a:endParaRPr lang="fr-CA"/>
          </a:p>
        </p:txBody>
      </p:sp>
      <p:sp>
        <p:nvSpPr>
          <p:cNvPr id="8" name="Espace réservé du contenu 6">
            <a:extLst>
              <a:ext uri="{FF2B5EF4-FFF2-40B4-BE49-F238E27FC236}">
                <a16:creationId xmlns:a16="http://schemas.microsoft.com/office/drawing/2014/main" id="{D0E188C1-B671-E5C1-5328-1AE19836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fr-CA"/>
              <a:t>Dans ce cas, le numéro de département et le sigle du département vont de pair et il y a donc de la répétition dans la table.</a:t>
            </a:r>
            <a:endParaRPr lang="fr-FR"/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r>
              <a:rPr lang="fr-CA">
                <a:ea typeface="Calibri"/>
                <a:cs typeface="Calibri"/>
              </a:rPr>
              <a:t>Note: Le département 115 a toujours le sigle MEC et le 117 a toujours le sigle ELE.</a:t>
            </a:r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1D3AE899-B9A1-EC93-08F5-B91A738BD3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8872" y="1845129"/>
            <a:ext cx="4648603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94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0A21B6BB-7064-CEA8-AAB2-F8C7C615D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Solution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8646F54-52B5-1236-DBBC-EAC1F7FE8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2911E36-BBE6-583A-F3EF-B5663A752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16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00551E0-6EFB-A3F1-C660-519D561EB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96" y="1787669"/>
            <a:ext cx="4825117" cy="328266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3B7A67E4-D4E8-1694-484F-7B30157F68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1665" y="1787669"/>
            <a:ext cx="6056080" cy="3282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5427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93DBFAC9-15DF-A334-1537-C03897D51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Même situation avec un attribut clé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B7866ED-9288-4D79-5D5A-B627D3C33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44383B0-5BC6-EFC9-34D5-97C2EFB5AF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17</a:t>
            </a:fld>
            <a:endParaRPr lang="fr-CA"/>
          </a:p>
        </p:txBody>
      </p:sp>
      <p:sp>
        <p:nvSpPr>
          <p:cNvPr id="8" name="Espace réservé du contenu 6">
            <a:extLst>
              <a:ext uri="{FF2B5EF4-FFF2-40B4-BE49-F238E27FC236}">
                <a16:creationId xmlns:a16="http://schemas.microsoft.com/office/drawing/2014/main" id="{D0E188C1-B671-E5C1-5328-1AE1983631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fr-CA"/>
              <a:t>On évite d'utiliser 2 attributs pour une clé primaire lorsqu'une seule peut suffire et on utilise une autre table pour contenir l'information supplémentaire.</a:t>
            </a:r>
            <a:endParaRPr lang="fr-FR"/>
          </a:p>
          <a:p>
            <a:pPr marL="0" indent="0">
              <a:buNone/>
            </a:pPr>
            <a:endParaRPr lang="fr-CA">
              <a:ea typeface="Calibri"/>
              <a:cs typeface="Calibri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2D68B4A-54A1-54EB-42AE-1E95D18C3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826" y="2706520"/>
            <a:ext cx="8390347" cy="3162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858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4C37BF4-401A-61C3-7246-2D5EB614B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Wooclap!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4B8CAB6-DF24-A261-4EDD-307DDEDA1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43C235A5-BD17-72B2-67E5-76B764342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18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289256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49A8641-848F-4E9B-BE5E-E63BF14DF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Bibliographie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434D9BC-2366-8599-9B75-18DE8BAAF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200025" lvl="1" indent="0" algn="l">
              <a:buNone/>
            </a:pPr>
            <a:r>
              <a:rPr lang="fr-CA">
                <a:solidFill>
                  <a:schemeClr val="bg1">
                    <a:lumMod val="9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https://cours.etsmtl.ca/gpa775/Cours/P05_2.pdf</a:t>
            </a:r>
            <a:endParaRPr lang="fr-CA">
              <a:solidFill>
                <a:schemeClr val="bg1">
                  <a:lumMod val="95000"/>
                </a:schemeClr>
              </a:solidFill>
            </a:endParaRPr>
          </a:p>
          <a:p>
            <a:pPr marL="0" indent="0" algn="l">
              <a:buNone/>
            </a:pPr>
            <a:endParaRPr lang="fr-CA">
              <a:ea typeface="Calibri" panose="020F0502020204030204"/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486ED7E-2E30-0C1E-4DBA-CD901B1C6E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F4CD5D-6D56-3818-0AF3-13FCD368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5477060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BBD4E3F-366D-4C21-B678-CD16BECA3845}">
  <ds:schemaRefs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402449c1-179d-48c4-9422-13d234b0788f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DDF53508-6BBE-4FA8-A6DF-03719BC0A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2449c1-179d-48c4-9422-13d234b078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993</Words>
  <Application>Microsoft Office PowerPoint</Application>
  <PresentationFormat>Widescreen</PresentationFormat>
  <Paragraphs>164</Paragraphs>
  <Slides>19</Slides>
  <Notes>0</Notes>
  <HiddenSlides>3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Rétrospective</vt:lpstr>
      <vt:lpstr>Cours 3 </vt:lpstr>
      <vt:lpstr>Contenu du cours</vt:lpstr>
      <vt:lpstr>Code First</vt:lpstr>
      <vt:lpstr>Modèles de classe</vt:lpstr>
      <vt:lpstr>Relations Diagramme UML</vt:lpstr>
      <vt:lpstr>La cardinalité</vt:lpstr>
      <vt:lpstr>La cardinalité</vt:lpstr>
      <vt:lpstr>Annotation pour un champ obligatoire</vt:lpstr>
      <vt:lpstr>Autres annotations</vt:lpstr>
      <vt:lpstr>Exemples de relations</vt:lpstr>
      <vt:lpstr>Relation N à N</vt:lpstr>
      <vt:lpstr>Pas de listes!</vt:lpstr>
      <vt:lpstr>Attention aux clés composées</vt:lpstr>
      <vt:lpstr>Solution</vt:lpstr>
      <vt:lpstr>Créer une table séparer pour regrouper l'information</vt:lpstr>
      <vt:lpstr>Solution</vt:lpstr>
      <vt:lpstr>Même situation avec un attribut clé</vt:lpstr>
      <vt:lpstr>Wooclap!</vt:lpstr>
      <vt:lpstr>Bibliographie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lastModifiedBy>Xavier Glorot</cp:lastModifiedBy>
  <cp:revision>6</cp:revision>
  <dcterms:created xsi:type="dcterms:W3CDTF">2021-06-05T18:50:42Z</dcterms:created>
  <dcterms:modified xsi:type="dcterms:W3CDTF">2026-09-03T12:35:51Z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27500</vt:r8>
  </property>
  <property fmtid="{D5CDD505-2E9C-101B-9397-08002B2CF9AE}" pid="5" name="WorkflowVersion">
    <vt:i4>1</vt:i4>
  </property>
</Properties>
</file>