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4"/>
  </p:sldMasterIdLst>
  <p:notesMasterIdLst>
    <p:notesMasterId r:id="rId38"/>
  </p:notesMasterIdLst>
  <p:sldIdLst>
    <p:sldId id="256" r:id="rId5"/>
    <p:sldId id="259" r:id="rId6"/>
    <p:sldId id="386" r:id="rId7"/>
    <p:sldId id="408" r:id="rId8"/>
    <p:sldId id="387" r:id="rId9"/>
    <p:sldId id="388" r:id="rId10"/>
    <p:sldId id="389" r:id="rId11"/>
    <p:sldId id="376" r:id="rId12"/>
    <p:sldId id="409" r:id="rId13"/>
    <p:sldId id="410" r:id="rId14"/>
    <p:sldId id="390" r:id="rId15"/>
    <p:sldId id="391" r:id="rId16"/>
    <p:sldId id="411" r:id="rId17"/>
    <p:sldId id="392" r:id="rId18"/>
    <p:sldId id="412" r:id="rId19"/>
    <p:sldId id="416" r:id="rId20"/>
    <p:sldId id="417" r:id="rId21"/>
    <p:sldId id="418" r:id="rId22"/>
    <p:sldId id="407" r:id="rId23"/>
    <p:sldId id="393" r:id="rId24"/>
    <p:sldId id="394" r:id="rId25"/>
    <p:sldId id="395" r:id="rId26"/>
    <p:sldId id="396" r:id="rId27"/>
    <p:sldId id="397" r:id="rId28"/>
    <p:sldId id="399" r:id="rId29"/>
    <p:sldId id="400" r:id="rId30"/>
    <p:sldId id="398" r:id="rId31"/>
    <p:sldId id="413" r:id="rId32"/>
    <p:sldId id="401" r:id="rId33"/>
    <p:sldId id="402" r:id="rId34"/>
    <p:sldId id="406" r:id="rId35"/>
    <p:sldId id="414" r:id="rId36"/>
    <p:sldId id="415"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re" id="{0874B0B9-30DB-4504-AAEA-373ABF2A8B60}">
          <p14:sldIdLst>
            <p14:sldId id="256"/>
            <p14:sldId id="259"/>
            <p14:sldId id="386"/>
            <p14:sldId id="408"/>
            <p14:sldId id="387"/>
            <p14:sldId id="388"/>
            <p14:sldId id="389"/>
          </p14:sldIdLst>
        </p14:section>
        <p14:section name="Les différents éléments" id="{3CB415D7-15C2-4679-8DF0-D4AC5A587774}">
          <p14:sldIdLst>
            <p14:sldId id="376"/>
            <p14:sldId id="409"/>
            <p14:sldId id="410"/>
            <p14:sldId id="390"/>
            <p14:sldId id="391"/>
            <p14:sldId id="411"/>
            <p14:sldId id="392"/>
            <p14:sldId id="412"/>
            <p14:sldId id="416"/>
            <p14:sldId id="417"/>
            <p14:sldId id="418"/>
            <p14:sldId id="407"/>
            <p14:sldId id="393"/>
            <p14:sldId id="394"/>
            <p14:sldId id="395"/>
            <p14:sldId id="396"/>
            <p14:sldId id="397"/>
            <p14:sldId id="399"/>
            <p14:sldId id="400"/>
            <p14:sldId id="398"/>
            <p14:sldId id="413"/>
            <p14:sldId id="401"/>
            <p14:sldId id="402"/>
          </p14:sldIdLst>
        </p14:section>
        <p14:section name="Utilisation d'EF" id="{B6B4DF1C-87D1-4DC8-A32F-8991769AED63}">
          <p14:sldIdLst>
            <p14:sldId id="406"/>
            <p14:sldId id="414"/>
            <p14:sldId id="415"/>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33CC33"/>
    <a:srgbClr val="9073D1"/>
    <a:srgbClr val="FA4098"/>
    <a:srgbClr val="B177BF"/>
    <a:srgbClr val="FFFFFF"/>
    <a:srgbClr val="000000"/>
    <a:srgbClr val="7385D1"/>
    <a:srgbClr val="73B3D1"/>
    <a:srgbClr val="739C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1553AE-B401-115F-DECE-0525D80E7AD0}" v="2" dt="2026-06-19T14:43:10.330"/>
    <p1510:client id="{644DB1F1-D68E-4BB2-B0EA-68EC39E10F60}" v="1" dt="2026-06-19T14:44:25.016"/>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Marsolais" userId="S::david.marsolais@cegepmontpetit.ca::2bec40e6-1e22-4cb7-8f80-b64477357b7d" providerId="AD" clId="Web-{A13EBFB8-8260-967B-84D1-C4C91FD7E1A4}"/>
    <pc:docChg chg="modSld">
      <pc:chgData name="David Marsolais" userId="S::david.marsolais@cegepmontpetit.ca::2bec40e6-1e22-4cb7-8f80-b64477357b7d" providerId="AD" clId="Web-{A13EBFB8-8260-967B-84D1-C4C91FD7E1A4}" dt="2026-05-20T20:07:45.051" v="0" actId="1076"/>
      <pc:docMkLst>
        <pc:docMk/>
      </pc:docMkLst>
      <pc:sldChg chg="modSp">
        <pc:chgData name="David Marsolais" userId="S::david.marsolais@cegepmontpetit.ca::2bec40e6-1e22-4cb7-8f80-b64477357b7d" providerId="AD" clId="Web-{A13EBFB8-8260-967B-84D1-C4C91FD7E1A4}" dt="2026-05-20T20:07:45.051" v="0" actId="1076"/>
        <pc:sldMkLst>
          <pc:docMk/>
          <pc:sldMk cId="473476884" sldId="411"/>
        </pc:sldMkLst>
        <pc:picChg chg="mod">
          <ac:chgData name="David Marsolais" userId="S::david.marsolais@cegepmontpetit.ca::2bec40e6-1e22-4cb7-8f80-b64477357b7d" providerId="AD" clId="Web-{A13EBFB8-8260-967B-84D1-C4C91FD7E1A4}" dt="2026-05-20T20:07:45.051" v="0" actId="1076"/>
          <ac:picMkLst>
            <pc:docMk/>
            <pc:sldMk cId="473476884" sldId="411"/>
            <ac:picMk id="13" creationId="{4B75FD2E-B565-7528-C8AB-CF867EE6F7C0}"/>
          </ac:picMkLst>
        </pc:picChg>
      </pc:sldChg>
    </pc:docChg>
  </pc:docChgLst>
  <pc:docChgLst>
    <pc:chgData name="Xavier Glorot" userId="3815898f-dfc6-440c-8cc9-e3b5359b8b38" providerId="ADAL" clId="{E9B53BD4-1AC2-4979-B538-5EB21EF254EE}"/>
    <pc:docChg chg="addSld modSld">
      <pc:chgData name="Xavier Glorot" userId="3815898f-dfc6-440c-8cc9-e3b5359b8b38" providerId="ADAL" clId="{E9B53BD4-1AC2-4979-B538-5EB21EF254EE}" dt="2026-05-25T18:07:12.836" v="17"/>
      <pc:docMkLst>
        <pc:docMk/>
      </pc:docMkLst>
      <pc:sldChg chg="modSp mod">
        <pc:chgData name="Xavier Glorot" userId="3815898f-dfc6-440c-8cc9-e3b5359b8b38" providerId="ADAL" clId="{E9B53BD4-1AC2-4979-B538-5EB21EF254EE}" dt="2026-05-25T15:24:59.949" v="0" actId="20577"/>
        <pc:sldMkLst>
          <pc:docMk/>
          <pc:sldMk cId="3751650213" sldId="386"/>
        </pc:sldMkLst>
        <pc:spChg chg="mod">
          <ac:chgData name="Xavier Glorot" userId="3815898f-dfc6-440c-8cc9-e3b5359b8b38" providerId="ADAL" clId="{E9B53BD4-1AC2-4979-B538-5EB21EF254EE}" dt="2026-05-25T15:24:59.949" v="0" actId="20577"/>
          <ac:spMkLst>
            <pc:docMk/>
            <pc:sldMk cId="3751650213" sldId="386"/>
            <ac:spMk id="7" creationId="{95A35145-11CB-636E-E627-B12E6F219EBB}"/>
          </ac:spMkLst>
        </pc:spChg>
      </pc:sldChg>
      <pc:sldChg chg="modSp mod">
        <pc:chgData name="Xavier Glorot" userId="3815898f-dfc6-440c-8cc9-e3b5359b8b38" providerId="ADAL" clId="{E9B53BD4-1AC2-4979-B538-5EB21EF254EE}" dt="2026-05-25T15:29:56.806" v="13" actId="20577"/>
        <pc:sldMkLst>
          <pc:docMk/>
          <pc:sldMk cId="949542629" sldId="393"/>
        </pc:sldMkLst>
        <pc:spChg chg="mod">
          <ac:chgData name="Xavier Glorot" userId="3815898f-dfc6-440c-8cc9-e3b5359b8b38" providerId="ADAL" clId="{E9B53BD4-1AC2-4979-B538-5EB21EF254EE}" dt="2026-05-25T15:29:56.806" v="13" actId="20577"/>
          <ac:spMkLst>
            <pc:docMk/>
            <pc:sldMk cId="949542629" sldId="393"/>
            <ac:spMk id="7" creationId="{233AFEA3-3589-E204-FA6B-CBDDF3E8384A}"/>
          </ac:spMkLst>
        </pc:spChg>
      </pc:sldChg>
      <pc:sldChg chg="modSp mod">
        <pc:chgData name="Xavier Glorot" userId="3815898f-dfc6-440c-8cc9-e3b5359b8b38" providerId="ADAL" clId="{E9B53BD4-1AC2-4979-B538-5EB21EF254EE}" dt="2026-05-25T15:30:47.306" v="15" actId="20577"/>
        <pc:sldMkLst>
          <pc:docMk/>
          <pc:sldMk cId="1079602019" sldId="395"/>
        </pc:sldMkLst>
        <pc:spChg chg="mod">
          <ac:chgData name="Xavier Glorot" userId="3815898f-dfc6-440c-8cc9-e3b5359b8b38" providerId="ADAL" clId="{E9B53BD4-1AC2-4979-B538-5EB21EF254EE}" dt="2026-05-25T15:30:47.306" v="15" actId="20577"/>
          <ac:spMkLst>
            <pc:docMk/>
            <pc:sldMk cId="1079602019" sldId="395"/>
            <ac:spMk id="10" creationId="{D74637E8-083C-FEC2-2878-CF9309ED2D19}"/>
          </ac:spMkLst>
        </pc:spChg>
      </pc:sldChg>
      <pc:sldChg chg="modSp mod">
        <pc:chgData name="Xavier Glorot" userId="3815898f-dfc6-440c-8cc9-e3b5359b8b38" providerId="ADAL" clId="{E9B53BD4-1AC2-4979-B538-5EB21EF254EE}" dt="2026-05-25T15:29:15.204" v="8" actId="20577"/>
        <pc:sldMkLst>
          <pc:docMk/>
          <pc:sldMk cId="3244027752" sldId="407"/>
        </pc:sldMkLst>
        <pc:spChg chg="mod">
          <ac:chgData name="Xavier Glorot" userId="3815898f-dfc6-440c-8cc9-e3b5359b8b38" providerId="ADAL" clId="{E9B53BD4-1AC2-4979-B538-5EB21EF254EE}" dt="2026-05-25T15:29:15.204" v="8" actId="20577"/>
          <ac:spMkLst>
            <pc:docMk/>
            <pc:sldMk cId="3244027752" sldId="407"/>
            <ac:spMk id="7" creationId="{F323DF02-F86D-F01C-B6D6-F6198F97700C}"/>
          </ac:spMkLst>
        </pc:spChg>
      </pc:sldChg>
      <pc:sldChg chg="modSp mod">
        <pc:chgData name="Xavier Glorot" userId="3815898f-dfc6-440c-8cc9-e3b5359b8b38" providerId="ADAL" clId="{E9B53BD4-1AC2-4979-B538-5EB21EF254EE}" dt="2026-05-25T15:31:26.971" v="16" actId="1076"/>
        <pc:sldMkLst>
          <pc:docMk/>
          <pc:sldMk cId="1799839112" sldId="413"/>
        </pc:sldMkLst>
        <pc:spChg chg="mod">
          <ac:chgData name="Xavier Glorot" userId="3815898f-dfc6-440c-8cc9-e3b5359b8b38" providerId="ADAL" clId="{E9B53BD4-1AC2-4979-B538-5EB21EF254EE}" dt="2026-05-25T15:31:26.971" v="16" actId="1076"/>
          <ac:spMkLst>
            <pc:docMk/>
            <pc:sldMk cId="1799839112" sldId="413"/>
            <ac:spMk id="18" creationId="{6EE9CEF6-4983-FBA0-B6DC-585FDCA1691B}"/>
          </ac:spMkLst>
        </pc:spChg>
      </pc:sldChg>
      <pc:sldChg chg="add">
        <pc:chgData name="Xavier Glorot" userId="3815898f-dfc6-440c-8cc9-e3b5359b8b38" providerId="ADAL" clId="{E9B53BD4-1AC2-4979-B538-5EB21EF254EE}" dt="2026-05-25T18:07:12.836" v="17"/>
        <pc:sldMkLst>
          <pc:docMk/>
          <pc:sldMk cId="928771931" sldId="418"/>
        </pc:sldMkLst>
      </pc:sldChg>
    </pc:docChg>
  </pc:docChgLst>
  <pc:docChgLst>
    <pc:chgData name="Xavier Glorot" userId="S::xavier.glorot@cegepmontpetit.ca::3815898f-dfc6-440c-8cc9-e3b5359b8b38" providerId="AD" clId="Web-{291553AE-B401-115F-DECE-0525D80E7AD0}"/>
    <pc:docChg chg="modSld">
      <pc:chgData name="Xavier Glorot" userId="S::xavier.glorot@cegepmontpetit.ca::3815898f-dfc6-440c-8cc9-e3b5359b8b38" providerId="AD" clId="Web-{291553AE-B401-115F-DECE-0525D80E7AD0}" dt="2026-06-19T14:43:10.330" v="1"/>
      <pc:docMkLst>
        <pc:docMk/>
      </pc:docMkLst>
      <pc:sldChg chg="addSp delSp">
        <pc:chgData name="Xavier Glorot" userId="S::xavier.glorot@cegepmontpetit.ca::3815898f-dfc6-440c-8cc9-e3b5359b8b38" providerId="AD" clId="Web-{291553AE-B401-115F-DECE-0525D80E7AD0}" dt="2026-06-19T14:43:10.330" v="1"/>
        <pc:sldMkLst>
          <pc:docMk/>
          <pc:sldMk cId="2373117502" sldId="394"/>
        </pc:sldMkLst>
        <pc:picChg chg="add del">
          <ac:chgData name="Xavier Glorot" userId="S::xavier.glorot@cegepmontpetit.ca::3815898f-dfc6-440c-8cc9-e3b5359b8b38" providerId="AD" clId="Web-{291553AE-B401-115F-DECE-0525D80E7AD0}" dt="2026-06-19T14:43:10.330" v="1"/>
          <ac:picMkLst>
            <pc:docMk/>
            <pc:sldMk cId="2373117502" sldId="394"/>
            <ac:picMk id="9" creationId="{D188D88F-7567-040D-C954-648386C1F19E}"/>
          </ac:picMkLst>
        </pc:picChg>
      </pc:sldChg>
    </pc:docChg>
  </pc:docChgLst>
  <pc:docChgLst>
    <pc:chgData name="David Marsolais" userId="S::david.marsolais@cegepmontpetit.ca::2bec40e6-1e22-4cb7-8f80-b64477357b7d" providerId="AD" clId="Web-{3032C037-F8F2-0761-4F62-BE225FE845A2}"/>
    <pc:docChg chg="sldOrd">
      <pc:chgData name="David Marsolais" userId="S::david.marsolais@cegepmontpetit.ca::2bec40e6-1e22-4cb7-8f80-b64477357b7d" providerId="AD" clId="Web-{3032C037-F8F2-0761-4F62-BE225FE845A2}" dt="2026-06-12T13:17:30.839" v="0"/>
      <pc:docMkLst>
        <pc:docMk/>
      </pc:docMkLst>
      <pc:sldChg chg="ord">
        <pc:chgData name="David Marsolais" userId="S::david.marsolais@cegepmontpetit.ca::2bec40e6-1e22-4cb7-8f80-b64477357b7d" providerId="AD" clId="Web-{3032C037-F8F2-0761-4F62-BE225FE845A2}" dt="2026-06-12T13:17:30.839" v="0"/>
        <pc:sldMkLst>
          <pc:docMk/>
          <pc:sldMk cId="3799593333" sldId="412"/>
        </pc:sldMkLst>
      </pc:sldChg>
    </pc:docChg>
  </pc:docChgLst>
  <pc:docChgLst>
    <pc:chgData name="David Marsolais" userId="S::david.marsolais@cegepmontpetit.ca::2bec40e6-1e22-4cb7-8f80-b64477357b7d" providerId="AD" clId="Web-{E858CD2C-20AC-852B-4B7A-E0A0721FC911}"/>
    <pc:docChg chg="sldOrd">
      <pc:chgData name="David Marsolais" userId="S::david.marsolais@cegepmontpetit.ca::2bec40e6-1e22-4cb7-8f80-b64477357b7d" providerId="AD" clId="Web-{E858CD2C-20AC-852B-4B7A-E0A0721FC911}" dt="2026-06-10T16:24:09.824" v="0"/>
      <pc:docMkLst>
        <pc:docMk/>
      </pc:docMkLst>
      <pc:sldChg chg="ord">
        <pc:chgData name="David Marsolais" userId="S::david.marsolais@cegepmontpetit.ca::2bec40e6-1e22-4cb7-8f80-b64477357b7d" providerId="AD" clId="Web-{E858CD2C-20AC-852B-4B7A-E0A0721FC911}" dt="2026-06-10T16:24:09.824" v="0"/>
        <pc:sldMkLst>
          <pc:docMk/>
          <pc:sldMk cId="3751650213" sldId="386"/>
        </pc:sldMkLst>
      </pc:sldChg>
    </pc:docChg>
  </pc:docChgLst>
  <pc:docChgLst>
    <pc:chgData name="Xavier Glorot" userId="3815898f-dfc6-440c-8cc9-e3b5359b8b38" providerId="ADAL" clId="{D385CE6F-7A34-4031-88D4-AF2CA9A24DF2}"/>
    <pc:docChg chg="undo custSel modSld">
      <pc:chgData name="Xavier Glorot" userId="3815898f-dfc6-440c-8cc9-e3b5359b8b38" providerId="ADAL" clId="{D385CE6F-7A34-4031-88D4-AF2CA9A24DF2}" dt="2026-06-19T14:44:25.016" v="5" actId="1440"/>
      <pc:docMkLst>
        <pc:docMk/>
      </pc:docMkLst>
      <pc:sldChg chg="addSp delSp modSp mod">
        <pc:chgData name="Xavier Glorot" userId="3815898f-dfc6-440c-8cc9-e3b5359b8b38" providerId="ADAL" clId="{D385CE6F-7A34-4031-88D4-AF2CA9A24DF2}" dt="2026-06-19T14:44:25.016" v="5" actId="1440"/>
        <pc:sldMkLst>
          <pc:docMk/>
          <pc:sldMk cId="2373117502" sldId="394"/>
        </pc:sldMkLst>
        <pc:picChg chg="add del">
          <ac:chgData name="Xavier Glorot" userId="3815898f-dfc6-440c-8cc9-e3b5359b8b38" providerId="ADAL" clId="{D385CE6F-7A34-4031-88D4-AF2CA9A24DF2}" dt="2026-06-19T14:43:42.901" v="2" actId="478"/>
          <ac:picMkLst>
            <pc:docMk/>
            <pc:sldMk cId="2373117502" sldId="394"/>
            <ac:picMk id="7" creationId="{69852BBD-38E9-43C9-76ED-E43D20060A4F}"/>
          </ac:picMkLst>
        </pc:picChg>
        <pc:picChg chg="del">
          <ac:chgData name="Xavier Glorot" userId="3815898f-dfc6-440c-8cc9-e3b5359b8b38" providerId="ADAL" clId="{D385CE6F-7A34-4031-88D4-AF2CA9A24DF2}" dt="2026-06-19T14:43:32.499" v="0" actId="478"/>
          <ac:picMkLst>
            <pc:docMk/>
            <pc:sldMk cId="2373117502" sldId="394"/>
            <ac:picMk id="9" creationId="{D188D88F-7567-040D-C954-648386C1F19E}"/>
          </ac:picMkLst>
        </pc:picChg>
        <pc:picChg chg="add mod">
          <ac:chgData name="Xavier Glorot" userId="3815898f-dfc6-440c-8cc9-e3b5359b8b38" providerId="ADAL" clId="{D385CE6F-7A34-4031-88D4-AF2CA9A24DF2}" dt="2026-06-19T14:44:25.016" v="5" actId="1440"/>
          <ac:picMkLst>
            <pc:docMk/>
            <pc:sldMk cId="2373117502" sldId="394"/>
            <ac:picMk id="11" creationId="{B55D02DD-A928-82E4-D54A-126D2E7C9F65}"/>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9F67AB-6A10-4FB6-B979-E0D4DB2AAD8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EE9F278-1280-48D5-A5A7-B2BDBEE54FF3}">
      <dgm:prSet/>
      <dgm:spPr/>
      <dgm:t>
        <a:bodyPr/>
        <a:lstStyle/>
        <a:p>
          <a:r>
            <a:rPr lang="en-US" err="1"/>
            <a:t>Avantages</a:t>
          </a:r>
          <a:r>
            <a:rPr lang="en-US"/>
            <a:t> et </a:t>
          </a:r>
          <a:r>
            <a:rPr lang="en-US" err="1"/>
            <a:t>inconvénients</a:t>
          </a:r>
          <a:endParaRPr lang="en-US"/>
        </a:p>
      </dgm:t>
    </dgm:pt>
    <dgm:pt modelId="{685DF9B7-1D13-4DD0-838A-DD71A1B933DF}" type="parTrans" cxnId="{47A03863-705E-4288-9139-4BD74EB0E53D}">
      <dgm:prSet/>
      <dgm:spPr/>
      <dgm:t>
        <a:bodyPr/>
        <a:lstStyle/>
        <a:p>
          <a:endParaRPr lang="en-US"/>
        </a:p>
      </dgm:t>
    </dgm:pt>
    <dgm:pt modelId="{14EE5258-73A9-4BFE-B0DA-A0382D6B405A}" type="sibTrans" cxnId="{47A03863-705E-4288-9139-4BD74EB0E53D}">
      <dgm:prSet/>
      <dgm:spPr/>
      <dgm:t>
        <a:bodyPr/>
        <a:lstStyle/>
        <a:p>
          <a:endParaRPr lang="en-US"/>
        </a:p>
      </dgm:t>
    </dgm:pt>
    <dgm:pt modelId="{0DA86583-E5B6-4AAA-8771-8483CF94F016}">
      <dgm:prSet/>
      <dgm:spPr/>
      <dgm:t>
        <a:bodyPr/>
        <a:lstStyle/>
        <a:p>
          <a:r>
            <a:rPr lang="fr-CA"/>
            <a:t>SQL vs EF</a:t>
          </a:r>
        </a:p>
      </dgm:t>
    </dgm:pt>
    <dgm:pt modelId="{789C893E-D1D5-4213-845D-616609511BE3}" type="parTrans" cxnId="{C29240F7-C057-485B-B7FB-40A7908DCB42}">
      <dgm:prSet/>
      <dgm:spPr/>
      <dgm:t>
        <a:bodyPr/>
        <a:lstStyle/>
        <a:p>
          <a:endParaRPr lang="fr-CA"/>
        </a:p>
      </dgm:t>
    </dgm:pt>
    <dgm:pt modelId="{76683554-804C-4825-BA3B-75DA127A2D16}" type="sibTrans" cxnId="{C29240F7-C057-485B-B7FB-40A7908DCB42}">
      <dgm:prSet/>
      <dgm:spPr/>
      <dgm:t>
        <a:bodyPr/>
        <a:lstStyle/>
        <a:p>
          <a:endParaRPr lang="fr-CA"/>
        </a:p>
      </dgm:t>
    </dgm:pt>
    <dgm:pt modelId="{16AABE10-A64A-4B8D-B4BA-2AAD062A5550}">
      <dgm:prSet/>
      <dgm:spPr/>
      <dgm:t>
        <a:bodyPr/>
        <a:lstStyle/>
        <a:p>
          <a:r>
            <a:rPr lang="en-US"/>
            <a:t>ORM</a:t>
          </a:r>
        </a:p>
      </dgm:t>
    </dgm:pt>
    <dgm:pt modelId="{15CC5CD0-4FD8-4CD7-B053-6EEF718BDC67}" type="parTrans" cxnId="{EA6E9D66-137C-4FF2-9B5F-EFB645CF046E}">
      <dgm:prSet/>
      <dgm:spPr/>
      <dgm:t>
        <a:bodyPr/>
        <a:lstStyle/>
        <a:p>
          <a:endParaRPr lang="fr-CA"/>
        </a:p>
      </dgm:t>
    </dgm:pt>
    <dgm:pt modelId="{CF90DA37-5128-4921-9A1E-0804D868CD26}" type="sibTrans" cxnId="{EA6E9D66-137C-4FF2-9B5F-EFB645CF046E}">
      <dgm:prSet/>
      <dgm:spPr/>
      <dgm:t>
        <a:bodyPr/>
        <a:lstStyle/>
        <a:p>
          <a:endParaRPr lang="fr-CA"/>
        </a:p>
      </dgm:t>
    </dgm:pt>
    <dgm:pt modelId="{46866B79-2734-449D-BD23-1A94E5D78A91}">
      <dgm:prSet/>
      <dgm:spPr/>
      <dgm:t>
        <a:bodyPr/>
        <a:lstStyle/>
        <a:p>
          <a:r>
            <a:rPr lang="fr-CA"/>
            <a:t>Les différents éléments</a:t>
          </a:r>
        </a:p>
      </dgm:t>
    </dgm:pt>
    <dgm:pt modelId="{983D0070-776E-4E9D-8856-9F327CA839CF}" type="parTrans" cxnId="{1E1966D6-8FD7-4C2C-B703-24F5E92512BB}">
      <dgm:prSet/>
      <dgm:spPr/>
      <dgm:t>
        <a:bodyPr/>
        <a:lstStyle/>
        <a:p>
          <a:endParaRPr lang="fr-CA"/>
        </a:p>
      </dgm:t>
    </dgm:pt>
    <dgm:pt modelId="{3CD85205-F23F-4E44-A441-662AE1B7ABD2}" type="sibTrans" cxnId="{1E1966D6-8FD7-4C2C-B703-24F5E92512BB}">
      <dgm:prSet/>
      <dgm:spPr/>
      <dgm:t>
        <a:bodyPr/>
        <a:lstStyle/>
        <a:p>
          <a:endParaRPr lang="fr-CA"/>
        </a:p>
      </dgm:t>
    </dgm:pt>
    <dgm:pt modelId="{31C15FBB-8435-48D4-9891-25534AE25125}">
      <dgm:prSet/>
      <dgm:spPr/>
      <dgm:t>
        <a:bodyPr/>
        <a:lstStyle/>
        <a:p>
          <a:r>
            <a:rPr lang="fr-CA"/>
            <a:t>L’utilisation d’Entity Framework</a:t>
          </a:r>
        </a:p>
      </dgm:t>
    </dgm:pt>
    <dgm:pt modelId="{826DBAA8-E8F7-4966-9B12-5EC373912370}" type="parTrans" cxnId="{E33E8408-84C4-4853-A208-40DBB1B7A769}">
      <dgm:prSet/>
      <dgm:spPr/>
      <dgm:t>
        <a:bodyPr/>
        <a:lstStyle/>
        <a:p>
          <a:endParaRPr lang="fr-CA"/>
        </a:p>
      </dgm:t>
    </dgm:pt>
    <dgm:pt modelId="{773ED921-CFE2-4CD3-B66E-0DE3DA5F9EAC}" type="sibTrans" cxnId="{E33E8408-84C4-4853-A208-40DBB1B7A769}">
      <dgm:prSet/>
      <dgm:spPr/>
      <dgm:t>
        <a:bodyPr/>
        <a:lstStyle/>
        <a:p>
          <a:endParaRPr lang="fr-CA"/>
        </a:p>
      </dgm:t>
    </dgm:pt>
    <dgm:pt modelId="{5DC2C262-0B83-414A-973C-378445C35B15}" type="pres">
      <dgm:prSet presAssocID="{629F67AB-6A10-4FB6-B979-E0D4DB2AAD86}" presName="linear" presStyleCnt="0">
        <dgm:presLayoutVars>
          <dgm:animLvl val="lvl"/>
          <dgm:resizeHandles val="exact"/>
        </dgm:presLayoutVars>
      </dgm:prSet>
      <dgm:spPr/>
    </dgm:pt>
    <dgm:pt modelId="{D17E77E7-5BFB-431B-B8AF-567259D43D0A}" type="pres">
      <dgm:prSet presAssocID="{16AABE10-A64A-4B8D-B4BA-2AAD062A5550}" presName="parentText" presStyleLbl="node1" presStyleIdx="0" presStyleCnt="5" custLinFactNeighborX="-1385" custLinFactNeighborY="6405">
        <dgm:presLayoutVars>
          <dgm:chMax val="0"/>
          <dgm:bulletEnabled val="1"/>
        </dgm:presLayoutVars>
      </dgm:prSet>
      <dgm:spPr/>
    </dgm:pt>
    <dgm:pt modelId="{BF42BD39-C17A-4097-9871-167C5A314F0E}" type="pres">
      <dgm:prSet presAssocID="{CF90DA37-5128-4921-9A1E-0804D868CD26}" presName="spacer" presStyleCnt="0"/>
      <dgm:spPr/>
    </dgm:pt>
    <dgm:pt modelId="{EBDFD51D-196F-4AC6-8257-AA7A6A15EB52}" type="pres">
      <dgm:prSet presAssocID="{FEE9F278-1280-48D5-A5A7-B2BDBEE54FF3}" presName="parentText" presStyleLbl="node1" presStyleIdx="1" presStyleCnt="5">
        <dgm:presLayoutVars>
          <dgm:chMax val="0"/>
          <dgm:bulletEnabled val="1"/>
        </dgm:presLayoutVars>
      </dgm:prSet>
      <dgm:spPr/>
    </dgm:pt>
    <dgm:pt modelId="{AFEE4678-9EA1-4DE8-B98E-EEDA301873C7}" type="pres">
      <dgm:prSet presAssocID="{14EE5258-73A9-4BFE-B0DA-A0382D6B405A}" presName="spacer" presStyleCnt="0"/>
      <dgm:spPr/>
    </dgm:pt>
    <dgm:pt modelId="{A3338052-5C45-4D06-9D05-CA54A2DA9BA7}" type="pres">
      <dgm:prSet presAssocID="{0DA86583-E5B6-4AAA-8771-8483CF94F016}" presName="parentText" presStyleLbl="node1" presStyleIdx="2" presStyleCnt="5">
        <dgm:presLayoutVars>
          <dgm:chMax val="0"/>
          <dgm:bulletEnabled val="1"/>
        </dgm:presLayoutVars>
      </dgm:prSet>
      <dgm:spPr/>
    </dgm:pt>
    <dgm:pt modelId="{26F5F615-5077-49D2-AFF9-2B2E59D7DF42}" type="pres">
      <dgm:prSet presAssocID="{76683554-804C-4825-BA3B-75DA127A2D16}" presName="spacer" presStyleCnt="0"/>
      <dgm:spPr/>
    </dgm:pt>
    <dgm:pt modelId="{ED45826B-A914-4829-94DB-78AB35745EEE}" type="pres">
      <dgm:prSet presAssocID="{46866B79-2734-449D-BD23-1A94E5D78A91}" presName="parentText" presStyleLbl="node1" presStyleIdx="3" presStyleCnt="5">
        <dgm:presLayoutVars>
          <dgm:chMax val="0"/>
          <dgm:bulletEnabled val="1"/>
        </dgm:presLayoutVars>
      </dgm:prSet>
      <dgm:spPr/>
    </dgm:pt>
    <dgm:pt modelId="{CA3727CE-1EF3-47AE-908A-58141EFDAB22}" type="pres">
      <dgm:prSet presAssocID="{3CD85205-F23F-4E44-A441-662AE1B7ABD2}" presName="spacer" presStyleCnt="0"/>
      <dgm:spPr/>
    </dgm:pt>
    <dgm:pt modelId="{E34DCE0A-DECC-4A78-B419-227DAE6B83A1}" type="pres">
      <dgm:prSet presAssocID="{31C15FBB-8435-48D4-9891-25534AE25125}" presName="parentText" presStyleLbl="node1" presStyleIdx="4" presStyleCnt="5">
        <dgm:presLayoutVars>
          <dgm:chMax val="0"/>
          <dgm:bulletEnabled val="1"/>
        </dgm:presLayoutVars>
      </dgm:prSet>
      <dgm:spPr/>
    </dgm:pt>
  </dgm:ptLst>
  <dgm:cxnLst>
    <dgm:cxn modelId="{E33E8408-84C4-4853-A208-40DBB1B7A769}" srcId="{629F67AB-6A10-4FB6-B979-E0D4DB2AAD86}" destId="{31C15FBB-8435-48D4-9891-25534AE25125}" srcOrd="4" destOrd="0" parTransId="{826DBAA8-E8F7-4966-9B12-5EC373912370}" sibTransId="{773ED921-CFE2-4CD3-B66E-0DE3DA5F9EAC}"/>
    <dgm:cxn modelId="{D144652D-4CB3-4A49-80CC-2CC7DCE90CE5}" type="presOf" srcId="{16AABE10-A64A-4B8D-B4BA-2AAD062A5550}" destId="{D17E77E7-5BFB-431B-B8AF-567259D43D0A}" srcOrd="0" destOrd="0" presId="urn:microsoft.com/office/officeart/2005/8/layout/vList2"/>
    <dgm:cxn modelId="{C7B70E33-4809-41D6-8863-578DF6DAD317}" type="presOf" srcId="{0DA86583-E5B6-4AAA-8771-8483CF94F016}" destId="{A3338052-5C45-4D06-9D05-CA54A2DA9BA7}" srcOrd="0" destOrd="0" presId="urn:microsoft.com/office/officeart/2005/8/layout/vList2"/>
    <dgm:cxn modelId="{47A03863-705E-4288-9139-4BD74EB0E53D}" srcId="{629F67AB-6A10-4FB6-B979-E0D4DB2AAD86}" destId="{FEE9F278-1280-48D5-A5A7-B2BDBEE54FF3}" srcOrd="1" destOrd="0" parTransId="{685DF9B7-1D13-4DD0-838A-DD71A1B933DF}" sibTransId="{14EE5258-73A9-4BFE-B0DA-A0382D6B405A}"/>
    <dgm:cxn modelId="{EA6E9D66-137C-4FF2-9B5F-EFB645CF046E}" srcId="{629F67AB-6A10-4FB6-B979-E0D4DB2AAD86}" destId="{16AABE10-A64A-4B8D-B4BA-2AAD062A5550}" srcOrd="0" destOrd="0" parTransId="{15CC5CD0-4FD8-4CD7-B053-6EEF718BDC67}" sibTransId="{CF90DA37-5128-4921-9A1E-0804D868CD26}"/>
    <dgm:cxn modelId="{9208EC4C-1F1E-4EBA-9146-3FBC46466F5F}" type="presOf" srcId="{629F67AB-6A10-4FB6-B979-E0D4DB2AAD86}" destId="{5DC2C262-0B83-414A-973C-378445C35B15}" srcOrd="0" destOrd="0" presId="urn:microsoft.com/office/officeart/2005/8/layout/vList2"/>
    <dgm:cxn modelId="{BDD1D470-D173-4FFD-B552-E5F615F6FEA4}" type="presOf" srcId="{FEE9F278-1280-48D5-A5A7-B2BDBEE54FF3}" destId="{EBDFD51D-196F-4AC6-8257-AA7A6A15EB52}" srcOrd="0" destOrd="0" presId="urn:microsoft.com/office/officeart/2005/8/layout/vList2"/>
    <dgm:cxn modelId="{1512A754-252E-446C-887D-CFCE6891830A}" type="presOf" srcId="{31C15FBB-8435-48D4-9891-25534AE25125}" destId="{E34DCE0A-DECC-4A78-B419-227DAE6B83A1}" srcOrd="0" destOrd="0" presId="urn:microsoft.com/office/officeart/2005/8/layout/vList2"/>
    <dgm:cxn modelId="{5193A690-A4E5-47D2-AFB3-4AC4C3622D2D}" type="presOf" srcId="{46866B79-2734-449D-BD23-1A94E5D78A91}" destId="{ED45826B-A914-4829-94DB-78AB35745EEE}" srcOrd="0" destOrd="0" presId="urn:microsoft.com/office/officeart/2005/8/layout/vList2"/>
    <dgm:cxn modelId="{1E1966D6-8FD7-4C2C-B703-24F5E92512BB}" srcId="{629F67AB-6A10-4FB6-B979-E0D4DB2AAD86}" destId="{46866B79-2734-449D-BD23-1A94E5D78A91}" srcOrd="3" destOrd="0" parTransId="{983D0070-776E-4E9D-8856-9F327CA839CF}" sibTransId="{3CD85205-F23F-4E44-A441-662AE1B7ABD2}"/>
    <dgm:cxn modelId="{C29240F7-C057-485B-B7FB-40A7908DCB42}" srcId="{629F67AB-6A10-4FB6-B979-E0D4DB2AAD86}" destId="{0DA86583-E5B6-4AAA-8771-8483CF94F016}" srcOrd="2" destOrd="0" parTransId="{789C893E-D1D5-4213-845D-616609511BE3}" sibTransId="{76683554-804C-4825-BA3B-75DA127A2D16}"/>
    <dgm:cxn modelId="{8134964F-F9EA-40D6-9C9D-2C57AB3C447F}" type="presParOf" srcId="{5DC2C262-0B83-414A-973C-378445C35B15}" destId="{D17E77E7-5BFB-431B-B8AF-567259D43D0A}" srcOrd="0" destOrd="0" presId="urn:microsoft.com/office/officeart/2005/8/layout/vList2"/>
    <dgm:cxn modelId="{F01EF35B-68C9-4587-A82D-4216109BBA9A}" type="presParOf" srcId="{5DC2C262-0B83-414A-973C-378445C35B15}" destId="{BF42BD39-C17A-4097-9871-167C5A314F0E}" srcOrd="1" destOrd="0" presId="urn:microsoft.com/office/officeart/2005/8/layout/vList2"/>
    <dgm:cxn modelId="{BE2F7F71-5B17-4FBD-A9FF-45BFD755E902}" type="presParOf" srcId="{5DC2C262-0B83-414A-973C-378445C35B15}" destId="{EBDFD51D-196F-4AC6-8257-AA7A6A15EB52}" srcOrd="2" destOrd="0" presId="urn:microsoft.com/office/officeart/2005/8/layout/vList2"/>
    <dgm:cxn modelId="{238A6CB0-EB1C-4EE3-91EB-D0FE340FD629}" type="presParOf" srcId="{5DC2C262-0B83-414A-973C-378445C35B15}" destId="{AFEE4678-9EA1-4DE8-B98E-EEDA301873C7}" srcOrd="3" destOrd="0" presId="urn:microsoft.com/office/officeart/2005/8/layout/vList2"/>
    <dgm:cxn modelId="{4CD45AB4-4F50-4578-8108-B7D3152DD0EC}" type="presParOf" srcId="{5DC2C262-0B83-414A-973C-378445C35B15}" destId="{A3338052-5C45-4D06-9D05-CA54A2DA9BA7}" srcOrd="4" destOrd="0" presId="urn:microsoft.com/office/officeart/2005/8/layout/vList2"/>
    <dgm:cxn modelId="{8CD30D37-53F5-46DC-8E9C-9302BF2E4422}" type="presParOf" srcId="{5DC2C262-0B83-414A-973C-378445C35B15}" destId="{26F5F615-5077-49D2-AFF9-2B2E59D7DF42}" srcOrd="5" destOrd="0" presId="urn:microsoft.com/office/officeart/2005/8/layout/vList2"/>
    <dgm:cxn modelId="{C9342CDC-D832-4A10-9037-E393EB8D9D9E}" type="presParOf" srcId="{5DC2C262-0B83-414A-973C-378445C35B15}" destId="{ED45826B-A914-4829-94DB-78AB35745EEE}" srcOrd="6" destOrd="0" presId="urn:microsoft.com/office/officeart/2005/8/layout/vList2"/>
    <dgm:cxn modelId="{0F6D8D69-5EE9-4C59-9580-ECB225F7437D}" type="presParOf" srcId="{5DC2C262-0B83-414A-973C-378445C35B15}" destId="{CA3727CE-1EF3-47AE-908A-58141EFDAB22}" srcOrd="7" destOrd="0" presId="urn:microsoft.com/office/officeart/2005/8/layout/vList2"/>
    <dgm:cxn modelId="{214EA47B-E471-4BEB-B8FE-F40A375AE036}" type="presParOf" srcId="{5DC2C262-0B83-414A-973C-378445C35B15}" destId="{E34DCE0A-DECC-4A78-B419-227DAE6B83A1}"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5A62760-054E-403D-BF6F-D528F4FDDD01}" type="doc">
      <dgm:prSet loTypeId="urn:microsoft.com/office/officeart/2005/8/layout/cycle5" loCatId="cycle" qsTypeId="urn:microsoft.com/office/officeart/2005/8/quickstyle/3d1" qsCatId="3D" csTypeId="urn:microsoft.com/office/officeart/2005/8/colors/colorful1" csCatId="colorful" phldr="1"/>
      <dgm:spPr/>
      <dgm:t>
        <a:bodyPr/>
        <a:lstStyle/>
        <a:p>
          <a:endParaRPr lang="en-CA"/>
        </a:p>
      </dgm:t>
    </dgm:pt>
    <dgm:pt modelId="{1566497D-4523-4ADC-B3A0-3DC2390186D2}">
      <dgm:prSet phldrT="[Texte]"/>
      <dgm:spPr/>
      <dgm:t>
        <a:bodyPr/>
        <a:lstStyle/>
        <a:p>
          <a:r>
            <a:rPr lang="en-CA"/>
            <a:t>Modification </a:t>
          </a:r>
          <a:r>
            <a:rPr lang="en-CA" err="1"/>
            <a:t>ou</a:t>
          </a:r>
          <a:r>
            <a:rPr lang="en-CA"/>
            <a:t> </a:t>
          </a:r>
          <a:r>
            <a:rPr lang="en-CA" err="1"/>
            <a:t>ajout</a:t>
          </a:r>
          <a:r>
            <a:rPr lang="en-CA"/>
            <a:t> de </a:t>
          </a:r>
          <a:r>
            <a:rPr lang="en-CA" err="1"/>
            <a:t>modèles</a:t>
          </a:r>
          <a:endParaRPr lang="en-CA"/>
        </a:p>
      </dgm:t>
    </dgm:pt>
    <dgm:pt modelId="{2007A71E-DB55-49E1-B040-24360BDAA909}" type="parTrans" cxnId="{79778DB2-126A-45CF-9F0A-372215A4A09B}">
      <dgm:prSet/>
      <dgm:spPr/>
      <dgm:t>
        <a:bodyPr/>
        <a:lstStyle/>
        <a:p>
          <a:endParaRPr lang="en-CA"/>
        </a:p>
      </dgm:t>
    </dgm:pt>
    <dgm:pt modelId="{21123D2C-6E2B-437B-8943-FB4C951C3811}" type="sibTrans" cxnId="{79778DB2-126A-45CF-9F0A-372215A4A09B}">
      <dgm:prSet>
        <dgm:style>
          <a:lnRef idx="3">
            <a:schemeClr val="accent2"/>
          </a:lnRef>
          <a:fillRef idx="0">
            <a:schemeClr val="accent2"/>
          </a:fillRef>
          <a:effectRef idx="2">
            <a:schemeClr val="accent2"/>
          </a:effectRef>
          <a:fontRef idx="minor">
            <a:schemeClr val="tx1"/>
          </a:fontRef>
        </dgm:style>
      </dgm:prSet>
      <dgm:spPr/>
      <dgm:t>
        <a:bodyPr/>
        <a:lstStyle/>
        <a:p>
          <a:endParaRPr lang="en-CA"/>
        </a:p>
      </dgm:t>
    </dgm:pt>
    <dgm:pt modelId="{3580327B-FC6A-4DFD-A46D-183CACE1B5DF}">
      <dgm:prSet phldrT="[Texte]"/>
      <dgm:spPr/>
      <dgm:t>
        <a:bodyPr/>
        <a:lstStyle/>
        <a:p>
          <a:r>
            <a:rPr lang="en-CA"/>
            <a:t>Utilisation de la </a:t>
          </a:r>
          <a:r>
            <a:rPr lang="en-CA" err="1"/>
            <a:t>commande</a:t>
          </a:r>
          <a:br>
            <a:rPr lang="en-CA"/>
          </a:br>
          <a:r>
            <a:rPr lang="en-CA"/>
            <a:t>Add-Migration</a:t>
          </a:r>
        </a:p>
      </dgm:t>
    </dgm:pt>
    <dgm:pt modelId="{98DC7F91-6364-4B00-969D-09188C7F2E40}" type="parTrans" cxnId="{E51AB448-2B9B-472E-AF0A-A619F6FB544B}">
      <dgm:prSet/>
      <dgm:spPr/>
      <dgm:t>
        <a:bodyPr/>
        <a:lstStyle/>
        <a:p>
          <a:endParaRPr lang="en-CA"/>
        </a:p>
      </dgm:t>
    </dgm:pt>
    <dgm:pt modelId="{06D96EFD-F941-4BE8-890D-DAFD3A97598B}" type="sibTrans" cxnId="{E51AB448-2B9B-472E-AF0A-A619F6FB544B}">
      <dgm:prSet>
        <dgm:style>
          <a:lnRef idx="3">
            <a:schemeClr val="accent5"/>
          </a:lnRef>
          <a:fillRef idx="0">
            <a:schemeClr val="accent5"/>
          </a:fillRef>
          <a:effectRef idx="2">
            <a:schemeClr val="accent5"/>
          </a:effectRef>
          <a:fontRef idx="minor">
            <a:schemeClr val="tx1"/>
          </a:fontRef>
        </dgm:style>
      </dgm:prSet>
      <dgm:spPr/>
      <dgm:t>
        <a:bodyPr/>
        <a:lstStyle/>
        <a:p>
          <a:endParaRPr lang="en-CA"/>
        </a:p>
      </dgm:t>
    </dgm:pt>
    <dgm:pt modelId="{7CBD8CE9-5E8D-447C-AE17-0762FB37C96B}">
      <dgm:prSet phldrT="[Texte]"/>
      <dgm:spPr/>
      <dgm:t>
        <a:bodyPr/>
        <a:lstStyle/>
        <a:p>
          <a:r>
            <a:rPr lang="en-CA">
              <a:solidFill>
                <a:schemeClr val="tx1"/>
              </a:solidFill>
            </a:rPr>
            <a:t>Utilisation de la </a:t>
          </a:r>
          <a:r>
            <a:rPr lang="en-CA" err="1">
              <a:solidFill>
                <a:schemeClr val="tx1"/>
              </a:solidFill>
            </a:rPr>
            <a:t>commande</a:t>
          </a:r>
          <a:r>
            <a:rPr lang="en-CA">
              <a:solidFill>
                <a:schemeClr val="tx1"/>
              </a:solidFill>
            </a:rPr>
            <a:t> Update-database</a:t>
          </a:r>
        </a:p>
      </dgm:t>
    </dgm:pt>
    <dgm:pt modelId="{09D646DD-64AB-424C-B26D-A07A564C48C2}" type="parTrans" cxnId="{637530C0-B9E4-477C-82D2-C7E3846AD382}">
      <dgm:prSet/>
      <dgm:spPr/>
      <dgm:t>
        <a:bodyPr/>
        <a:lstStyle/>
        <a:p>
          <a:endParaRPr lang="en-CA"/>
        </a:p>
      </dgm:t>
    </dgm:pt>
    <dgm:pt modelId="{F2978BE3-ABE9-4E51-B0D6-97F9A86FCD78}" type="sibTrans" cxnId="{637530C0-B9E4-477C-82D2-C7E3846AD382}">
      <dgm:prSet>
        <dgm:style>
          <a:lnRef idx="3">
            <a:schemeClr val="accent6"/>
          </a:lnRef>
          <a:fillRef idx="0">
            <a:schemeClr val="accent6"/>
          </a:fillRef>
          <a:effectRef idx="2">
            <a:schemeClr val="accent6"/>
          </a:effectRef>
          <a:fontRef idx="minor">
            <a:schemeClr val="tx1"/>
          </a:fontRef>
        </dgm:style>
      </dgm:prSet>
      <dgm:spPr/>
      <dgm:t>
        <a:bodyPr/>
        <a:lstStyle/>
        <a:p>
          <a:endParaRPr lang="en-CA"/>
        </a:p>
      </dgm:t>
    </dgm:pt>
    <dgm:pt modelId="{9653A577-63C6-4333-A4D4-1FE5AEEBC6B6}">
      <dgm:prSet phldrT="[Texte]"/>
      <dgm:spPr/>
      <dgm:t>
        <a:bodyPr/>
        <a:lstStyle/>
        <a:p>
          <a:r>
            <a:rPr lang="en-CA" err="1">
              <a:solidFill>
                <a:schemeClr val="tx1"/>
              </a:solidFill>
            </a:rPr>
            <a:t>Ajout</a:t>
          </a:r>
          <a:r>
            <a:rPr lang="en-CA">
              <a:solidFill>
                <a:schemeClr val="tx1"/>
              </a:solidFill>
            </a:rPr>
            <a:t> des </a:t>
          </a:r>
          <a:r>
            <a:rPr lang="en-CA" err="1">
              <a:solidFill>
                <a:schemeClr val="tx1"/>
              </a:solidFill>
            </a:rPr>
            <a:t>nouvelles</a:t>
          </a:r>
          <a:r>
            <a:rPr lang="en-CA">
              <a:solidFill>
                <a:schemeClr val="tx1"/>
              </a:solidFill>
            </a:rPr>
            <a:t> classes à un </a:t>
          </a:r>
          <a:r>
            <a:rPr lang="en-CA" err="1">
              <a:solidFill>
                <a:schemeClr val="tx1"/>
              </a:solidFill>
            </a:rPr>
            <a:t>DbSet</a:t>
          </a:r>
          <a:r>
            <a:rPr lang="en-CA">
              <a:solidFill>
                <a:schemeClr val="tx1"/>
              </a:solidFill>
            </a:rPr>
            <a:t> du </a:t>
          </a:r>
          <a:r>
            <a:rPr lang="en-CA" err="1">
              <a:solidFill>
                <a:schemeClr val="tx1"/>
              </a:solidFill>
            </a:rPr>
            <a:t>DbContext</a:t>
          </a:r>
          <a:endParaRPr lang="en-CA">
            <a:solidFill>
              <a:schemeClr val="tx1"/>
            </a:solidFill>
          </a:endParaRPr>
        </a:p>
      </dgm:t>
    </dgm:pt>
    <dgm:pt modelId="{1E96B342-AA12-4050-A029-448A4573779A}" type="parTrans" cxnId="{66CA5F0C-5E32-4AA9-B727-61790D97B802}">
      <dgm:prSet/>
      <dgm:spPr/>
      <dgm:t>
        <a:bodyPr/>
        <a:lstStyle/>
        <a:p>
          <a:endParaRPr lang="en-CA"/>
        </a:p>
      </dgm:t>
    </dgm:pt>
    <dgm:pt modelId="{98B71FB7-6CA1-4130-BD6A-6CA8A32BBAB7}" type="sibTrans" cxnId="{66CA5F0C-5E32-4AA9-B727-61790D97B802}">
      <dgm:prSet>
        <dgm:style>
          <a:lnRef idx="3">
            <a:schemeClr val="accent4"/>
          </a:lnRef>
          <a:fillRef idx="0">
            <a:schemeClr val="accent4"/>
          </a:fillRef>
          <a:effectRef idx="2">
            <a:schemeClr val="accent4"/>
          </a:effectRef>
          <a:fontRef idx="minor">
            <a:schemeClr val="tx1"/>
          </a:fontRef>
        </dgm:style>
      </dgm:prSet>
      <dgm:spPr/>
      <dgm:t>
        <a:bodyPr/>
        <a:lstStyle/>
        <a:p>
          <a:endParaRPr lang="en-CA"/>
        </a:p>
      </dgm:t>
    </dgm:pt>
    <dgm:pt modelId="{066D2DA2-2779-4432-957E-1783A1EE1C7C}" type="pres">
      <dgm:prSet presAssocID="{B5A62760-054E-403D-BF6F-D528F4FDDD01}" presName="cycle" presStyleCnt="0">
        <dgm:presLayoutVars>
          <dgm:dir/>
          <dgm:resizeHandles val="exact"/>
        </dgm:presLayoutVars>
      </dgm:prSet>
      <dgm:spPr/>
    </dgm:pt>
    <dgm:pt modelId="{526E78DB-C160-45D2-9D3E-E42CD5E4E6D1}" type="pres">
      <dgm:prSet presAssocID="{1566497D-4523-4ADC-B3A0-3DC2390186D2}" presName="node" presStyleLbl="node1" presStyleIdx="0" presStyleCnt="4">
        <dgm:presLayoutVars>
          <dgm:bulletEnabled val="1"/>
        </dgm:presLayoutVars>
      </dgm:prSet>
      <dgm:spPr/>
    </dgm:pt>
    <dgm:pt modelId="{48BDEB4E-4CCB-4B1B-A754-70009A6FFB71}" type="pres">
      <dgm:prSet presAssocID="{1566497D-4523-4ADC-B3A0-3DC2390186D2}" presName="spNode" presStyleCnt="0"/>
      <dgm:spPr/>
    </dgm:pt>
    <dgm:pt modelId="{B9311AA9-550B-41D1-A510-153F37294FB7}" type="pres">
      <dgm:prSet presAssocID="{21123D2C-6E2B-437B-8943-FB4C951C3811}" presName="sibTrans" presStyleLbl="sibTrans1D1" presStyleIdx="0" presStyleCnt="4"/>
      <dgm:spPr/>
    </dgm:pt>
    <dgm:pt modelId="{CD2F7427-DC48-4252-837D-F4B8CD7358BF}" type="pres">
      <dgm:prSet presAssocID="{9653A577-63C6-4333-A4D4-1FE5AEEBC6B6}" presName="node" presStyleLbl="node1" presStyleIdx="1" presStyleCnt="4">
        <dgm:presLayoutVars>
          <dgm:bulletEnabled val="1"/>
        </dgm:presLayoutVars>
      </dgm:prSet>
      <dgm:spPr/>
    </dgm:pt>
    <dgm:pt modelId="{6EEDA558-704D-4A27-8057-7A56DE26E364}" type="pres">
      <dgm:prSet presAssocID="{9653A577-63C6-4333-A4D4-1FE5AEEBC6B6}" presName="spNode" presStyleCnt="0"/>
      <dgm:spPr/>
    </dgm:pt>
    <dgm:pt modelId="{0B9CEB44-D399-4629-A663-E49C9E7B8EC7}" type="pres">
      <dgm:prSet presAssocID="{98B71FB7-6CA1-4130-BD6A-6CA8A32BBAB7}" presName="sibTrans" presStyleLbl="sibTrans1D1" presStyleIdx="1" presStyleCnt="4"/>
      <dgm:spPr/>
    </dgm:pt>
    <dgm:pt modelId="{C735B3C3-8CF6-42A3-ACB0-726294BE88DF}" type="pres">
      <dgm:prSet presAssocID="{3580327B-FC6A-4DFD-A46D-183CACE1B5DF}" presName="node" presStyleLbl="node1" presStyleIdx="2" presStyleCnt="4">
        <dgm:presLayoutVars>
          <dgm:bulletEnabled val="1"/>
        </dgm:presLayoutVars>
      </dgm:prSet>
      <dgm:spPr/>
    </dgm:pt>
    <dgm:pt modelId="{89D16673-FDA3-425B-81A7-27DC1C8AD2B1}" type="pres">
      <dgm:prSet presAssocID="{3580327B-FC6A-4DFD-A46D-183CACE1B5DF}" presName="spNode" presStyleCnt="0"/>
      <dgm:spPr/>
    </dgm:pt>
    <dgm:pt modelId="{2830F768-3B4C-441A-B282-38799F1446F7}" type="pres">
      <dgm:prSet presAssocID="{06D96EFD-F941-4BE8-890D-DAFD3A97598B}" presName="sibTrans" presStyleLbl="sibTrans1D1" presStyleIdx="2" presStyleCnt="4"/>
      <dgm:spPr/>
    </dgm:pt>
    <dgm:pt modelId="{75E968B8-6173-4C02-ACA4-82C0A74BC447}" type="pres">
      <dgm:prSet presAssocID="{7CBD8CE9-5E8D-447C-AE17-0762FB37C96B}" presName="node" presStyleLbl="node1" presStyleIdx="3" presStyleCnt="4" custRadScaleRad="99740" custRadScaleInc="-1942">
        <dgm:presLayoutVars>
          <dgm:bulletEnabled val="1"/>
        </dgm:presLayoutVars>
      </dgm:prSet>
      <dgm:spPr/>
    </dgm:pt>
    <dgm:pt modelId="{B3F4EBB4-9F67-4078-9D75-443B0B7A5781}" type="pres">
      <dgm:prSet presAssocID="{7CBD8CE9-5E8D-447C-AE17-0762FB37C96B}" presName="spNode" presStyleCnt="0"/>
      <dgm:spPr/>
    </dgm:pt>
    <dgm:pt modelId="{91859944-1746-4D31-86F6-13E131643468}" type="pres">
      <dgm:prSet presAssocID="{F2978BE3-ABE9-4E51-B0D6-97F9A86FCD78}" presName="sibTrans" presStyleLbl="sibTrans1D1" presStyleIdx="3" presStyleCnt="4"/>
      <dgm:spPr/>
    </dgm:pt>
  </dgm:ptLst>
  <dgm:cxnLst>
    <dgm:cxn modelId="{66CA5F0C-5E32-4AA9-B727-61790D97B802}" srcId="{B5A62760-054E-403D-BF6F-D528F4FDDD01}" destId="{9653A577-63C6-4333-A4D4-1FE5AEEBC6B6}" srcOrd="1" destOrd="0" parTransId="{1E96B342-AA12-4050-A029-448A4573779A}" sibTransId="{98B71FB7-6CA1-4130-BD6A-6CA8A32BBAB7}"/>
    <dgm:cxn modelId="{3B35331C-9C5F-470C-A3C4-7120C7ED50A3}" type="presOf" srcId="{3580327B-FC6A-4DFD-A46D-183CACE1B5DF}" destId="{C735B3C3-8CF6-42A3-ACB0-726294BE88DF}" srcOrd="0" destOrd="0" presId="urn:microsoft.com/office/officeart/2005/8/layout/cycle5"/>
    <dgm:cxn modelId="{FAFC9C39-7DD1-450D-BE12-E1CF1C3362A9}" type="presOf" srcId="{9653A577-63C6-4333-A4D4-1FE5AEEBC6B6}" destId="{CD2F7427-DC48-4252-837D-F4B8CD7358BF}" srcOrd="0" destOrd="0" presId="urn:microsoft.com/office/officeart/2005/8/layout/cycle5"/>
    <dgm:cxn modelId="{29BDD340-837E-4CF2-97E6-1289791E35B2}" type="presOf" srcId="{7CBD8CE9-5E8D-447C-AE17-0762FB37C96B}" destId="{75E968B8-6173-4C02-ACA4-82C0A74BC447}" srcOrd="0" destOrd="0" presId="urn:microsoft.com/office/officeart/2005/8/layout/cycle5"/>
    <dgm:cxn modelId="{E51AB448-2B9B-472E-AF0A-A619F6FB544B}" srcId="{B5A62760-054E-403D-BF6F-D528F4FDDD01}" destId="{3580327B-FC6A-4DFD-A46D-183CACE1B5DF}" srcOrd="2" destOrd="0" parTransId="{98DC7F91-6364-4B00-969D-09188C7F2E40}" sibTransId="{06D96EFD-F941-4BE8-890D-DAFD3A97598B}"/>
    <dgm:cxn modelId="{45BED96A-EF13-44F7-B03D-0A24B1EC173C}" type="presOf" srcId="{06D96EFD-F941-4BE8-890D-DAFD3A97598B}" destId="{2830F768-3B4C-441A-B282-38799F1446F7}" srcOrd="0" destOrd="0" presId="urn:microsoft.com/office/officeart/2005/8/layout/cycle5"/>
    <dgm:cxn modelId="{467BF884-49A4-4782-A719-12DD771EACBA}" type="presOf" srcId="{98B71FB7-6CA1-4130-BD6A-6CA8A32BBAB7}" destId="{0B9CEB44-D399-4629-A663-E49C9E7B8EC7}" srcOrd="0" destOrd="0" presId="urn:microsoft.com/office/officeart/2005/8/layout/cycle5"/>
    <dgm:cxn modelId="{DA2A1C92-14EF-44C9-B185-8C885035D9EA}" type="presOf" srcId="{21123D2C-6E2B-437B-8943-FB4C951C3811}" destId="{B9311AA9-550B-41D1-A510-153F37294FB7}" srcOrd="0" destOrd="0" presId="urn:microsoft.com/office/officeart/2005/8/layout/cycle5"/>
    <dgm:cxn modelId="{79778DB2-126A-45CF-9F0A-372215A4A09B}" srcId="{B5A62760-054E-403D-BF6F-D528F4FDDD01}" destId="{1566497D-4523-4ADC-B3A0-3DC2390186D2}" srcOrd="0" destOrd="0" parTransId="{2007A71E-DB55-49E1-B040-24360BDAA909}" sibTransId="{21123D2C-6E2B-437B-8943-FB4C951C3811}"/>
    <dgm:cxn modelId="{637530C0-B9E4-477C-82D2-C7E3846AD382}" srcId="{B5A62760-054E-403D-BF6F-D528F4FDDD01}" destId="{7CBD8CE9-5E8D-447C-AE17-0762FB37C96B}" srcOrd="3" destOrd="0" parTransId="{09D646DD-64AB-424C-B26D-A07A564C48C2}" sibTransId="{F2978BE3-ABE9-4E51-B0D6-97F9A86FCD78}"/>
    <dgm:cxn modelId="{682B0CE8-FCAB-4FAC-BA88-7CD7DE8DD505}" type="presOf" srcId="{F2978BE3-ABE9-4E51-B0D6-97F9A86FCD78}" destId="{91859944-1746-4D31-86F6-13E131643468}" srcOrd="0" destOrd="0" presId="urn:microsoft.com/office/officeart/2005/8/layout/cycle5"/>
    <dgm:cxn modelId="{E74E9AEB-028E-4DA0-9D58-811CF1EA5F7E}" type="presOf" srcId="{B5A62760-054E-403D-BF6F-D528F4FDDD01}" destId="{066D2DA2-2779-4432-957E-1783A1EE1C7C}" srcOrd="0" destOrd="0" presId="urn:microsoft.com/office/officeart/2005/8/layout/cycle5"/>
    <dgm:cxn modelId="{FCCD1CFD-980F-4F0D-90F8-496D3666A330}" type="presOf" srcId="{1566497D-4523-4ADC-B3A0-3DC2390186D2}" destId="{526E78DB-C160-45D2-9D3E-E42CD5E4E6D1}" srcOrd="0" destOrd="0" presId="urn:microsoft.com/office/officeart/2005/8/layout/cycle5"/>
    <dgm:cxn modelId="{A56CDB32-F102-41CE-BF4C-393D9B1E5412}" type="presParOf" srcId="{066D2DA2-2779-4432-957E-1783A1EE1C7C}" destId="{526E78DB-C160-45D2-9D3E-E42CD5E4E6D1}" srcOrd="0" destOrd="0" presId="urn:microsoft.com/office/officeart/2005/8/layout/cycle5"/>
    <dgm:cxn modelId="{84444812-98A8-4E23-A0EF-AB6ACB709EFE}" type="presParOf" srcId="{066D2DA2-2779-4432-957E-1783A1EE1C7C}" destId="{48BDEB4E-4CCB-4B1B-A754-70009A6FFB71}" srcOrd="1" destOrd="0" presId="urn:microsoft.com/office/officeart/2005/8/layout/cycle5"/>
    <dgm:cxn modelId="{7BAA242A-0D38-4557-BF00-D9C4C66DBA1F}" type="presParOf" srcId="{066D2DA2-2779-4432-957E-1783A1EE1C7C}" destId="{B9311AA9-550B-41D1-A510-153F37294FB7}" srcOrd="2" destOrd="0" presId="urn:microsoft.com/office/officeart/2005/8/layout/cycle5"/>
    <dgm:cxn modelId="{5EAC2A7B-851B-4CEB-A50C-91945AC48F08}" type="presParOf" srcId="{066D2DA2-2779-4432-957E-1783A1EE1C7C}" destId="{CD2F7427-DC48-4252-837D-F4B8CD7358BF}" srcOrd="3" destOrd="0" presId="urn:microsoft.com/office/officeart/2005/8/layout/cycle5"/>
    <dgm:cxn modelId="{AC8E64EF-17F0-4674-A434-C4AEEF1453B7}" type="presParOf" srcId="{066D2DA2-2779-4432-957E-1783A1EE1C7C}" destId="{6EEDA558-704D-4A27-8057-7A56DE26E364}" srcOrd="4" destOrd="0" presId="urn:microsoft.com/office/officeart/2005/8/layout/cycle5"/>
    <dgm:cxn modelId="{9888B617-3A97-4A46-9DD8-5D67A1C074A6}" type="presParOf" srcId="{066D2DA2-2779-4432-957E-1783A1EE1C7C}" destId="{0B9CEB44-D399-4629-A663-E49C9E7B8EC7}" srcOrd="5" destOrd="0" presId="urn:microsoft.com/office/officeart/2005/8/layout/cycle5"/>
    <dgm:cxn modelId="{E38985D1-D788-4A8C-8053-8FD74DB8FC77}" type="presParOf" srcId="{066D2DA2-2779-4432-957E-1783A1EE1C7C}" destId="{C735B3C3-8CF6-42A3-ACB0-726294BE88DF}" srcOrd="6" destOrd="0" presId="urn:microsoft.com/office/officeart/2005/8/layout/cycle5"/>
    <dgm:cxn modelId="{CDDB8E51-EDA2-4ED2-BEC9-EFE0B38ACFDA}" type="presParOf" srcId="{066D2DA2-2779-4432-957E-1783A1EE1C7C}" destId="{89D16673-FDA3-425B-81A7-27DC1C8AD2B1}" srcOrd="7" destOrd="0" presId="urn:microsoft.com/office/officeart/2005/8/layout/cycle5"/>
    <dgm:cxn modelId="{738CE955-8F4B-4715-80C5-F4EB079A82F3}" type="presParOf" srcId="{066D2DA2-2779-4432-957E-1783A1EE1C7C}" destId="{2830F768-3B4C-441A-B282-38799F1446F7}" srcOrd="8" destOrd="0" presId="urn:microsoft.com/office/officeart/2005/8/layout/cycle5"/>
    <dgm:cxn modelId="{36544AEC-F6CC-4526-9C68-1149DF24016E}" type="presParOf" srcId="{066D2DA2-2779-4432-957E-1783A1EE1C7C}" destId="{75E968B8-6173-4C02-ACA4-82C0A74BC447}" srcOrd="9" destOrd="0" presId="urn:microsoft.com/office/officeart/2005/8/layout/cycle5"/>
    <dgm:cxn modelId="{5E1F3B79-2D07-4CA7-9759-29FBD6710DD9}" type="presParOf" srcId="{066D2DA2-2779-4432-957E-1783A1EE1C7C}" destId="{B3F4EBB4-9F67-4078-9D75-443B0B7A5781}" srcOrd="10" destOrd="0" presId="urn:microsoft.com/office/officeart/2005/8/layout/cycle5"/>
    <dgm:cxn modelId="{52BAC468-1D8E-4E2C-B9C9-6A2E44E12B6C}" type="presParOf" srcId="{066D2DA2-2779-4432-957E-1783A1EE1C7C}" destId="{91859944-1746-4D31-86F6-13E131643468}" srcOrd="11" destOrd="0" presId="urn:microsoft.com/office/officeart/2005/8/layout/cycle5"/>
  </dgm:cxnLst>
  <dgm:bg/>
  <dgm:whole>
    <a:ln w="19050"/>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E77E7-5BFB-431B-B8AF-567259D43D0A}">
      <dsp:nvSpPr>
        <dsp:cNvPr id="0" name=""/>
        <dsp:cNvSpPr/>
      </dsp:nvSpPr>
      <dsp:spPr>
        <a:xfrm>
          <a:off x="0" y="58160"/>
          <a:ext cx="10058399" cy="64759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ORM</a:t>
          </a:r>
        </a:p>
      </dsp:txBody>
      <dsp:txXfrm>
        <a:off x="31613" y="89773"/>
        <a:ext cx="9995173" cy="584369"/>
      </dsp:txXfrm>
    </dsp:sp>
    <dsp:sp modelId="{EBDFD51D-196F-4AC6-8257-AA7A6A15EB52}">
      <dsp:nvSpPr>
        <dsp:cNvPr id="0" name=""/>
        <dsp:cNvSpPr/>
      </dsp:nvSpPr>
      <dsp:spPr>
        <a:xfrm>
          <a:off x="0" y="778534"/>
          <a:ext cx="10058399" cy="64759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err="1"/>
            <a:t>Avantages</a:t>
          </a:r>
          <a:r>
            <a:rPr lang="en-US" sz="2700" kern="1200"/>
            <a:t> et </a:t>
          </a:r>
          <a:r>
            <a:rPr lang="en-US" sz="2700" kern="1200" err="1"/>
            <a:t>inconvénients</a:t>
          </a:r>
          <a:endParaRPr lang="en-US" sz="2700" kern="1200"/>
        </a:p>
      </dsp:txBody>
      <dsp:txXfrm>
        <a:off x="31613" y="810147"/>
        <a:ext cx="9995173" cy="584369"/>
      </dsp:txXfrm>
    </dsp:sp>
    <dsp:sp modelId="{A3338052-5C45-4D06-9D05-CA54A2DA9BA7}">
      <dsp:nvSpPr>
        <dsp:cNvPr id="0" name=""/>
        <dsp:cNvSpPr/>
      </dsp:nvSpPr>
      <dsp:spPr>
        <a:xfrm>
          <a:off x="0" y="1503889"/>
          <a:ext cx="10058399" cy="64759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fr-CA" sz="2700" kern="1200"/>
            <a:t>SQL vs EF</a:t>
          </a:r>
        </a:p>
      </dsp:txBody>
      <dsp:txXfrm>
        <a:off x="31613" y="1535502"/>
        <a:ext cx="9995173" cy="584369"/>
      </dsp:txXfrm>
    </dsp:sp>
    <dsp:sp modelId="{ED45826B-A914-4829-94DB-78AB35745EEE}">
      <dsp:nvSpPr>
        <dsp:cNvPr id="0" name=""/>
        <dsp:cNvSpPr/>
      </dsp:nvSpPr>
      <dsp:spPr>
        <a:xfrm>
          <a:off x="0" y="2229244"/>
          <a:ext cx="10058399" cy="64759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fr-CA" sz="2700" kern="1200"/>
            <a:t>Les différents éléments</a:t>
          </a:r>
        </a:p>
      </dsp:txBody>
      <dsp:txXfrm>
        <a:off x="31613" y="2260857"/>
        <a:ext cx="9995173" cy="584369"/>
      </dsp:txXfrm>
    </dsp:sp>
    <dsp:sp modelId="{E34DCE0A-DECC-4A78-B419-227DAE6B83A1}">
      <dsp:nvSpPr>
        <dsp:cNvPr id="0" name=""/>
        <dsp:cNvSpPr/>
      </dsp:nvSpPr>
      <dsp:spPr>
        <a:xfrm>
          <a:off x="0" y="2954599"/>
          <a:ext cx="10058399" cy="64759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fr-CA" sz="2700" kern="1200"/>
            <a:t>L’utilisation d’Entity Framework</a:t>
          </a:r>
        </a:p>
      </dsp:txBody>
      <dsp:txXfrm>
        <a:off x="31613" y="2986212"/>
        <a:ext cx="9995173" cy="5843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6E78DB-C160-45D2-9D3E-E42CD5E4E6D1}">
      <dsp:nvSpPr>
        <dsp:cNvPr id="0" name=""/>
        <dsp:cNvSpPr/>
      </dsp:nvSpPr>
      <dsp:spPr>
        <a:xfrm>
          <a:off x="2335001" y="1847"/>
          <a:ext cx="1845096" cy="1199312"/>
        </a:xfrm>
        <a:prstGeom prst="round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CA" sz="1700" kern="1200"/>
            <a:t>Modification </a:t>
          </a:r>
          <a:r>
            <a:rPr lang="en-CA" sz="1700" kern="1200" err="1"/>
            <a:t>ou</a:t>
          </a:r>
          <a:r>
            <a:rPr lang="en-CA" sz="1700" kern="1200"/>
            <a:t> </a:t>
          </a:r>
          <a:r>
            <a:rPr lang="en-CA" sz="1700" kern="1200" err="1"/>
            <a:t>ajout</a:t>
          </a:r>
          <a:r>
            <a:rPr lang="en-CA" sz="1700" kern="1200"/>
            <a:t> de </a:t>
          </a:r>
          <a:r>
            <a:rPr lang="en-CA" sz="1700" kern="1200" err="1"/>
            <a:t>modèles</a:t>
          </a:r>
          <a:endParaRPr lang="en-CA" sz="1700" kern="1200"/>
        </a:p>
      </dsp:txBody>
      <dsp:txXfrm>
        <a:off x="2393547" y="60393"/>
        <a:ext cx="1728004" cy="1082220"/>
      </dsp:txXfrm>
    </dsp:sp>
    <dsp:sp modelId="{B9311AA9-550B-41D1-A510-153F37294FB7}">
      <dsp:nvSpPr>
        <dsp:cNvPr id="0" name=""/>
        <dsp:cNvSpPr/>
      </dsp:nvSpPr>
      <dsp:spPr>
        <a:xfrm>
          <a:off x="1276934" y="601503"/>
          <a:ext cx="3961231" cy="3961231"/>
        </a:xfrm>
        <a:custGeom>
          <a:avLst/>
          <a:gdLst/>
          <a:ahLst/>
          <a:cxnLst/>
          <a:rect l="0" t="0" r="0" b="0"/>
          <a:pathLst>
            <a:path>
              <a:moveTo>
                <a:pt x="3157635" y="387673"/>
              </a:moveTo>
              <a:arcTo wR="1980615" hR="1980615" stAng="18387634" swAng="1632992"/>
            </a:path>
          </a:pathLst>
        </a:custGeom>
        <a:noFill/>
        <a:ln w="25400" cap="flat" cmpd="sng" algn="ctr">
          <a:solidFill>
            <a:schemeClr val="accent2"/>
          </a:solidFill>
          <a:prstDash val="solid"/>
          <a:tailEnd type="arrow"/>
        </a:ln>
        <a:effectLst>
          <a:outerShdw blurRad="38100" dist="25400" dir="2700000" algn="br" rotWithShape="0">
            <a:srgbClr val="000000">
              <a:alpha val="60000"/>
            </a:srgbClr>
          </a:outerShdw>
        </a:effectLst>
        <a:scene3d>
          <a:camera prst="orthographicFront"/>
          <a:lightRig rig="flat" dir="t"/>
        </a:scene3d>
        <a:sp3d z="-40000"/>
      </dsp:spPr>
      <dsp:style>
        <a:lnRef idx="3">
          <a:schemeClr val="accent2"/>
        </a:lnRef>
        <a:fillRef idx="0">
          <a:schemeClr val="accent2"/>
        </a:fillRef>
        <a:effectRef idx="2">
          <a:schemeClr val="accent2"/>
        </a:effectRef>
        <a:fontRef idx="minor">
          <a:schemeClr val="tx1"/>
        </a:fontRef>
      </dsp:style>
    </dsp:sp>
    <dsp:sp modelId="{CD2F7427-DC48-4252-837D-F4B8CD7358BF}">
      <dsp:nvSpPr>
        <dsp:cNvPr id="0" name=""/>
        <dsp:cNvSpPr/>
      </dsp:nvSpPr>
      <dsp:spPr>
        <a:xfrm>
          <a:off x="4315617" y="1982463"/>
          <a:ext cx="1845096" cy="1199312"/>
        </a:xfrm>
        <a:prstGeom prst="roundRect">
          <a:avLst/>
        </a:prstGeom>
        <a:gradFill rotWithShape="0">
          <a:gsLst>
            <a:gs pos="0">
              <a:schemeClr val="accent3">
                <a:hueOff val="0"/>
                <a:satOff val="0"/>
                <a:lumOff val="0"/>
                <a:alphaOff val="0"/>
                <a:shade val="85000"/>
                <a:satMod val="130000"/>
              </a:schemeClr>
            </a:gs>
            <a:gs pos="34000">
              <a:schemeClr val="accent3">
                <a:hueOff val="0"/>
                <a:satOff val="0"/>
                <a:lumOff val="0"/>
                <a:alphaOff val="0"/>
                <a:shade val="87000"/>
                <a:satMod val="125000"/>
              </a:schemeClr>
            </a:gs>
            <a:gs pos="70000">
              <a:schemeClr val="accent3">
                <a:hueOff val="0"/>
                <a:satOff val="0"/>
                <a:lumOff val="0"/>
                <a:alphaOff val="0"/>
                <a:tint val="100000"/>
                <a:shade val="90000"/>
                <a:satMod val="130000"/>
              </a:schemeClr>
            </a:gs>
            <a:gs pos="100000">
              <a:schemeClr val="accent3">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CA" sz="1700" kern="1200" err="1">
              <a:solidFill>
                <a:schemeClr val="tx1"/>
              </a:solidFill>
            </a:rPr>
            <a:t>Ajout</a:t>
          </a:r>
          <a:r>
            <a:rPr lang="en-CA" sz="1700" kern="1200">
              <a:solidFill>
                <a:schemeClr val="tx1"/>
              </a:solidFill>
            </a:rPr>
            <a:t> des </a:t>
          </a:r>
          <a:r>
            <a:rPr lang="en-CA" sz="1700" kern="1200" err="1">
              <a:solidFill>
                <a:schemeClr val="tx1"/>
              </a:solidFill>
            </a:rPr>
            <a:t>nouvelles</a:t>
          </a:r>
          <a:r>
            <a:rPr lang="en-CA" sz="1700" kern="1200">
              <a:solidFill>
                <a:schemeClr val="tx1"/>
              </a:solidFill>
            </a:rPr>
            <a:t> classes à un </a:t>
          </a:r>
          <a:r>
            <a:rPr lang="en-CA" sz="1700" kern="1200" err="1">
              <a:solidFill>
                <a:schemeClr val="tx1"/>
              </a:solidFill>
            </a:rPr>
            <a:t>DbSet</a:t>
          </a:r>
          <a:r>
            <a:rPr lang="en-CA" sz="1700" kern="1200">
              <a:solidFill>
                <a:schemeClr val="tx1"/>
              </a:solidFill>
            </a:rPr>
            <a:t> du </a:t>
          </a:r>
          <a:r>
            <a:rPr lang="en-CA" sz="1700" kern="1200" err="1">
              <a:solidFill>
                <a:schemeClr val="tx1"/>
              </a:solidFill>
            </a:rPr>
            <a:t>DbContext</a:t>
          </a:r>
          <a:endParaRPr lang="en-CA" sz="1700" kern="1200">
            <a:solidFill>
              <a:schemeClr val="tx1"/>
            </a:solidFill>
          </a:endParaRPr>
        </a:p>
      </dsp:txBody>
      <dsp:txXfrm>
        <a:off x="4374163" y="2041009"/>
        <a:ext cx="1728004" cy="1082220"/>
      </dsp:txXfrm>
    </dsp:sp>
    <dsp:sp modelId="{0B9CEB44-D399-4629-A663-E49C9E7B8EC7}">
      <dsp:nvSpPr>
        <dsp:cNvPr id="0" name=""/>
        <dsp:cNvSpPr/>
      </dsp:nvSpPr>
      <dsp:spPr>
        <a:xfrm>
          <a:off x="1276934" y="601503"/>
          <a:ext cx="3961231" cy="3961231"/>
        </a:xfrm>
        <a:custGeom>
          <a:avLst/>
          <a:gdLst/>
          <a:ahLst/>
          <a:cxnLst/>
          <a:rect l="0" t="0" r="0" b="0"/>
          <a:pathLst>
            <a:path>
              <a:moveTo>
                <a:pt x="3755860" y="2858879"/>
              </a:moveTo>
              <a:arcTo wR="1980615" hR="1980615" stAng="1579374" swAng="1632992"/>
            </a:path>
          </a:pathLst>
        </a:custGeom>
        <a:noFill/>
        <a:ln w="25400" cap="flat" cmpd="sng" algn="ctr">
          <a:solidFill>
            <a:schemeClr val="accent4"/>
          </a:solidFill>
          <a:prstDash val="solid"/>
          <a:tailEnd type="arrow"/>
        </a:ln>
        <a:effectLst>
          <a:outerShdw blurRad="38100" dist="25400" dir="2700000" algn="br" rotWithShape="0">
            <a:srgbClr val="000000">
              <a:alpha val="60000"/>
            </a:srgbClr>
          </a:outerShdw>
        </a:effectLst>
        <a:scene3d>
          <a:camera prst="orthographicFront"/>
          <a:lightRig rig="flat" dir="t"/>
        </a:scene3d>
        <a:sp3d z="-40000"/>
      </dsp:spPr>
      <dsp:style>
        <a:lnRef idx="3">
          <a:schemeClr val="accent4"/>
        </a:lnRef>
        <a:fillRef idx="0">
          <a:schemeClr val="accent4"/>
        </a:fillRef>
        <a:effectRef idx="2">
          <a:schemeClr val="accent4"/>
        </a:effectRef>
        <a:fontRef idx="minor">
          <a:schemeClr val="tx1"/>
        </a:fontRef>
      </dsp:style>
    </dsp:sp>
    <dsp:sp modelId="{C735B3C3-8CF6-42A3-ACB0-726294BE88DF}">
      <dsp:nvSpPr>
        <dsp:cNvPr id="0" name=""/>
        <dsp:cNvSpPr/>
      </dsp:nvSpPr>
      <dsp:spPr>
        <a:xfrm>
          <a:off x="2335001" y="3963079"/>
          <a:ext cx="1845096" cy="1199312"/>
        </a:xfrm>
        <a:prstGeom prst="roundRect">
          <a:avLst/>
        </a:prstGeom>
        <a:gradFill rotWithShape="0">
          <a:gsLst>
            <a:gs pos="0">
              <a:schemeClr val="accent4">
                <a:hueOff val="0"/>
                <a:satOff val="0"/>
                <a:lumOff val="0"/>
                <a:alphaOff val="0"/>
                <a:shade val="85000"/>
                <a:satMod val="130000"/>
              </a:schemeClr>
            </a:gs>
            <a:gs pos="34000">
              <a:schemeClr val="accent4">
                <a:hueOff val="0"/>
                <a:satOff val="0"/>
                <a:lumOff val="0"/>
                <a:alphaOff val="0"/>
                <a:shade val="87000"/>
                <a:satMod val="125000"/>
              </a:schemeClr>
            </a:gs>
            <a:gs pos="70000">
              <a:schemeClr val="accent4">
                <a:hueOff val="0"/>
                <a:satOff val="0"/>
                <a:lumOff val="0"/>
                <a:alphaOff val="0"/>
                <a:tint val="100000"/>
                <a:shade val="90000"/>
                <a:satMod val="130000"/>
              </a:schemeClr>
            </a:gs>
            <a:gs pos="100000">
              <a:schemeClr val="accent4">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CA" sz="1700" kern="1200"/>
            <a:t>Utilisation de la </a:t>
          </a:r>
          <a:r>
            <a:rPr lang="en-CA" sz="1700" kern="1200" err="1"/>
            <a:t>commande</a:t>
          </a:r>
          <a:br>
            <a:rPr lang="en-CA" sz="1700" kern="1200"/>
          </a:br>
          <a:r>
            <a:rPr lang="en-CA" sz="1700" kern="1200"/>
            <a:t>Add-Migration</a:t>
          </a:r>
        </a:p>
      </dsp:txBody>
      <dsp:txXfrm>
        <a:off x="2393547" y="4021625"/>
        <a:ext cx="1728004" cy="1082220"/>
      </dsp:txXfrm>
    </dsp:sp>
    <dsp:sp modelId="{2830F768-3B4C-441A-B282-38799F1446F7}">
      <dsp:nvSpPr>
        <dsp:cNvPr id="0" name=""/>
        <dsp:cNvSpPr/>
      </dsp:nvSpPr>
      <dsp:spPr>
        <a:xfrm>
          <a:off x="1283496" y="604973"/>
          <a:ext cx="3961231" cy="3961231"/>
        </a:xfrm>
        <a:custGeom>
          <a:avLst/>
          <a:gdLst/>
          <a:ahLst/>
          <a:cxnLst/>
          <a:rect l="0" t="0" r="0" b="0"/>
          <a:pathLst>
            <a:path>
              <a:moveTo>
                <a:pt x="801335" y="3571884"/>
              </a:moveTo>
              <a:arcTo wR="1980615" hR="1980615" stAng="7592517" swAng="1605806"/>
            </a:path>
          </a:pathLst>
        </a:custGeom>
        <a:noFill/>
        <a:ln w="25400" cap="flat" cmpd="sng" algn="ctr">
          <a:solidFill>
            <a:schemeClr val="accent5"/>
          </a:solidFill>
          <a:prstDash val="solid"/>
          <a:tailEnd type="arrow"/>
        </a:ln>
        <a:effectLst>
          <a:outerShdw blurRad="38100" dist="25400" dir="2700000" algn="br" rotWithShape="0">
            <a:srgbClr val="000000">
              <a:alpha val="60000"/>
            </a:srgbClr>
          </a:outerShdw>
        </a:effectLst>
        <a:scene3d>
          <a:camera prst="orthographicFront"/>
          <a:lightRig rig="flat" dir="t"/>
        </a:scene3d>
        <a:sp3d z="-40000"/>
      </dsp:spPr>
      <dsp:style>
        <a:lnRef idx="3">
          <a:schemeClr val="accent5"/>
        </a:lnRef>
        <a:fillRef idx="0">
          <a:schemeClr val="accent5"/>
        </a:fillRef>
        <a:effectRef idx="2">
          <a:schemeClr val="accent5"/>
        </a:effectRef>
        <a:fontRef idx="minor">
          <a:schemeClr val="tx1"/>
        </a:fontRef>
      </dsp:style>
    </dsp:sp>
    <dsp:sp modelId="{75E968B8-6173-4C02-ACA4-82C0A74BC447}">
      <dsp:nvSpPr>
        <dsp:cNvPr id="0" name=""/>
        <dsp:cNvSpPr/>
      </dsp:nvSpPr>
      <dsp:spPr>
        <a:xfrm>
          <a:off x="359637" y="2002549"/>
          <a:ext cx="1845096" cy="1199312"/>
        </a:xfrm>
        <a:prstGeom prst="roundRect">
          <a:avLst/>
        </a:prstGeom>
        <a:gradFill rotWithShape="0">
          <a:gsLst>
            <a:gs pos="0">
              <a:schemeClr val="accent5">
                <a:hueOff val="0"/>
                <a:satOff val="0"/>
                <a:lumOff val="0"/>
                <a:alphaOff val="0"/>
                <a:shade val="85000"/>
                <a:satMod val="130000"/>
              </a:schemeClr>
            </a:gs>
            <a:gs pos="34000">
              <a:schemeClr val="accent5">
                <a:hueOff val="0"/>
                <a:satOff val="0"/>
                <a:lumOff val="0"/>
                <a:alphaOff val="0"/>
                <a:shade val="87000"/>
                <a:satMod val="125000"/>
              </a:schemeClr>
            </a:gs>
            <a:gs pos="70000">
              <a:schemeClr val="accent5">
                <a:hueOff val="0"/>
                <a:satOff val="0"/>
                <a:lumOff val="0"/>
                <a:alphaOff val="0"/>
                <a:tint val="100000"/>
                <a:shade val="90000"/>
                <a:satMod val="130000"/>
              </a:schemeClr>
            </a:gs>
            <a:gs pos="100000">
              <a:schemeClr val="accent5">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CA" sz="1700" kern="1200">
              <a:solidFill>
                <a:schemeClr val="tx1"/>
              </a:solidFill>
            </a:rPr>
            <a:t>Utilisation de la </a:t>
          </a:r>
          <a:r>
            <a:rPr lang="en-CA" sz="1700" kern="1200" err="1">
              <a:solidFill>
                <a:schemeClr val="tx1"/>
              </a:solidFill>
            </a:rPr>
            <a:t>commande</a:t>
          </a:r>
          <a:r>
            <a:rPr lang="en-CA" sz="1700" kern="1200">
              <a:solidFill>
                <a:schemeClr val="tx1"/>
              </a:solidFill>
            </a:rPr>
            <a:t> Update-database</a:t>
          </a:r>
        </a:p>
      </dsp:txBody>
      <dsp:txXfrm>
        <a:off x="418183" y="2061095"/>
        <a:ext cx="1728004" cy="1082220"/>
      </dsp:txXfrm>
    </dsp:sp>
    <dsp:sp modelId="{91859944-1746-4D31-86F6-13E131643468}">
      <dsp:nvSpPr>
        <dsp:cNvPr id="0" name=""/>
        <dsp:cNvSpPr/>
      </dsp:nvSpPr>
      <dsp:spPr>
        <a:xfrm>
          <a:off x="1283355" y="598108"/>
          <a:ext cx="3961231" cy="3961231"/>
        </a:xfrm>
        <a:custGeom>
          <a:avLst/>
          <a:gdLst/>
          <a:ahLst/>
          <a:cxnLst/>
          <a:rect l="0" t="0" r="0" b="0"/>
          <a:pathLst>
            <a:path>
              <a:moveTo>
                <a:pt x="195991" y="1121573"/>
              </a:moveTo>
              <a:arcTo wR="1980615" hR="1980615" stAng="12342252" swAng="1651947"/>
            </a:path>
          </a:pathLst>
        </a:custGeom>
        <a:noFill/>
        <a:ln w="25400" cap="flat" cmpd="sng" algn="ctr">
          <a:solidFill>
            <a:schemeClr val="accent6"/>
          </a:solidFill>
          <a:prstDash val="solid"/>
          <a:tailEnd type="arrow"/>
        </a:ln>
        <a:effectLst>
          <a:outerShdw blurRad="38100" dist="25400" dir="2700000" algn="br" rotWithShape="0">
            <a:srgbClr val="000000">
              <a:alpha val="60000"/>
            </a:srgbClr>
          </a:outerShdw>
        </a:effectLst>
        <a:scene3d>
          <a:camera prst="orthographicFront"/>
          <a:lightRig rig="flat" dir="t"/>
        </a:scene3d>
        <a:sp3d z="-40000"/>
      </dsp:spPr>
      <dsp:style>
        <a:lnRef idx="3">
          <a:schemeClr val="accent6"/>
        </a:lnRef>
        <a:fillRef idx="0">
          <a:schemeClr val="accent6"/>
        </a:fillRef>
        <a:effectRef idx="2">
          <a:schemeClr val="accent6"/>
        </a:effectRef>
        <a:fontRef idx="minor">
          <a:schemeClr val="tx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1B9D14-CCB4-403F-9C4C-1B97ACECB34C}" type="datetimeFigureOut">
              <a:rPr lang="fr-CA" smtClean="0"/>
              <a:t>2026-06-19</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BC19CA-D200-43F8-8C1D-4EC9B5B9A222}" type="slidenum">
              <a:rPr lang="fr-CA" smtClean="0"/>
              <a:t>‹#›</a:t>
            </a:fld>
            <a:endParaRPr lang="fr-CA"/>
          </a:p>
        </p:txBody>
      </p:sp>
    </p:spTree>
    <p:extLst>
      <p:ext uri="{BB962C8B-B14F-4D97-AF65-F5344CB8AC3E}">
        <p14:creationId xmlns:p14="http://schemas.microsoft.com/office/powerpoint/2010/main" val="1766095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fr-FR"/>
              <a:t>Modifiez le style du titre</a:t>
            </a:r>
            <a:endParaRPr lang="en-US"/>
          </a:p>
        </p:txBody>
      </p:sp>
      <p:sp>
        <p:nvSpPr>
          <p:cNvPr id="3" name="Content Placeholder 2"/>
          <p:cNvSpPr>
            <a:spLocks noGrp="1"/>
          </p:cNvSpPr>
          <p:nvPr>
            <p:ph idx="1"/>
          </p:nvPr>
        </p:nvSpPr>
        <p:spPr/>
        <p:txBody>
          <a:bodyPr/>
          <a:lstStyle>
            <a:lvl1pPr marL="344488" indent="-344488">
              <a:buFont typeface="Wingdings" panose="05000000000000000000" pitchFamily="2" charset="2"/>
              <a:buChar char="q"/>
              <a:defRPr/>
            </a:lvl1pPr>
            <a:lvl2pPr marL="517525" indent="-317500">
              <a:buFont typeface="Wingdings" panose="05000000000000000000" pitchFamily="2" charset="2"/>
              <a:buChar char="q"/>
              <a:defRPr/>
            </a:lvl2pPr>
            <a:lvl3pPr marL="690563" indent="-306388">
              <a:buFont typeface="Wingdings" panose="05000000000000000000" pitchFamily="2" charset="2"/>
              <a:buChar char="q"/>
              <a:defRPr/>
            </a:lvl3pPr>
            <a:lvl4pPr marL="854075" indent="-287338">
              <a:buFont typeface="Wingdings" panose="05000000000000000000" pitchFamily="2" charset="2"/>
              <a:buChar char="q"/>
              <a:defRPr/>
            </a:lvl4pPr>
            <a:lvl5pPr marL="932688" indent="-182880">
              <a:buFont typeface="Wingdings" panose="05000000000000000000" pitchFamily="2" charset="2"/>
              <a:buChar char="q"/>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53FE559A-7A93-425A-943B-F641DCCD96C8}" type="datetime1">
              <a:rPr lang="fr-CA" smtClean="0"/>
              <a:t>2026-06-19</a:t>
            </a:fld>
            <a:endParaRPr lang="fr-CA"/>
          </a:p>
        </p:txBody>
      </p:sp>
      <p:sp>
        <p:nvSpPr>
          <p:cNvPr id="5" name="Footer Placeholder 4"/>
          <p:cNvSpPr>
            <a:spLocks noGrp="1"/>
          </p:cNvSpPr>
          <p:nvPr>
            <p:ph type="ftr" sz="quarter" idx="11"/>
          </p:nvPr>
        </p:nvSpPr>
        <p:spPr/>
        <p:txBody>
          <a:bodyPr/>
          <a:lstStyle/>
          <a:p>
            <a:r>
              <a:rPr lang="fr-CA"/>
              <a:t>PROGRAMMATION WEB TRANSACTIONNELLE</a:t>
            </a:r>
          </a:p>
        </p:txBody>
      </p:sp>
      <p:sp>
        <p:nvSpPr>
          <p:cNvPr id="6" name="Slide Number Placeholder 5"/>
          <p:cNvSpPr>
            <a:spLocks noGrp="1"/>
          </p:cNvSpPr>
          <p:nvPr>
            <p:ph type="sldNum" sz="quarter" idx="12"/>
          </p:nvPr>
        </p:nvSpPr>
        <p:spPr/>
        <p:txBody>
          <a:bodyPr/>
          <a:lstStyle/>
          <a:p>
            <a:fld id="{C2CBE6A3-4AEF-4734-8AB8-E4DE745DFB5E}" type="slidenum">
              <a:rPr lang="fr-CA" smtClean="0"/>
              <a:t>‹#›</a:t>
            </a:fld>
            <a:endParaRPr lang="fr-CA"/>
          </a:p>
        </p:txBody>
      </p:sp>
    </p:spTree>
    <p:extLst>
      <p:ext uri="{BB962C8B-B14F-4D97-AF65-F5344CB8AC3E}">
        <p14:creationId xmlns:p14="http://schemas.microsoft.com/office/powerpoint/2010/main" val="1090400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fr-FR"/>
              <a:t>Modifiez le style du titre</a:t>
            </a:r>
            <a:endParaRPr lang="en-US"/>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0962AA2D-7893-4DE3-A505-9837C01774BD}" type="datetime1">
              <a:rPr lang="fr-CA" smtClean="0"/>
              <a:t>2026-06-19</a:t>
            </a:fld>
            <a:endParaRPr lang="fr-CA"/>
          </a:p>
        </p:txBody>
      </p:sp>
      <p:sp>
        <p:nvSpPr>
          <p:cNvPr id="5" name="Footer Placeholder 4"/>
          <p:cNvSpPr>
            <a:spLocks noGrp="1"/>
          </p:cNvSpPr>
          <p:nvPr>
            <p:ph type="ftr" sz="quarter" idx="11"/>
          </p:nvPr>
        </p:nvSpPr>
        <p:spPr/>
        <p:txBody>
          <a:bodyPr/>
          <a:lstStyle>
            <a:lvl1pPr>
              <a:defRPr sz="1100" i="1"/>
            </a:lvl1pPr>
          </a:lstStyle>
          <a:p>
            <a:r>
              <a:rPr lang="fr-CA"/>
              <a:t>PROGRAMMATION WEB TRANSACTIONNELLE</a:t>
            </a:r>
          </a:p>
        </p:txBody>
      </p:sp>
      <p:sp>
        <p:nvSpPr>
          <p:cNvPr id="6" name="Slide Number Placeholder 5"/>
          <p:cNvSpPr>
            <a:spLocks noGrp="1"/>
          </p:cNvSpPr>
          <p:nvPr>
            <p:ph type="sldNum" sz="quarter" idx="12"/>
          </p:nvPr>
        </p:nvSpPr>
        <p:spPr/>
        <p:txBody>
          <a:bodyPr/>
          <a:lstStyle>
            <a:lvl1pPr>
              <a:defRPr i="1"/>
            </a:lvl1pPr>
          </a:lstStyle>
          <a:p>
            <a:r>
              <a:rPr lang="fr-CA"/>
              <a:t>Page </a:t>
            </a:r>
            <a:fld id="{C2CBE6A3-4AEF-4734-8AB8-E4DE745DFB5E}" type="slidenum">
              <a:rPr lang="fr-CA" smtClean="0"/>
              <a:pPr/>
              <a:t>‹#›</a:t>
            </a:fld>
            <a:endParaRPr lang="fr-C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3962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fr-FR"/>
              <a:t>Modifiez le style du titre</a:t>
            </a:r>
            <a:endParaRPr lang="en-US"/>
          </a:p>
        </p:txBody>
      </p:sp>
      <p:sp>
        <p:nvSpPr>
          <p:cNvPr id="3" name="Content Placeholder 2"/>
          <p:cNvSpPr>
            <a:spLocks noGrp="1"/>
          </p:cNvSpPr>
          <p:nvPr>
            <p:ph sz="half" idx="1"/>
          </p:nvPr>
        </p:nvSpPr>
        <p:spPr>
          <a:xfrm>
            <a:off x="1097279" y="1845734"/>
            <a:ext cx="4937760" cy="40233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6217920" y="1845735"/>
            <a:ext cx="4937760" cy="40233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fld id="{92634078-3FEB-4C28-B483-6E338A3F462E}" type="datetime1">
              <a:rPr lang="fr-CA" smtClean="0"/>
              <a:t>2026-06-19</a:t>
            </a:fld>
            <a:endParaRPr lang="fr-CA"/>
          </a:p>
        </p:txBody>
      </p:sp>
      <p:sp>
        <p:nvSpPr>
          <p:cNvPr id="6" name="Footer Placeholder 5"/>
          <p:cNvSpPr>
            <a:spLocks noGrp="1"/>
          </p:cNvSpPr>
          <p:nvPr>
            <p:ph type="ftr" sz="quarter" idx="11"/>
          </p:nvPr>
        </p:nvSpPr>
        <p:spPr/>
        <p:txBody>
          <a:bodyPr/>
          <a:lstStyle/>
          <a:p>
            <a:r>
              <a:rPr lang="fr-CA"/>
              <a:t>PROGRAMMATION WEB TRANSACTIONNELLE</a:t>
            </a:r>
          </a:p>
        </p:txBody>
      </p:sp>
      <p:sp>
        <p:nvSpPr>
          <p:cNvPr id="7" name="Slide Number Placeholder 6"/>
          <p:cNvSpPr>
            <a:spLocks noGrp="1"/>
          </p:cNvSpPr>
          <p:nvPr>
            <p:ph type="sldNum" sz="quarter" idx="12"/>
          </p:nvPr>
        </p:nvSpPr>
        <p:spPr/>
        <p:txBody>
          <a:bodyPr/>
          <a:lstStyle/>
          <a:p>
            <a:fld id="{C2CBE6A3-4AEF-4734-8AB8-E4DE745DFB5E}" type="slidenum">
              <a:rPr lang="fr-CA" smtClean="0"/>
              <a:t>‹#›</a:t>
            </a:fld>
            <a:endParaRPr lang="fr-CA"/>
          </a:p>
        </p:txBody>
      </p:sp>
    </p:spTree>
    <p:extLst>
      <p:ext uri="{BB962C8B-B14F-4D97-AF65-F5344CB8AC3E}">
        <p14:creationId xmlns:p14="http://schemas.microsoft.com/office/powerpoint/2010/main" val="3389290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fr-FR"/>
              <a:t>Modifiez le style du titre</a:t>
            </a:r>
            <a:endParaRPr lang="en-US"/>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097280" y="2582334"/>
            <a:ext cx="4937760" cy="33782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217920" y="2582334"/>
            <a:ext cx="4937760" cy="33782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B61099F4-E79A-4DA7-AD50-F277AF426D3A}" type="datetime1">
              <a:rPr lang="fr-CA" smtClean="0"/>
              <a:t>2026-06-19</a:t>
            </a:fld>
            <a:endParaRPr lang="fr-CA"/>
          </a:p>
        </p:txBody>
      </p:sp>
      <p:sp>
        <p:nvSpPr>
          <p:cNvPr id="8" name="Footer Placeholder 7"/>
          <p:cNvSpPr>
            <a:spLocks noGrp="1"/>
          </p:cNvSpPr>
          <p:nvPr>
            <p:ph type="ftr" sz="quarter" idx="11"/>
          </p:nvPr>
        </p:nvSpPr>
        <p:spPr/>
        <p:txBody>
          <a:bodyPr/>
          <a:lstStyle/>
          <a:p>
            <a:r>
              <a:rPr lang="fr-CA"/>
              <a:t>PROGRAMMATION WEB TRANSACTIONNELLE</a:t>
            </a:r>
          </a:p>
        </p:txBody>
      </p:sp>
      <p:sp>
        <p:nvSpPr>
          <p:cNvPr id="9" name="Slide Number Placeholder 8"/>
          <p:cNvSpPr>
            <a:spLocks noGrp="1"/>
          </p:cNvSpPr>
          <p:nvPr>
            <p:ph type="sldNum" sz="quarter" idx="12"/>
          </p:nvPr>
        </p:nvSpPr>
        <p:spPr/>
        <p:txBody>
          <a:bodyPr/>
          <a:lstStyle/>
          <a:p>
            <a:fld id="{C2CBE6A3-4AEF-4734-8AB8-E4DE745DFB5E}" type="slidenum">
              <a:rPr lang="fr-CA" smtClean="0"/>
              <a:t>‹#›</a:t>
            </a:fld>
            <a:endParaRPr lang="fr-CA"/>
          </a:p>
        </p:txBody>
      </p:sp>
    </p:spTree>
    <p:extLst>
      <p:ext uri="{BB962C8B-B14F-4D97-AF65-F5344CB8AC3E}">
        <p14:creationId xmlns:p14="http://schemas.microsoft.com/office/powerpoint/2010/main" val="1942883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0301617C-ED28-4F33-8FED-EDD8C63D16DE}" type="datetime1">
              <a:rPr lang="fr-CA" smtClean="0"/>
              <a:t>2026-06-19</a:t>
            </a:fld>
            <a:endParaRPr lang="fr-CA"/>
          </a:p>
        </p:txBody>
      </p:sp>
      <p:sp>
        <p:nvSpPr>
          <p:cNvPr id="4" name="Footer Placeholder 3"/>
          <p:cNvSpPr>
            <a:spLocks noGrp="1"/>
          </p:cNvSpPr>
          <p:nvPr>
            <p:ph type="ftr" sz="quarter" idx="11"/>
          </p:nvPr>
        </p:nvSpPr>
        <p:spPr/>
        <p:txBody>
          <a:bodyPr/>
          <a:lstStyle/>
          <a:p>
            <a:r>
              <a:rPr lang="fr-CA"/>
              <a:t>PROGRAMMATION WEB TRANSACTIONNELLE</a:t>
            </a:r>
          </a:p>
        </p:txBody>
      </p:sp>
      <p:sp>
        <p:nvSpPr>
          <p:cNvPr id="5" name="Slide Number Placeholder 4"/>
          <p:cNvSpPr>
            <a:spLocks noGrp="1"/>
          </p:cNvSpPr>
          <p:nvPr>
            <p:ph type="sldNum" sz="quarter" idx="12"/>
          </p:nvPr>
        </p:nvSpPr>
        <p:spPr/>
        <p:txBody>
          <a:bodyPr/>
          <a:lstStyle/>
          <a:p>
            <a:fld id="{C2CBE6A3-4AEF-4734-8AB8-E4DE745DFB5E}" type="slidenum">
              <a:rPr lang="fr-CA" smtClean="0"/>
              <a:t>‹#›</a:t>
            </a:fld>
            <a:endParaRPr lang="fr-CA"/>
          </a:p>
        </p:txBody>
      </p:sp>
    </p:spTree>
    <p:extLst>
      <p:ext uri="{BB962C8B-B14F-4D97-AF65-F5344CB8AC3E}">
        <p14:creationId xmlns:p14="http://schemas.microsoft.com/office/powerpoint/2010/main" val="3501976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7DA6A60-C597-4EA4-B2E5-CF9FF6099946}" type="datetime1">
              <a:rPr lang="fr-CA" smtClean="0"/>
              <a:t>2026-06-19</a:t>
            </a:fld>
            <a:endParaRPr lang="fr-CA"/>
          </a:p>
        </p:txBody>
      </p:sp>
      <p:sp>
        <p:nvSpPr>
          <p:cNvPr id="8" name="Footer Placeholder 7"/>
          <p:cNvSpPr>
            <a:spLocks noGrp="1"/>
          </p:cNvSpPr>
          <p:nvPr>
            <p:ph type="ftr" sz="quarter" idx="11"/>
          </p:nvPr>
        </p:nvSpPr>
        <p:spPr/>
        <p:txBody>
          <a:bodyPr/>
          <a:lstStyle>
            <a:lvl1pPr>
              <a:defRPr>
                <a:solidFill>
                  <a:srgbClr val="FFFFFF"/>
                </a:solidFill>
              </a:defRPr>
            </a:lvl1pPr>
          </a:lstStyle>
          <a:p>
            <a:r>
              <a:rPr lang="fr-CA"/>
              <a:t>PROGRAMMATION WEB TRANSACTIONNELLE</a:t>
            </a:r>
          </a:p>
        </p:txBody>
      </p:sp>
      <p:sp>
        <p:nvSpPr>
          <p:cNvPr id="9" name="Slide Number Placeholder 8"/>
          <p:cNvSpPr>
            <a:spLocks noGrp="1"/>
          </p:cNvSpPr>
          <p:nvPr>
            <p:ph type="sldNum" sz="quarter" idx="12"/>
          </p:nvPr>
        </p:nvSpPr>
        <p:spPr/>
        <p:txBody>
          <a:bodyPr/>
          <a:lstStyle/>
          <a:p>
            <a:fld id="{C2CBE6A3-4AEF-4734-8AB8-E4DE745DFB5E}" type="slidenum">
              <a:rPr lang="fr-CA" smtClean="0"/>
              <a:t>‹#›</a:t>
            </a:fld>
            <a:endParaRPr lang="fr-CA"/>
          </a:p>
        </p:txBody>
      </p:sp>
    </p:spTree>
    <p:extLst>
      <p:ext uri="{BB962C8B-B14F-4D97-AF65-F5344CB8AC3E}">
        <p14:creationId xmlns:p14="http://schemas.microsoft.com/office/powerpoint/2010/main" val="3185899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fr-FR"/>
              <a:t>Modifiez le style du titre</a:t>
            </a:r>
            <a:endParaRPr lang="en-US"/>
          </a:p>
        </p:txBody>
      </p:sp>
      <p:sp>
        <p:nvSpPr>
          <p:cNvPr id="3" name="Content Placeholder 2"/>
          <p:cNvSpPr>
            <a:spLocks noGrp="1"/>
          </p:cNvSpPr>
          <p:nvPr>
            <p:ph idx="1"/>
          </p:nvPr>
        </p:nvSpPr>
        <p:spPr>
          <a:xfrm>
            <a:off x="4800600" y="731520"/>
            <a:ext cx="6492240" cy="52578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6D15F3C4-16AA-478B-86B3-4E9AD22188C6}" type="datetime1">
              <a:rPr lang="fr-CA" smtClean="0"/>
              <a:t>2026-06-19</a:t>
            </a:fld>
            <a:endParaRPr lang="fr-CA"/>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fr-CA"/>
              <a:t>PROGRAMMATION WEB TRANSACTIONNELLE</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2CBE6A3-4AEF-4734-8AB8-E4DE745DFB5E}" type="slidenum">
              <a:rPr lang="fr-CA" smtClean="0"/>
              <a:t>‹#›</a:t>
            </a:fld>
            <a:endParaRPr lang="fr-CA"/>
          </a:p>
        </p:txBody>
      </p:sp>
    </p:spTree>
    <p:extLst>
      <p:ext uri="{BB962C8B-B14F-4D97-AF65-F5344CB8AC3E}">
        <p14:creationId xmlns:p14="http://schemas.microsoft.com/office/powerpoint/2010/main" val="1340636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Indigo">
    <p:spTree>
      <p:nvGrpSpPr>
        <p:cNvPr id="1" name=""/>
        <p:cNvGrpSpPr/>
        <p:nvPr/>
      </p:nvGrpSpPr>
      <p:grpSpPr>
        <a:xfrm>
          <a:off x="0" y="0"/>
          <a:ext cx="0" cy="0"/>
          <a:chOff x="0" y="0"/>
          <a:chExt cx="0" cy="0"/>
        </a:xfrm>
      </p:grpSpPr>
      <p:pic>
        <p:nvPicPr>
          <p:cNvPr id="4" name="Image 3" descr="Disque avec un remplissage uni">
            <a:extLst>
              <a:ext uri="{FF2B5EF4-FFF2-40B4-BE49-F238E27FC236}">
                <a16:creationId xmlns:a16="http://schemas.microsoft.com/office/drawing/2014/main" id="{EC7367DB-54B0-4E4B-9E49-482FCD217CE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5617950" y="25505"/>
            <a:ext cx="952500" cy="952500"/>
          </a:xfrm>
          <a:prstGeom prst="rect">
            <a:avLst/>
          </a:prstGeom>
        </p:spPr>
      </p:pic>
      <p:sp>
        <p:nvSpPr>
          <p:cNvPr id="25" name="Titre 24">
            <a:extLst>
              <a:ext uri="{FF2B5EF4-FFF2-40B4-BE49-F238E27FC236}">
                <a16:creationId xmlns:a16="http://schemas.microsoft.com/office/drawing/2014/main" id="{43C1F01D-35B3-4E03-8B2C-6FFB15F0A3B3}"/>
              </a:ext>
            </a:extLst>
          </p:cNvPr>
          <p:cNvSpPr>
            <a:spLocks noGrp="1"/>
          </p:cNvSpPr>
          <p:nvPr>
            <p:ph type="title"/>
          </p:nvPr>
        </p:nvSpPr>
        <p:spPr>
          <a:xfrm>
            <a:off x="78261" y="357829"/>
            <a:ext cx="5482280" cy="372636"/>
          </a:xfrm>
        </p:spPr>
        <p:txBody>
          <a:bodyPr>
            <a:noAutofit/>
          </a:bodyPr>
          <a:lstStyle>
            <a:lvl1pPr>
              <a:defRPr sz="2400" b="1">
                <a:solidFill>
                  <a:schemeClr val="bg1"/>
                </a:solidFill>
                <a:latin typeface="+mn-lt"/>
                <a:ea typeface="Verdana" panose="020B0604030504040204" pitchFamily="34" charset="0"/>
              </a:defRPr>
            </a:lvl1pPr>
          </a:lstStyle>
          <a:p>
            <a:r>
              <a:rPr lang="fr-FR"/>
              <a:t>Modifiez le style du titre</a:t>
            </a:r>
            <a:endParaRPr lang="fr-CA"/>
          </a:p>
        </p:txBody>
      </p:sp>
      <p:sp>
        <p:nvSpPr>
          <p:cNvPr id="6" name="Espace réservé du contenu 2">
            <a:extLst>
              <a:ext uri="{FF2B5EF4-FFF2-40B4-BE49-F238E27FC236}">
                <a16:creationId xmlns:a16="http://schemas.microsoft.com/office/drawing/2014/main" id="{2148ABC2-9844-4986-9697-EF5431882472}"/>
              </a:ext>
            </a:extLst>
          </p:cNvPr>
          <p:cNvSpPr>
            <a:spLocks noGrp="1"/>
          </p:cNvSpPr>
          <p:nvPr>
            <p:ph idx="1" hasCustomPrompt="1"/>
          </p:nvPr>
        </p:nvSpPr>
        <p:spPr>
          <a:xfrm>
            <a:off x="520783" y="1150572"/>
            <a:ext cx="11118135" cy="5026393"/>
          </a:xfrm>
        </p:spPr>
        <p:txBody>
          <a:bodyPr/>
          <a:lstStyle>
            <a:lvl1pPr marL="228600" indent="-228600">
              <a:buFont typeface="Wingdings" panose="05000000000000000000" pitchFamily="2" charset="2"/>
              <a:buChar char="v"/>
              <a:defRPr>
                <a:solidFill>
                  <a:srgbClr val="7385D1"/>
                </a:solidFill>
              </a:defRPr>
            </a:lvl1pPr>
            <a:lvl2pPr marL="685800" indent="-228600">
              <a:buFont typeface="Symbol" panose="05050102010706020507" pitchFamily="18" charset="2"/>
              <a:buChar char="¨"/>
              <a:defRPr>
                <a:solidFill>
                  <a:srgbClr val="7385D1"/>
                </a:solidFill>
              </a:defRPr>
            </a:lvl2pPr>
            <a:lvl3pPr marL="1143000" indent="-228600">
              <a:buFont typeface="Courier New" panose="02070309020205020404" pitchFamily="49" charset="0"/>
              <a:buChar char="o"/>
              <a:defRPr>
                <a:solidFill>
                  <a:srgbClr val="7385D1"/>
                </a:solidFill>
              </a:defRPr>
            </a:lvl3pPr>
            <a:lvl4pPr>
              <a:defRPr>
                <a:solidFill>
                  <a:srgbClr val="7385D1"/>
                </a:solidFill>
              </a:defRPr>
            </a:lvl4pPr>
            <a:lvl5pPr>
              <a:defRPr>
                <a:solidFill>
                  <a:srgbClr val="7385D1"/>
                </a:solidFill>
              </a:defRPr>
            </a:lvl5pPr>
          </a:lstStyle>
          <a:p>
            <a:pPr lvl="0"/>
            <a:r>
              <a:rPr lang="fr-FR"/>
              <a:t> Cliquez pour modifier les styles du texte du masque</a:t>
            </a:r>
          </a:p>
          <a:p>
            <a:pPr lvl="1"/>
            <a:r>
              <a:rPr lang="fr-FR"/>
              <a:t> Deuxième niveau</a:t>
            </a:r>
          </a:p>
          <a:p>
            <a:pPr lvl="2"/>
            <a:r>
              <a:rPr lang="fr-FR"/>
              <a:t>Troisième niveau</a:t>
            </a:r>
          </a:p>
          <a:p>
            <a:pPr lvl="3"/>
            <a:r>
              <a:rPr lang="fr-FR"/>
              <a:t>Quatrième niveau</a:t>
            </a:r>
          </a:p>
          <a:p>
            <a:pPr lvl="4"/>
            <a:r>
              <a:rPr lang="fr-FR"/>
              <a:t>Cinquième niveau</a:t>
            </a:r>
            <a:endParaRPr lang="fr-CA"/>
          </a:p>
        </p:txBody>
      </p:sp>
    </p:spTree>
    <p:extLst>
      <p:ext uri="{BB962C8B-B14F-4D97-AF65-F5344CB8AC3E}">
        <p14:creationId xmlns:p14="http://schemas.microsoft.com/office/powerpoint/2010/main" val="927229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p:nvSpPr>
        <p:spPr>
          <a:xfrm>
            <a:off x="1" y="6571396"/>
            <a:ext cx="12192000" cy="2866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9" name="Rectangle 8"/>
          <p:cNvSpPr/>
          <p:nvPr/>
        </p:nvSpPr>
        <p:spPr>
          <a:xfrm>
            <a:off x="-2" y="6510783"/>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2" name="Title Placeholder 1"/>
          <p:cNvSpPr>
            <a:spLocks noGrp="1"/>
          </p:cNvSpPr>
          <p:nvPr>
            <p:ph type="title"/>
          </p:nvPr>
        </p:nvSpPr>
        <p:spPr>
          <a:xfrm>
            <a:off x="1097280" y="286604"/>
            <a:ext cx="10058400" cy="610042"/>
          </a:xfrm>
          <a:prstGeom prst="rect">
            <a:avLst/>
          </a:prstGeom>
        </p:spPr>
        <p:txBody>
          <a:bodyPr vert="horz" lIns="91440" tIns="45720" rIns="91440" bIns="45720" rtlCol="0" anchor="b">
            <a:normAutofit/>
          </a:bodyPr>
          <a:lstStyle/>
          <a:p>
            <a:r>
              <a:rPr lang="fr-FR"/>
              <a:t>Modifiez le style du titre</a:t>
            </a:r>
            <a:endParaRPr lang="en-US"/>
          </a:p>
        </p:txBody>
      </p:sp>
      <p:sp>
        <p:nvSpPr>
          <p:cNvPr id="3" name="Text Placeholder 2"/>
          <p:cNvSpPr>
            <a:spLocks noGrp="1"/>
          </p:cNvSpPr>
          <p:nvPr>
            <p:ph type="body" idx="1"/>
          </p:nvPr>
        </p:nvSpPr>
        <p:spPr>
          <a:xfrm>
            <a:off x="1097280" y="1176373"/>
            <a:ext cx="10058400" cy="4692721"/>
          </a:xfrm>
          <a:prstGeom prst="rect">
            <a:avLst/>
          </a:prstGeom>
        </p:spPr>
        <p:txBody>
          <a:bodyPr vert="horz" lIns="0" tIns="45720" rIns="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1097280" y="6571396"/>
            <a:ext cx="2472271" cy="253514"/>
          </a:xfrm>
          <a:prstGeom prst="rect">
            <a:avLst/>
          </a:prstGeom>
        </p:spPr>
        <p:txBody>
          <a:bodyPr vert="horz" lIns="91440" tIns="45720" rIns="91440" bIns="45720" rtlCol="0" anchor="ctr"/>
          <a:lstStyle>
            <a:lvl1pPr algn="l">
              <a:defRPr sz="900">
                <a:solidFill>
                  <a:srgbClr val="FFFFFF"/>
                </a:solidFill>
              </a:defRPr>
            </a:lvl1pPr>
          </a:lstStyle>
          <a:p>
            <a:fld id="{761A5FC2-1393-4D3B-9BA4-E4580C7BDB7E}" type="datetime1">
              <a:rPr lang="fr-CA" smtClean="0"/>
              <a:t>2026-06-19</a:t>
            </a:fld>
            <a:endParaRPr lang="fr-CA"/>
          </a:p>
        </p:txBody>
      </p:sp>
      <p:sp>
        <p:nvSpPr>
          <p:cNvPr id="5" name="Footer Placeholder 4"/>
          <p:cNvSpPr>
            <a:spLocks noGrp="1"/>
          </p:cNvSpPr>
          <p:nvPr>
            <p:ph type="ftr" sz="quarter" idx="3"/>
          </p:nvPr>
        </p:nvSpPr>
        <p:spPr>
          <a:xfrm>
            <a:off x="3686185" y="6571396"/>
            <a:ext cx="4822804" cy="253514"/>
          </a:xfrm>
          <a:prstGeom prst="rect">
            <a:avLst/>
          </a:prstGeom>
        </p:spPr>
        <p:txBody>
          <a:bodyPr vert="horz" lIns="91440" tIns="45720" rIns="91440" bIns="45720" rtlCol="0" anchor="ctr"/>
          <a:lstStyle>
            <a:lvl1pPr algn="ctr">
              <a:defRPr sz="1100" i="0" cap="all" baseline="0">
                <a:solidFill>
                  <a:schemeClr val="bg1">
                    <a:lumMod val="95000"/>
                  </a:schemeClr>
                </a:solidFill>
              </a:defRPr>
            </a:lvl1pPr>
          </a:lstStyle>
          <a:p>
            <a:r>
              <a:rPr lang="fr-CA"/>
              <a:t>PROGRAMMATION WEB TRANSACTIONNELLE</a:t>
            </a:r>
          </a:p>
        </p:txBody>
      </p:sp>
      <p:sp>
        <p:nvSpPr>
          <p:cNvPr id="6" name="Slide Number Placeholder 5"/>
          <p:cNvSpPr>
            <a:spLocks noGrp="1"/>
          </p:cNvSpPr>
          <p:nvPr>
            <p:ph type="sldNum" sz="quarter" idx="4"/>
          </p:nvPr>
        </p:nvSpPr>
        <p:spPr>
          <a:xfrm>
            <a:off x="9900458" y="6571396"/>
            <a:ext cx="1312025" cy="253514"/>
          </a:xfrm>
          <a:prstGeom prst="rect">
            <a:avLst/>
          </a:prstGeom>
        </p:spPr>
        <p:txBody>
          <a:bodyPr vert="horz" lIns="91440" tIns="45720" rIns="91440" bIns="45720" rtlCol="0" anchor="ctr"/>
          <a:lstStyle>
            <a:lvl1pPr algn="r">
              <a:defRPr sz="1100" i="1">
                <a:solidFill>
                  <a:srgbClr val="FFFFFF"/>
                </a:solidFill>
              </a:defRPr>
            </a:lvl1pPr>
          </a:lstStyle>
          <a:p>
            <a:r>
              <a:rPr lang="fr-CA"/>
              <a:t>Page </a:t>
            </a:r>
            <a:fld id="{C2CBE6A3-4AEF-4734-8AB8-E4DE745DFB5E}" type="slidenum">
              <a:rPr lang="fr-CA" smtClean="0"/>
              <a:pPr/>
              <a:t>‹#›</a:t>
            </a:fld>
            <a:endParaRPr lang="fr-CA"/>
          </a:p>
        </p:txBody>
      </p:sp>
      <p:cxnSp>
        <p:nvCxnSpPr>
          <p:cNvPr id="10" name="Straight Connector 9"/>
          <p:cNvCxnSpPr/>
          <p:nvPr/>
        </p:nvCxnSpPr>
        <p:spPr>
          <a:xfrm>
            <a:off x="1188720" y="1036509"/>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2233812"/>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Lst>
  <p:hf hdr="0" dt="0"/>
  <p:txStyles>
    <p:titleStyle>
      <a:lvl1pPr algn="l" defTabSz="914400" rtl="0" eaLnBrk="1" latinLnBrk="0" hangingPunct="1">
        <a:lnSpc>
          <a:spcPct val="85000"/>
        </a:lnSpc>
        <a:spcBef>
          <a:spcPct val="0"/>
        </a:spcBef>
        <a:buNone/>
        <a:defRPr sz="36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hyperlink" Target="https://learn.microsoft.com/fr-fr/ef/core/providers/?tabs=dotnet-core-cli"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svg"/><Relationship Id="rId1" Type="http://schemas.openxmlformats.org/officeDocument/2006/relationships/slideLayout" Target="../slideLayouts/slideLayout5.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svg"/></Relationships>
</file>

<file path=ppt/slides/_rels/slide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hyperlink" Target="https://docs.microsoft.com/fr-fr/ef/core/" TargetMode="Externa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9.svg"/></Relationships>
</file>

<file path=ppt/slides/_rels/slide1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sv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sv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sv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sv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sv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sv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sv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5.sv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svg"/><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5.svg"/><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5.sv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8.svg"/><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47A1CE-E74F-4ED4-BD88-F5E5E811F2A3}"/>
              </a:ext>
            </a:extLst>
          </p:cNvPr>
          <p:cNvSpPr>
            <a:spLocks noGrp="1"/>
          </p:cNvSpPr>
          <p:nvPr>
            <p:ph type="title"/>
          </p:nvPr>
        </p:nvSpPr>
        <p:spPr/>
        <p:txBody>
          <a:bodyPr>
            <a:normAutofit/>
          </a:bodyPr>
          <a:lstStyle/>
          <a:p>
            <a:r>
              <a:rPr lang="fr-CA" noProof="0"/>
              <a:t>Cours 4 </a:t>
            </a:r>
          </a:p>
        </p:txBody>
      </p:sp>
      <p:sp>
        <p:nvSpPr>
          <p:cNvPr id="3" name="Sous-titre 2">
            <a:extLst>
              <a:ext uri="{FF2B5EF4-FFF2-40B4-BE49-F238E27FC236}">
                <a16:creationId xmlns:a16="http://schemas.microsoft.com/office/drawing/2014/main" id="{56FD0B83-54B8-4E49-8084-D8400451C42B}"/>
              </a:ext>
            </a:extLst>
          </p:cNvPr>
          <p:cNvSpPr>
            <a:spLocks noGrp="1"/>
          </p:cNvSpPr>
          <p:nvPr>
            <p:ph type="body" idx="1"/>
          </p:nvPr>
        </p:nvSpPr>
        <p:spPr/>
        <p:txBody>
          <a:bodyPr>
            <a:normAutofit/>
          </a:bodyPr>
          <a:lstStyle/>
          <a:p>
            <a:r>
              <a:rPr lang="fr-CA">
                <a:solidFill>
                  <a:schemeClr val="tx1">
                    <a:lumMod val="85000"/>
                    <a:lumOff val="15000"/>
                  </a:schemeClr>
                </a:solidFill>
              </a:rPr>
              <a:t>Entity Framework</a:t>
            </a:r>
            <a:endParaRPr lang="fr-CA" noProof="0">
              <a:solidFill>
                <a:schemeClr val="tx1">
                  <a:lumMod val="85000"/>
                  <a:lumOff val="15000"/>
                </a:schemeClr>
              </a:solidFill>
            </a:endParaRPr>
          </a:p>
        </p:txBody>
      </p:sp>
      <p:sp>
        <p:nvSpPr>
          <p:cNvPr id="4" name="Espace réservé du pied de page 3">
            <a:extLst>
              <a:ext uri="{FF2B5EF4-FFF2-40B4-BE49-F238E27FC236}">
                <a16:creationId xmlns:a16="http://schemas.microsoft.com/office/drawing/2014/main" id="{497B88FE-5702-ED34-D2FA-88168B3034D8}"/>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9D811361-9731-734B-2C73-E195F7561669}"/>
              </a:ext>
            </a:extLst>
          </p:cNvPr>
          <p:cNvSpPr>
            <a:spLocks noGrp="1"/>
          </p:cNvSpPr>
          <p:nvPr>
            <p:ph type="sldNum" sz="quarter" idx="12"/>
          </p:nvPr>
        </p:nvSpPr>
        <p:spPr/>
        <p:txBody>
          <a:bodyPr/>
          <a:lstStyle/>
          <a:p>
            <a:fld id="{C2CBE6A3-4AEF-4734-8AB8-E4DE745DFB5E}" type="slidenum">
              <a:rPr lang="fr-CA" smtClean="0"/>
              <a:t>1</a:t>
            </a:fld>
            <a:endParaRPr lang="fr-CA"/>
          </a:p>
        </p:txBody>
      </p:sp>
      <p:pic>
        <p:nvPicPr>
          <p:cNvPr id="1026" name="Picture 2" descr="ASP.NET Boilerplate - Open Source Web Application Development Framework">
            <a:extLst>
              <a:ext uri="{FF2B5EF4-FFF2-40B4-BE49-F238E27FC236}">
                <a16:creationId xmlns:a16="http://schemas.microsoft.com/office/drawing/2014/main" id="{A66E15AD-29DE-644B-C74A-1EA31638D1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54917" y="398907"/>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3620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95017CD-4398-4A31-BAF2-D2A5CB579E19}"/>
              </a:ext>
            </a:extLst>
          </p:cNvPr>
          <p:cNvSpPr>
            <a:spLocks noGrp="1"/>
          </p:cNvSpPr>
          <p:nvPr>
            <p:ph type="title"/>
          </p:nvPr>
        </p:nvSpPr>
        <p:spPr/>
        <p:txBody>
          <a:bodyPr/>
          <a:lstStyle/>
          <a:p>
            <a:r>
              <a:rPr lang="fr-CA" noProof="0"/>
              <a:t>Contenu du cours</a:t>
            </a:r>
          </a:p>
        </p:txBody>
      </p:sp>
      <p:graphicFrame>
        <p:nvGraphicFramePr>
          <p:cNvPr id="14" name="Espace réservé du contenu 1">
            <a:extLst>
              <a:ext uri="{FF2B5EF4-FFF2-40B4-BE49-F238E27FC236}">
                <a16:creationId xmlns:a16="http://schemas.microsoft.com/office/drawing/2014/main" id="{2BC7308D-9D17-65AF-F12E-E768E85B828B}"/>
              </a:ext>
            </a:extLst>
          </p:cNvPr>
          <p:cNvGraphicFramePr>
            <a:graphicFrameLocks noGrp="1"/>
          </p:cNvGraphicFramePr>
          <p:nvPr>
            <p:ph idx="1"/>
            <p:extLst>
              <p:ext uri="{D42A27DB-BD31-4B8C-83A1-F6EECF244321}">
                <p14:modId xmlns:p14="http://schemas.microsoft.com/office/powerpoint/2010/main" val="3736143122"/>
              </p:ext>
            </p:extLst>
          </p:nvPr>
        </p:nvGraphicFramePr>
        <p:xfrm>
          <a:off x="1097280" y="1179577"/>
          <a:ext cx="10058400" cy="36553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a:hlinkClick r:id="" action="ppaction://noaction"/>
            <a:extLst>
              <a:ext uri="{FF2B5EF4-FFF2-40B4-BE49-F238E27FC236}">
                <a16:creationId xmlns:a16="http://schemas.microsoft.com/office/drawing/2014/main" id="{A2DD1C0A-7725-47E2-A9D7-DE9739A51D12}"/>
              </a:ext>
            </a:extLst>
          </p:cNvPr>
          <p:cNvSpPr/>
          <p:nvPr/>
        </p:nvSpPr>
        <p:spPr>
          <a:xfrm>
            <a:off x="573865" y="2633092"/>
            <a:ext cx="4849473" cy="5263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Rectangle 8">
            <a:hlinkClick r:id="" action="ppaction://noaction"/>
            <a:extLst>
              <a:ext uri="{FF2B5EF4-FFF2-40B4-BE49-F238E27FC236}">
                <a16:creationId xmlns:a16="http://schemas.microsoft.com/office/drawing/2014/main" id="{81541332-AB2F-4B3A-B780-780FDF7CB958}"/>
              </a:ext>
            </a:extLst>
          </p:cNvPr>
          <p:cNvSpPr/>
          <p:nvPr/>
        </p:nvSpPr>
        <p:spPr>
          <a:xfrm>
            <a:off x="573865" y="2188254"/>
            <a:ext cx="5644055" cy="4448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0" name="Rectangle 9">
            <a:hlinkClick r:id="" action="ppaction://noaction"/>
            <a:extLst>
              <a:ext uri="{FF2B5EF4-FFF2-40B4-BE49-F238E27FC236}">
                <a16:creationId xmlns:a16="http://schemas.microsoft.com/office/drawing/2014/main" id="{7566898C-EF24-4C1C-A1FA-191E3366D7FE}"/>
              </a:ext>
            </a:extLst>
          </p:cNvPr>
          <p:cNvSpPr/>
          <p:nvPr/>
        </p:nvSpPr>
        <p:spPr>
          <a:xfrm>
            <a:off x="807861" y="2223865"/>
            <a:ext cx="5271989" cy="4448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2" name="Rectangle 11">
            <a:hlinkClick r:id="" action="ppaction://noaction"/>
            <a:extLst>
              <a:ext uri="{FF2B5EF4-FFF2-40B4-BE49-F238E27FC236}">
                <a16:creationId xmlns:a16="http://schemas.microsoft.com/office/drawing/2014/main" id="{30974C0E-1310-403C-88B6-FE058FFDF08A}"/>
              </a:ext>
            </a:extLst>
          </p:cNvPr>
          <p:cNvSpPr/>
          <p:nvPr/>
        </p:nvSpPr>
        <p:spPr>
          <a:xfrm>
            <a:off x="520783" y="3228778"/>
            <a:ext cx="3420596" cy="3972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 name="Espace réservé du pied de page 4">
            <a:extLst>
              <a:ext uri="{FF2B5EF4-FFF2-40B4-BE49-F238E27FC236}">
                <a16:creationId xmlns:a16="http://schemas.microsoft.com/office/drawing/2014/main" id="{787B3BEA-DF24-ADB0-67AC-0FEB9494EDBD}"/>
              </a:ext>
            </a:extLst>
          </p:cNvPr>
          <p:cNvSpPr>
            <a:spLocks noGrp="1"/>
          </p:cNvSpPr>
          <p:nvPr>
            <p:ph type="ftr" sz="quarter" idx="11"/>
          </p:nvPr>
        </p:nvSpPr>
        <p:spPr/>
        <p:txBody>
          <a:bodyPr/>
          <a:lstStyle/>
          <a:p>
            <a:r>
              <a:rPr lang="fr-CA"/>
              <a:t>PROGRAMMATION WEB TRANSACTIONNELLE</a:t>
            </a:r>
          </a:p>
        </p:txBody>
      </p:sp>
      <p:sp>
        <p:nvSpPr>
          <p:cNvPr id="6" name="Espace réservé du numéro de diapositive 5">
            <a:extLst>
              <a:ext uri="{FF2B5EF4-FFF2-40B4-BE49-F238E27FC236}">
                <a16:creationId xmlns:a16="http://schemas.microsoft.com/office/drawing/2014/main" id="{7F68454D-969B-1152-0A29-81656504F1A2}"/>
              </a:ext>
            </a:extLst>
          </p:cNvPr>
          <p:cNvSpPr>
            <a:spLocks noGrp="1"/>
          </p:cNvSpPr>
          <p:nvPr>
            <p:ph type="sldNum" sz="quarter" idx="12"/>
          </p:nvPr>
        </p:nvSpPr>
        <p:spPr/>
        <p:txBody>
          <a:bodyPr/>
          <a:lstStyle/>
          <a:p>
            <a:fld id="{C2CBE6A3-4AEF-4734-8AB8-E4DE745DFB5E}" type="slidenum">
              <a:rPr lang="fr-CA" smtClean="0"/>
              <a:t>2</a:t>
            </a:fld>
            <a:endParaRPr lang="fr-CA"/>
          </a:p>
        </p:txBody>
      </p:sp>
    </p:spTree>
    <p:extLst>
      <p:ext uri="{BB962C8B-B14F-4D97-AF65-F5344CB8AC3E}">
        <p14:creationId xmlns:p14="http://schemas.microsoft.com/office/powerpoint/2010/main" val="3731051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9E65A500-36EF-6A33-C82C-85722C824FE1}"/>
              </a:ext>
            </a:extLst>
          </p:cNvPr>
          <p:cNvSpPr>
            <a:spLocks noGrp="1"/>
          </p:cNvSpPr>
          <p:nvPr>
            <p:ph type="title"/>
          </p:nvPr>
        </p:nvSpPr>
        <p:spPr/>
        <p:txBody>
          <a:bodyPr/>
          <a:lstStyle/>
          <a:p>
            <a:r>
              <a:rPr lang="fr-CA"/>
              <a:t>Un ORM, c’est quoi?</a:t>
            </a:r>
          </a:p>
        </p:txBody>
      </p:sp>
      <p:sp>
        <p:nvSpPr>
          <p:cNvPr id="7" name="Espace réservé du contenu 6">
            <a:extLst>
              <a:ext uri="{FF2B5EF4-FFF2-40B4-BE49-F238E27FC236}">
                <a16:creationId xmlns:a16="http://schemas.microsoft.com/office/drawing/2014/main" id="{95A35145-11CB-636E-E627-B12E6F219EBB}"/>
              </a:ext>
            </a:extLst>
          </p:cNvPr>
          <p:cNvSpPr>
            <a:spLocks noGrp="1"/>
          </p:cNvSpPr>
          <p:nvPr>
            <p:ph idx="1"/>
          </p:nvPr>
        </p:nvSpPr>
        <p:spPr/>
        <p:txBody>
          <a:bodyPr vert="horz" lIns="0" tIns="45720" rIns="0" bIns="45720" rtlCol="0" anchor="t">
            <a:normAutofit/>
          </a:bodyPr>
          <a:lstStyle/>
          <a:p>
            <a:pPr marL="0" indent="0">
              <a:buNone/>
            </a:pPr>
            <a:r>
              <a:rPr lang="fr-CA"/>
              <a:t>Un ORM (Object </a:t>
            </a:r>
            <a:r>
              <a:rPr lang="fr-CA" err="1"/>
              <a:t>Relational</a:t>
            </a:r>
            <a:r>
              <a:rPr lang="fr-CA"/>
              <a:t> Mapper) est utilisé pour simplifier les interactions entre une base de données (relationnel) et des objets dans un langage de programmation orienté objet.</a:t>
            </a:r>
          </a:p>
          <a:p>
            <a:pPr marL="0" indent="0">
              <a:buNone/>
            </a:pPr>
            <a:r>
              <a:rPr lang="fr-CA"/>
              <a:t>L’ORM offre donc une couche de fonctionnalité qui se situe entre l’application que l’on développe et la base de données. Cette couche de fonctionnalités permet de lire, ajouter, modifier et effacer des données sans avoir à écrire la moindre requête.</a:t>
            </a:r>
            <a:endParaRPr lang="fr-CA">
              <a:ea typeface="Calibri"/>
              <a:cs typeface="Calibri"/>
            </a:endParaRPr>
          </a:p>
          <a:p>
            <a:pPr marL="0" indent="0">
              <a:buNone/>
            </a:pPr>
            <a:r>
              <a:rPr lang="fr-CA"/>
              <a:t>Il permet également de synchroniser le modèle de données des 2 côtés. L’ORM génère donc également les instructions pour créer, modifier et effacer les tables lorsqu’on utilise l’approche Code First.</a:t>
            </a:r>
            <a:endParaRPr lang="fr-CA">
              <a:ea typeface="Calibri"/>
              <a:cs typeface="Calibri"/>
            </a:endParaRPr>
          </a:p>
          <a:p>
            <a:pPr marL="0" indent="0">
              <a:buNone/>
            </a:pPr>
            <a:r>
              <a:rPr lang="fr-CA"/>
              <a:t>Il est également possible de générer et mettre à jour les classes de nos objets à partir de la structure de notre BD en utilisant l’approche BD First. (Pas couvert dans ce cours)</a:t>
            </a:r>
            <a:endParaRPr lang="fr-CA">
              <a:ea typeface="Calibri"/>
              <a:cs typeface="Calibri"/>
            </a:endParaRPr>
          </a:p>
        </p:txBody>
      </p:sp>
      <p:sp>
        <p:nvSpPr>
          <p:cNvPr id="4" name="Espace réservé du pied de page 3">
            <a:extLst>
              <a:ext uri="{FF2B5EF4-FFF2-40B4-BE49-F238E27FC236}">
                <a16:creationId xmlns:a16="http://schemas.microsoft.com/office/drawing/2014/main" id="{F2D129AF-56D2-2AE5-0573-5C2C120A2A0F}"/>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423883D3-6527-57E2-89DE-DD3A9C4EB529}"/>
              </a:ext>
            </a:extLst>
          </p:cNvPr>
          <p:cNvSpPr>
            <a:spLocks noGrp="1"/>
          </p:cNvSpPr>
          <p:nvPr>
            <p:ph type="sldNum" sz="quarter" idx="12"/>
          </p:nvPr>
        </p:nvSpPr>
        <p:spPr/>
        <p:txBody>
          <a:bodyPr/>
          <a:lstStyle/>
          <a:p>
            <a:r>
              <a:rPr lang="fr-CA"/>
              <a:t>Page </a:t>
            </a:r>
            <a:fld id="{C2CBE6A3-4AEF-4734-8AB8-E4DE745DFB5E}" type="slidenum">
              <a:rPr lang="fr-CA" smtClean="0"/>
              <a:pPr/>
              <a:t>3</a:t>
            </a:fld>
            <a:endParaRPr lang="fr-CA"/>
          </a:p>
        </p:txBody>
      </p:sp>
    </p:spTree>
    <p:extLst>
      <p:ext uri="{BB962C8B-B14F-4D97-AF65-F5344CB8AC3E}">
        <p14:creationId xmlns:p14="http://schemas.microsoft.com/office/powerpoint/2010/main" val="3751650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9E65A500-36EF-6A33-C82C-85722C824FE1}"/>
              </a:ext>
            </a:extLst>
          </p:cNvPr>
          <p:cNvSpPr>
            <a:spLocks noGrp="1"/>
          </p:cNvSpPr>
          <p:nvPr>
            <p:ph type="title"/>
          </p:nvPr>
        </p:nvSpPr>
        <p:spPr/>
        <p:txBody>
          <a:bodyPr/>
          <a:lstStyle/>
          <a:p>
            <a:r>
              <a:rPr lang="fr-CA"/>
              <a:t>Spécifique à .Net Core MVC?</a:t>
            </a:r>
          </a:p>
        </p:txBody>
      </p:sp>
      <p:sp>
        <p:nvSpPr>
          <p:cNvPr id="7" name="Espace réservé du contenu 6">
            <a:extLst>
              <a:ext uri="{FF2B5EF4-FFF2-40B4-BE49-F238E27FC236}">
                <a16:creationId xmlns:a16="http://schemas.microsoft.com/office/drawing/2014/main" id="{95A35145-11CB-636E-E627-B12E6F219EBB}"/>
              </a:ext>
            </a:extLst>
          </p:cNvPr>
          <p:cNvSpPr>
            <a:spLocks noGrp="1"/>
          </p:cNvSpPr>
          <p:nvPr>
            <p:ph idx="1"/>
          </p:nvPr>
        </p:nvSpPr>
        <p:spPr/>
        <p:txBody>
          <a:bodyPr/>
          <a:lstStyle/>
          <a:p>
            <a:pPr marL="0" indent="0">
              <a:buNone/>
            </a:pPr>
            <a:r>
              <a:rPr lang="fr-CA"/>
              <a:t>L’ORM est un concept qui est utilisé dans la majorité des langages de programmation orienté objet et qui peut être connecté à la majorité des bases de données relationnels. C’est donc un concept très utile à apprendre.</a:t>
            </a:r>
          </a:p>
          <a:p>
            <a:pPr marL="0" indent="0">
              <a:buNone/>
            </a:pPr>
            <a:r>
              <a:rPr lang="fr-CA"/>
              <a:t>Comme pour n’importe quel </a:t>
            </a:r>
            <a:r>
              <a:rPr lang="fr-CA" err="1"/>
              <a:t>framework</a:t>
            </a:r>
            <a:r>
              <a:rPr lang="fr-CA"/>
              <a:t>, il existe plusieurs technologies d’ORM et ce même pour un même langage.</a:t>
            </a:r>
          </a:p>
          <a:p>
            <a:pPr marL="0" indent="0">
              <a:buNone/>
            </a:pPr>
            <a:r>
              <a:rPr lang="fr-CA"/>
              <a:t>Pour ce cours, nous utilisons Entity Framework qui est la solution « naturelle » lorsque l’on développe avec .Net Core MVC.</a:t>
            </a:r>
          </a:p>
        </p:txBody>
      </p:sp>
      <p:sp>
        <p:nvSpPr>
          <p:cNvPr id="4" name="Espace réservé du pied de page 3">
            <a:extLst>
              <a:ext uri="{FF2B5EF4-FFF2-40B4-BE49-F238E27FC236}">
                <a16:creationId xmlns:a16="http://schemas.microsoft.com/office/drawing/2014/main" id="{F2D129AF-56D2-2AE5-0573-5C2C120A2A0F}"/>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423883D3-6527-57E2-89DE-DD3A9C4EB529}"/>
              </a:ext>
            </a:extLst>
          </p:cNvPr>
          <p:cNvSpPr>
            <a:spLocks noGrp="1"/>
          </p:cNvSpPr>
          <p:nvPr>
            <p:ph type="sldNum" sz="quarter" idx="12"/>
          </p:nvPr>
        </p:nvSpPr>
        <p:spPr/>
        <p:txBody>
          <a:bodyPr/>
          <a:lstStyle/>
          <a:p>
            <a:r>
              <a:rPr lang="fr-CA"/>
              <a:t>Page </a:t>
            </a:r>
            <a:fld id="{C2CBE6A3-4AEF-4734-8AB8-E4DE745DFB5E}" type="slidenum">
              <a:rPr lang="fr-CA" smtClean="0"/>
              <a:pPr/>
              <a:t>4</a:t>
            </a:fld>
            <a:endParaRPr lang="fr-CA"/>
          </a:p>
        </p:txBody>
      </p:sp>
    </p:spTree>
    <p:extLst>
      <p:ext uri="{BB962C8B-B14F-4D97-AF65-F5344CB8AC3E}">
        <p14:creationId xmlns:p14="http://schemas.microsoft.com/office/powerpoint/2010/main" val="1383145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9E65A500-36EF-6A33-C82C-85722C824FE1}"/>
              </a:ext>
            </a:extLst>
          </p:cNvPr>
          <p:cNvSpPr>
            <a:spLocks noGrp="1"/>
          </p:cNvSpPr>
          <p:nvPr>
            <p:ph type="title"/>
          </p:nvPr>
        </p:nvSpPr>
        <p:spPr/>
        <p:txBody>
          <a:bodyPr/>
          <a:lstStyle/>
          <a:p>
            <a:r>
              <a:rPr lang="fr-CA"/>
              <a:t>Avantages et inconvénients</a:t>
            </a:r>
          </a:p>
        </p:txBody>
      </p:sp>
      <p:sp>
        <p:nvSpPr>
          <p:cNvPr id="7" name="Espace réservé du contenu 6">
            <a:extLst>
              <a:ext uri="{FF2B5EF4-FFF2-40B4-BE49-F238E27FC236}">
                <a16:creationId xmlns:a16="http://schemas.microsoft.com/office/drawing/2014/main" id="{95A35145-11CB-636E-E627-B12E6F219EBB}"/>
              </a:ext>
            </a:extLst>
          </p:cNvPr>
          <p:cNvSpPr>
            <a:spLocks noGrp="1"/>
          </p:cNvSpPr>
          <p:nvPr>
            <p:ph idx="1"/>
          </p:nvPr>
        </p:nvSpPr>
        <p:spPr>
          <a:xfrm>
            <a:off x="1097280" y="1176373"/>
            <a:ext cx="10058400" cy="3205127"/>
          </a:xfrm>
        </p:spPr>
        <p:txBody>
          <a:bodyPr>
            <a:normAutofit/>
          </a:bodyPr>
          <a:lstStyle/>
          <a:p>
            <a:pPr marL="0" indent="0">
              <a:buNone/>
            </a:pPr>
            <a:r>
              <a:rPr lang="fr-CA" b="1"/>
              <a:t>Avantages:</a:t>
            </a:r>
          </a:p>
          <a:p>
            <a:pPr>
              <a:buFontTx/>
              <a:buChar char="-"/>
            </a:pPr>
            <a:r>
              <a:rPr lang="fr-CA"/>
              <a:t>Pas besoin d’écrire de requêtes</a:t>
            </a:r>
          </a:p>
          <a:p>
            <a:pPr>
              <a:buFontTx/>
              <a:buChar char="-"/>
            </a:pPr>
            <a:r>
              <a:rPr lang="fr-CA"/>
              <a:t>Moins de code à écrire</a:t>
            </a:r>
          </a:p>
          <a:p>
            <a:pPr>
              <a:buFontTx/>
              <a:buChar char="-"/>
            </a:pPr>
            <a:r>
              <a:rPr lang="fr-CA"/>
              <a:t>Moins de risque de bugs car les </a:t>
            </a:r>
            <a:r>
              <a:rPr lang="fr-CA" err="1"/>
              <a:t>frameworks</a:t>
            </a:r>
            <a:r>
              <a:rPr lang="fr-CA"/>
              <a:t> sont bien testés</a:t>
            </a:r>
          </a:p>
          <a:p>
            <a:pPr>
              <a:buFontTx/>
              <a:buChar char="-"/>
            </a:pPr>
            <a:r>
              <a:rPr lang="fr-CA"/>
              <a:t>Possible de changer de technologie de BD sans changer le reste de l’application</a:t>
            </a:r>
          </a:p>
          <a:p>
            <a:pPr marL="0" indent="0">
              <a:buNone/>
            </a:pPr>
            <a:r>
              <a:rPr lang="fr-CA" b="1"/>
              <a:t>Inconvénients:</a:t>
            </a:r>
          </a:p>
          <a:p>
            <a:pPr>
              <a:buFontTx/>
              <a:buChar char="-"/>
            </a:pPr>
            <a:r>
              <a:rPr lang="fr-CA"/>
              <a:t>Les requêtes ne sont pas toujours optimales dans des situations spécifiques</a:t>
            </a:r>
          </a:p>
        </p:txBody>
      </p:sp>
      <p:sp>
        <p:nvSpPr>
          <p:cNvPr id="4" name="Espace réservé du pied de page 3">
            <a:extLst>
              <a:ext uri="{FF2B5EF4-FFF2-40B4-BE49-F238E27FC236}">
                <a16:creationId xmlns:a16="http://schemas.microsoft.com/office/drawing/2014/main" id="{F2D129AF-56D2-2AE5-0573-5C2C120A2A0F}"/>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423883D3-6527-57E2-89DE-DD3A9C4EB529}"/>
              </a:ext>
            </a:extLst>
          </p:cNvPr>
          <p:cNvSpPr>
            <a:spLocks noGrp="1"/>
          </p:cNvSpPr>
          <p:nvPr>
            <p:ph type="sldNum" sz="quarter" idx="12"/>
          </p:nvPr>
        </p:nvSpPr>
        <p:spPr/>
        <p:txBody>
          <a:bodyPr/>
          <a:lstStyle/>
          <a:p>
            <a:r>
              <a:rPr lang="fr-CA"/>
              <a:t>Page </a:t>
            </a:r>
            <a:fld id="{C2CBE6A3-4AEF-4734-8AB8-E4DE745DFB5E}" type="slidenum">
              <a:rPr lang="fr-CA" smtClean="0"/>
              <a:pPr/>
              <a:t>5</a:t>
            </a:fld>
            <a:endParaRPr lang="fr-CA"/>
          </a:p>
        </p:txBody>
      </p:sp>
      <p:sp>
        <p:nvSpPr>
          <p:cNvPr id="2" name="ZoneTexte 1">
            <a:extLst>
              <a:ext uri="{FF2B5EF4-FFF2-40B4-BE49-F238E27FC236}">
                <a16:creationId xmlns:a16="http://schemas.microsoft.com/office/drawing/2014/main" id="{91E6C3BF-0948-64FD-85F5-BFD35C2D6850}"/>
              </a:ext>
            </a:extLst>
          </p:cNvPr>
          <p:cNvSpPr txBox="1"/>
          <p:nvPr/>
        </p:nvSpPr>
        <p:spPr>
          <a:xfrm>
            <a:off x="1035808" y="4661227"/>
            <a:ext cx="8176772" cy="147732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0" indent="0">
              <a:lnSpc>
                <a:spcPct val="200000"/>
              </a:lnSpc>
              <a:buNone/>
            </a:pPr>
            <a:r>
              <a:rPr lang="fr-CA" b="1"/>
              <a:t>Solution optimale pour la majorité des projets?</a:t>
            </a:r>
          </a:p>
          <a:p>
            <a:pPr marL="0" indent="0">
              <a:buNone/>
            </a:pPr>
            <a:r>
              <a:rPr lang="fr-CA"/>
              <a:t>Utiliser les fonctionnalités de l’ORM la grande majorité du temps et écrire des requêtes pour certaines actions spécifiques qui nécessitent plus de performance.</a:t>
            </a:r>
          </a:p>
          <a:p>
            <a:endParaRPr lang="fr-CA"/>
          </a:p>
        </p:txBody>
      </p:sp>
    </p:spTree>
    <p:extLst>
      <p:ext uri="{BB962C8B-B14F-4D97-AF65-F5344CB8AC3E}">
        <p14:creationId xmlns:p14="http://schemas.microsoft.com/office/powerpoint/2010/main" val="126944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6662DB09-722A-F8FD-C4B3-C471F241AACF}"/>
              </a:ext>
            </a:extLst>
          </p:cNvPr>
          <p:cNvSpPr>
            <a:spLocks noGrp="1"/>
          </p:cNvSpPr>
          <p:nvPr>
            <p:ph type="title"/>
          </p:nvPr>
        </p:nvSpPr>
        <p:spPr/>
        <p:txBody>
          <a:bodyPr/>
          <a:lstStyle/>
          <a:p>
            <a:r>
              <a:rPr lang="fr-CA"/>
              <a:t>Les technologies de BD supportées</a:t>
            </a:r>
          </a:p>
        </p:txBody>
      </p:sp>
      <p:sp>
        <p:nvSpPr>
          <p:cNvPr id="7" name="Espace réservé du contenu 6">
            <a:extLst>
              <a:ext uri="{FF2B5EF4-FFF2-40B4-BE49-F238E27FC236}">
                <a16:creationId xmlns:a16="http://schemas.microsoft.com/office/drawing/2014/main" id="{A93E5A02-DD17-3D5D-D9E9-6AFAF386EAFF}"/>
              </a:ext>
            </a:extLst>
          </p:cNvPr>
          <p:cNvSpPr>
            <a:spLocks noGrp="1"/>
          </p:cNvSpPr>
          <p:nvPr>
            <p:ph idx="1"/>
          </p:nvPr>
        </p:nvSpPr>
        <p:spPr/>
        <p:txBody>
          <a:bodyPr/>
          <a:lstStyle/>
          <a:p>
            <a:pPr marL="0" indent="0">
              <a:buNone/>
            </a:pPr>
            <a:r>
              <a:rPr lang="fr-CA">
                <a:hlinkClick r:id="rId2"/>
              </a:rPr>
              <a:t>https://learn.microsoft.com/fr-fr/ef/core/providers/?tabs=dotnet-core-cli</a:t>
            </a:r>
            <a:endParaRPr lang="fr-CA"/>
          </a:p>
          <a:p>
            <a:endParaRPr lang="fr-CA"/>
          </a:p>
        </p:txBody>
      </p:sp>
      <p:sp>
        <p:nvSpPr>
          <p:cNvPr id="4" name="Espace réservé du pied de page 3">
            <a:extLst>
              <a:ext uri="{FF2B5EF4-FFF2-40B4-BE49-F238E27FC236}">
                <a16:creationId xmlns:a16="http://schemas.microsoft.com/office/drawing/2014/main" id="{B6E44835-3D8D-8C40-60EE-0609721E2E42}"/>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C92774D0-114B-1537-B2B5-716340E14B70}"/>
              </a:ext>
            </a:extLst>
          </p:cNvPr>
          <p:cNvSpPr>
            <a:spLocks noGrp="1"/>
          </p:cNvSpPr>
          <p:nvPr>
            <p:ph type="sldNum" sz="quarter" idx="12"/>
          </p:nvPr>
        </p:nvSpPr>
        <p:spPr/>
        <p:txBody>
          <a:bodyPr/>
          <a:lstStyle/>
          <a:p>
            <a:r>
              <a:rPr lang="fr-CA"/>
              <a:t>Page </a:t>
            </a:r>
            <a:fld id="{C2CBE6A3-4AEF-4734-8AB8-E4DE745DFB5E}" type="slidenum">
              <a:rPr lang="fr-CA" smtClean="0"/>
              <a:pPr/>
              <a:t>6</a:t>
            </a:fld>
            <a:endParaRPr lang="fr-CA"/>
          </a:p>
        </p:txBody>
      </p:sp>
    </p:spTree>
    <p:extLst>
      <p:ext uri="{BB962C8B-B14F-4D97-AF65-F5344CB8AC3E}">
        <p14:creationId xmlns:p14="http://schemas.microsoft.com/office/powerpoint/2010/main" val="2503970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2A956EC9-2BDC-1D03-411C-6300274001EF}"/>
              </a:ext>
            </a:extLst>
          </p:cNvPr>
          <p:cNvSpPr>
            <a:spLocks noGrp="1"/>
          </p:cNvSpPr>
          <p:nvPr>
            <p:ph type="title"/>
          </p:nvPr>
        </p:nvSpPr>
        <p:spPr/>
        <p:txBody>
          <a:bodyPr/>
          <a:lstStyle/>
          <a:p>
            <a:r>
              <a:rPr lang="fr-CA"/>
              <a:t>SQL vs Entity Framework</a:t>
            </a:r>
          </a:p>
        </p:txBody>
      </p:sp>
      <p:sp>
        <p:nvSpPr>
          <p:cNvPr id="4" name="Espace réservé du pied de page 3">
            <a:extLst>
              <a:ext uri="{FF2B5EF4-FFF2-40B4-BE49-F238E27FC236}">
                <a16:creationId xmlns:a16="http://schemas.microsoft.com/office/drawing/2014/main" id="{B47C1D78-9E97-2B10-EE41-A90D34171A1A}"/>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83ED30E2-2D03-177E-430A-40AAA49AA943}"/>
              </a:ext>
            </a:extLst>
          </p:cNvPr>
          <p:cNvSpPr>
            <a:spLocks noGrp="1"/>
          </p:cNvSpPr>
          <p:nvPr>
            <p:ph type="sldNum" sz="quarter" idx="12"/>
          </p:nvPr>
        </p:nvSpPr>
        <p:spPr/>
        <p:txBody>
          <a:bodyPr/>
          <a:lstStyle/>
          <a:p>
            <a:r>
              <a:rPr lang="fr-CA"/>
              <a:t>Page </a:t>
            </a:r>
            <a:fld id="{C2CBE6A3-4AEF-4734-8AB8-E4DE745DFB5E}" type="slidenum">
              <a:rPr lang="fr-CA" smtClean="0"/>
              <a:pPr/>
              <a:t>7</a:t>
            </a:fld>
            <a:endParaRPr lang="fr-CA"/>
          </a:p>
        </p:txBody>
      </p:sp>
      <p:graphicFrame>
        <p:nvGraphicFramePr>
          <p:cNvPr id="10" name="Espace réservé du contenu 3">
            <a:extLst>
              <a:ext uri="{FF2B5EF4-FFF2-40B4-BE49-F238E27FC236}">
                <a16:creationId xmlns:a16="http://schemas.microsoft.com/office/drawing/2014/main" id="{6079B7FE-1D21-1C2B-AB6D-4431C09EC6F8}"/>
              </a:ext>
            </a:extLst>
          </p:cNvPr>
          <p:cNvGraphicFramePr>
            <a:graphicFrameLocks/>
          </p:cNvGraphicFramePr>
          <p:nvPr>
            <p:extLst>
              <p:ext uri="{D42A27DB-BD31-4B8C-83A1-F6EECF244321}">
                <p14:modId xmlns:p14="http://schemas.microsoft.com/office/powerpoint/2010/main" val="1843104933"/>
              </p:ext>
            </p:extLst>
          </p:nvPr>
        </p:nvGraphicFramePr>
        <p:xfrm>
          <a:off x="2197229" y="2672301"/>
          <a:ext cx="7858502" cy="2123440"/>
        </p:xfrm>
        <a:graphic>
          <a:graphicData uri="http://schemas.openxmlformats.org/drawingml/2006/table">
            <a:tbl>
              <a:tblPr firstRow="1" bandRow="1">
                <a:tableStyleId>{5C22544A-7EE6-4342-B048-85BDC9FD1C3A}</a:tableStyleId>
              </a:tblPr>
              <a:tblGrid>
                <a:gridCol w="3929251">
                  <a:extLst>
                    <a:ext uri="{9D8B030D-6E8A-4147-A177-3AD203B41FA5}">
                      <a16:colId xmlns:a16="http://schemas.microsoft.com/office/drawing/2014/main" val="3579654732"/>
                    </a:ext>
                  </a:extLst>
                </a:gridCol>
                <a:gridCol w="3929251">
                  <a:extLst>
                    <a:ext uri="{9D8B030D-6E8A-4147-A177-3AD203B41FA5}">
                      <a16:colId xmlns:a16="http://schemas.microsoft.com/office/drawing/2014/main" val="3866091945"/>
                    </a:ext>
                  </a:extLst>
                </a:gridCol>
              </a:tblGrid>
              <a:tr h="370840">
                <a:tc>
                  <a:txBody>
                    <a:bodyPr/>
                    <a:lstStyle/>
                    <a:p>
                      <a:r>
                        <a:rPr lang="fr-CA">
                          <a:solidFill>
                            <a:schemeClr val="tx1"/>
                          </a:solidFill>
                        </a:rPr>
                        <a:t>SQL</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fr-CA">
                          <a:solidFill>
                            <a:schemeClr val="tx1"/>
                          </a:solidFill>
                        </a:rPr>
                        <a:t>Équivalence </a:t>
                      </a:r>
                      <a:r>
                        <a:rPr lang="fr-CA" err="1">
                          <a:solidFill>
                            <a:schemeClr val="tx1"/>
                          </a:solidFill>
                        </a:rPr>
                        <a:t>EntityFramework</a:t>
                      </a:r>
                      <a:endParaRPr lang="fr-CA">
                        <a:solidFill>
                          <a:schemeClr val="tx1"/>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838329798"/>
                  </a:ext>
                </a:extLst>
              </a:tr>
              <a:tr h="370840">
                <a:tc>
                  <a:txBody>
                    <a:bodyPr/>
                    <a:lstStyle/>
                    <a:p>
                      <a:r>
                        <a:rPr lang="fr-CA"/>
                        <a:t>Table</a:t>
                      </a:r>
                    </a:p>
                  </a:txBody>
                  <a:tcPr>
                    <a:lnL w="12700" cap="flat" cmpd="sng" algn="ctr">
                      <a:solidFill>
                        <a:schemeClr val="tx1"/>
                      </a:solidFill>
                      <a:prstDash val="solid"/>
                      <a:round/>
                      <a:headEnd type="none" w="med" len="med"/>
                      <a:tailEnd type="none" w="med" len="med"/>
                    </a:lnL>
                  </a:tcPr>
                </a:tc>
                <a:tc>
                  <a:txBody>
                    <a:bodyPr/>
                    <a:lstStyle/>
                    <a:p>
                      <a:r>
                        <a:rPr lang="fr-CA"/>
                        <a:t>Classe</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30599971"/>
                  </a:ext>
                </a:extLst>
              </a:tr>
              <a:tr h="370840">
                <a:tc>
                  <a:txBody>
                    <a:bodyPr/>
                    <a:lstStyle/>
                    <a:p>
                      <a:r>
                        <a:rPr lang="fr-CA"/>
                        <a:t>Contraintes</a:t>
                      </a:r>
                    </a:p>
                  </a:txBody>
                  <a:tcPr>
                    <a:lnL w="12700" cap="flat" cmpd="sng" algn="ctr">
                      <a:solidFill>
                        <a:schemeClr val="tx1"/>
                      </a:solidFill>
                      <a:prstDash val="solid"/>
                      <a:round/>
                      <a:headEnd type="none" w="med" len="med"/>
                      <a:tailEnd type="none" w="med" len="med"/>
                    </a:lnL>
                  </a:tcPr>
                </a:tc>
                <a:tc>
                  <a:txBody>
                    <a:bodyPr/>
                    <a:lstStyle/>
                    <a:p>
                      <a:r>
                        <a:rPr lang="fr-CA"/>
                        <a:t>Attributs, Validation, Configuration du </a:t>
                      </a:r>
                      <a:r>
                        <a:rPr lang="fr-CA" err="1"/>
                        <a:t>DbContext</a:t>
                      </a:r>
                      <a:r>
                        <a:rPr lang="fr-CA"/>
                        <a:t>, Conventions</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932041376"/>
                  </a:ext>
                </a:extLst>
              </a:tr>
              <a:tr h="370840">
                <a:tc>
                  <a:txBody>
                    <a:bodyPr/>
                    <a:lstStyle/>
                    <a:p>
                      <a:r>
                        <a:rPr lang="fr-CA"/>
                        <a:t>Scripts de création</a:t>
                      </a:r>
                    </a:p>
                  </a:txBody>
                  <a:tcPr>
                    <a:lnL w="12700" cap="flat" cmpd="sng" algn="ctr">
                      <a:solidFill>
                        <a:schemeClr val="tx1"/>
                      </a:solidFill>
                      <a:prstDash val="solid"/>
                      <a:round/>
                      <a:headEnd type="none" w="med" len="med"/>
                      <a:tailEnd type="none" w="med" len="med"/>
                    </a:lnL>
                  </a:tcPr>
                </a:tc>
                <a:tc>
                  <a:txBody>
                    <a:bodyPr/>
                    <a:lstStyle/>
                    <a:p>
                      <a:r>
                        <a:rPr lang="fr-CA"/>
                        <a:t>Migrations</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916750282"/>
                  </a:ext>
                </a:extLst>
              </a:tr>
              <a:tr h="370840">
                <a:tc>
                  <a:txBody>
                    <a:bodyPr/>
                    <a:lstStyle/>
                    <a:p>
                      <a:r>
                        <a:rPr lang="fr-CA"/>
                        <a:t>Système de requêtes SQL</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r>
                        <a:rPr lang="fr-CA" err="1"/>
                        <a:t>Linq</a:t>
                      </a:r>
                      <a:r>
                        <a:rPr lang="fr-CA"/>
                        <a:t> sur des </a:t>
                      </a:r>
                      <a:r>
                        <a:rPr lang="fr-CA" err="1"/>
                        <a:t>DbSet</a:t>
                      </a:r>
                      <a:r>
                        <a:rPr lang="fr-CA"/>
                        <a:t> qui génère du SQL</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60071697"/>
                  </a:ext>
                </a:extLst>
              </a:tr>
            </a:tbl>
          </a:graphicData>
        </a:graphic>
      </p:graphicFrame>
    </p:spTree>
    <p:extLst>
      <p:ext uri="{BB962C8B-B14F-4D97-AF65-F5344CB8AC3E}">
        <p14:creationId xmlns:p14="http://schemas.microsoft.com/office/powerpoint/2010/main" val="3282487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8C3AF893-0A56-7410-EED5-49635117D87E}"/>
              </a:ext>
            </a:extLst>
          </p:cNvPr>
          <p:cNvSpPr>
            <a:spLocks noChangeArrowheads="1"/>
          </p:cNvSpPr>
          <p:nvPr/>
        </p:nvSpPr>
        <p:spPr bwMode="auto">
          <a:xfrm flipV="1">
            <a:off x="3330575" y="1364157"/>
            <a:ext cx="660895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fr-FR" altLang="fr-FR"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12" name="Titre 11">
            <a:extLst>
              <a:ext uri="{FF2B5EF4-FFF2-40B4-BE49-F238E27FC236}">
                <a16:creationId xmlns:a16="http://schemas.microsoft.com/office/drawing/2014/main" id="{77AF2EF6-D962-3E40-B185-AF6EE168EDEE}"/>
              </a:ext>
            </a:extLst>
          </p:cNvPr>
          <p:cNvSpPr>
            <a:spLocks noGrp="1"/>
          </p:cNvSpPr>
          <p:nvPr>
            <p:ph type="title"/>
          </p:nvPr>
        </p:nvSpPr>
        <p:spPr/>
        <p:txBody>
          <a:bodyPr>
            <a:normAutofit/>
          </a:bodyPr>
          <a:lstStyle/>
          <a:p>
            <a:r>
              <a:rPr lang="fr-CA"/>
              <a:t>Les 6 pièces du casse-tête</a:t>
            </a:r>
          </a:p>
        </p:txBody>
      </p:sp>
      <p:sp>
        <p:nvSpPr>
          <p:cNvPr id="13" name="Espace réservé du pied de page 12">
            <a:extLst>
              <a:ext uri="{FF2B5EF4-FFF2-40B4-BE49-F238E27FC236}">
                <a16:creationId xmlns:a16="http://schemas.microsoft.com/office/drawing/2014/main" id="{AABCEA65-4B56-9C0B-160F-E2506C7958D1}"/>
              </a:ext>
            </a:extLst>
          </p:cNvPr>
          <p:cNvSpPr>
            <a:spLocks noGrp="1"/>
          </p:cNvSpPr>
          <p:nvPr>
            <p:ph type="ftr" sz="quarter" idx="11"/>
          </p:nvPr>
        </p:nvSpPr>
        <p:spPr/>
        <p:txBody>
          <a:bodyPr/>
          <a:lstStyle/>
          <a:p>
            <a:r>
              <a:rPr lang="fr-CA"/>
              <a:t>PROGRAMMATION WEB TRANSACTIONNELLE</a:t>
            </a:r>
          </a:p>
        </p:txBody>
      </p:sp>
      <p:sp>
        <p:nvSpPr>
          <p:cNvPr id="14" name="Espace réservé du numéro de diapositive 13">
            <a:extLst>
              <a:ext uri="{FF2B5EF4-FFF2-40B4-BE49-F238E27FC236}">
                <a16:creationId xmlns:a16="http://schemas.microsoft.com/office/drawing/2014/main" id="{E758C78A-F97B-0769-002C-742E626C0E64}"/>
              </a:ext>
            </a:extLst>
          </p:cNvPr>
          <p:cNvSpPr>
            <a:spLocks noGrp="1"/>
          </p:cNvSpPr>
          <p:nvPr>
            <p:ph type="sldNum" sz="quarter" idx="12"/>
          </p:nvPr>
        </p:nvSpPr>
        <p:spPr/>
        <p:txBody>
          <a:bodyPr/>
          <a:lstStyle/>
          <a:p>
            <a:fld id="{C2CBE6A3-4AEF-4734-8AB8-E4DE745DFB5E}" type="slidenum">
              <a:rPr lang="fr-CA" smtClean="0"/>
              <a:t>8</a:t>
            </a:fld>
            <a:endParaRPr lang="fr-CA"/>
          </a:p>
        </p:txBody>
      </p:sp>
      <p:sp>
        <p:nvSpPr>
          <p:cNvPr id="5" name="Rectangle 4">
            <a:extLst>
              <a:ext uri="{FF2B5EF4-FFF2-40B4-BE49-F238E27FC236}">
                <a16:creationId xmlns:a16="http://schemas.microsoft.com/office/drawing/2014/main" id="{CEFE1A2B-406F-8F6A-FE33-F101F53BD33B}"/>
              </a:ext>
            </a:extLst>
          </p:cNvPr>
          <p:cNvSpPr/>
          <p:nvPr/>
        </p:nvSpPr>
        <p:spPr>
          <a:xfrm>
            <a:off x="2252472" y="1700348"/>
            <a:ext cx="7924800" cy="4191000"/>
          </a:xfrm>
          <a:prstGeom prst="rect">
            <a:avLst/>
          </a:prstGeom>
          <a:solidFill>
            <a:schemeClr val="accent1">
              <a:lumMod val="20000"/>
              <a:lumOff val="80000"/>
            </a:schemeClr>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6" name="Graphique 5" descr="Puzzle">
            <a:extLst>
              <a:ext uri="{FF2B5EF4-FFF2-40B4-BE49-F238E27FC236}">
                <a16:creationId xmlns:a16="http://schemas.microsoft.com/office/drawing/2014/main" id="{E773B5C4-2E4F-C68A-BC43-E5DEB7D79FE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657466" y="2017886"/>
            <a:ext cx="914400" cy="914400"/>
          </a:xfrm>
          <a:prstGeom prst="rect">
            <a:avLst/>
          </a:prstGeom>
          <a:effectLst>
            <a:outerShdw blurRad="50800" dist="38100" dir="2700000" algn="tl" rotWithShape="0">
              <a:prstClr val="black">
                <a:alpha val="40000"/>
              </a:prstClr>
            </a:outerShdw>
          </a:effectLst>
        </p:spPr>
      </p:pic>
      <p:pic>
        <p:nvPicPr>
          <p:cNvPr id="7" name="Graphique 6" descr="Puzzle">
            <a:extLst>
              <a:ext uri="{FF2B5EF4-FFF2-40B4-BE49-F238E27FC236}">
                <a16:creationId xmlns:a16="http://schemas.microsoft.com/office/drawing/2014/main" id="{C49F089D-807E-F5DE-8AB8-87F25544E2A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4657466" y="3143288"/>
            <a:ext cx="914400" cy="914400"/>
          </a:xfrm>
          <a:prstGeom prst="rect">
            <a:avLst/>
          </a:prstGeom>
          <a:effectLst>
            <a:outerShdw blurRad="50800" dist="38100" dir="2700000" algn="tl" rotWithShape="0">
              <a:prstClr val="black">
                <a:alpha val="40000"/>
              </a:prstClr>
            </a:outerShdw>
          </a:effectLst>
        </p:spPr>
      </p:pic>
      <p:pic>
        <p:nvPicPr>
          <p:cNvPr id="9" name="Graphique 8" descr="Puzzle">
            <a:extLst>
              <a:ext uri="{FF2B5EF4-FFF2-40B4-BE49-F238E27FC236}">
                <a16:creationId xmlns:a16="http://schemas.microsoft.com/office/drawing/2014/main" id="{69E99D60-3F75-B6CB-172C-4DDA6053E3A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5400000">
            <a:off x="8737777" y="3143796"/>
            <a:ext cx="914400" cy="914400"/>
          </a:xfrm>
          <a:prstGeom prst="rect">
            <a:avLst/>
          </a:prstGeom>
          <a:effectLst>
            <a:outerShdw blurRad="50800" dist="38100" dir="2700000" algn="tl" rotWithShape="0">
              <a:prstClr val="black">
                <a:alpha val="40000"/>
              </a:prstClr>
            </a:outerShdw>
          </a:effectLst>
        </p:spPr>
      </p:pic>
      <p:pic>
        <p:nvPicPr>
          <p:cNvPr id="10" name="Graphique 9" descr="Puzzle">
            <a:extLst>
              <a:ext uri="{FF2B5EF4-FFF2-40B4-BE49-F238E27FC236}">
                <a16:creationId xmlns:a16="http://schemas.microsoft.com/office/drawing/2014/main" id="{93E5C7C0-45F0-6181-D443-72310819C28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737777" y="2006548"/>
            <a:ext cx="914400" cy="914400"/>
          </a:xfrm>
          <a:prstGeom prst="rect">
            <a:avLst/>
          </a:prstGeom>
          <a:effectLst>
            <a:outerShdw blurRad="50800" dist="38100" dir="2700000" algn="tl" rotWithShape="0">
              <a:prstClr val="black">
                <a:alpha val="40000"/>
              </a:prstClr>
            </a:outerShdw>
          </a:effectLst>
        </p:spPr>
      </p:pic>
      <p:pic>
        <p:nvPicPr>
          <p:cNvPr id="11" name="Graphique 10" descr="Puzzle">
            <a:extLst>
              <a:ext uri="{FF2B5EF4-FFF2-40B4-BE49-F238E27FC236}">
                <a16:creationId xmlns:a16="http://schemas.microsoft.com/office/drawing/2014/main" id="{55F970F5-F47C-549C-F38B-4AA8E0A7557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657466" y="4457467"/>
            <a:ext cx="914400" cy="914400"/>
          </a:xfrm>
          <a:prstGeom prst="rect">
            <a:avLst/>
          </a:prstGeom>
          <a:effectLst>
            <a:outerShdw blurRad="50800" dist="38100" dir="2700000" algn="tl" rotWithShape="0">
              <a:prstClr val="black">
                <a:alpha val="40000"/>
              </a:prstClr>
            </a:outerShdw>
          </a:effectLst>
        </p:spPr>
      </p:pic>
      <p:sp>
        <p:nvSpPr>
          <p:cNvPr id="15" name="Rectangle 14">
            <a:extLst>
              <a:ext uri="{FF2B5EF4-FFF2-40B4-BE49-F238E27FC236}">
                <a16:creationId xmlns:a16="http://schemas.microsoft.com/office/drawing/2014/main" id="{8ECC857A-8FDD-E42C-6E44-98D2EDE8A4B6}"/>
              </a:ext>
            </a:extLst>
          </p:cNvPr>
          <p:cNvSpPr/>
          <p:nvPr/>
        </p:nvSpPr>
        <p:spPr>
          <a:xfrm>
            <a:off x="1631979" y="3333050"/>
            <a:ext cx="3256418" cy="523220"/>
          </a:xfrm>
          <a:prstGeom prst="rect">
            <a:avLst/>
          </a:prstGeom>
          <a:noFill/>
        </p:spPr>
        <p:txBody>
          <a:bodyPr wrap="square" lIns="91440" tIns="45720" rIns="91440" bIns="45720">
            <a:spAutoFit/>
          </a:bodyPr>
          <a:lstStyle/>
          <a:p>
            <a:pPr algn="ctr"/>
            <a:r>
              <a:rPr lang="fr-FR" sz="2800">
                <a:ln w="0"/>
                <a:effectLst>
                  <a:outerShdw blurRad="38100" dist="19050" dir="2700000" algn="tl" rotWithShape="0">
                    <a:schemeClr val="dk1">
                      <a:alpha val="40000"/>
                    </a:schemeClr>
                  </a:outerShdw>
                </a:effectLst>
              </a:rPr>
              <a:t>DbContext</a:t>
            </a:r>
            <a:endParaRPr lang="fr-FR" sz="2800" b="0" cap="none" spc="0">
              <a:ln w="0"/>
              <a:solidFill>
                <a:schemeClr val="accent1">
                  <a:lumMod val="20000"/>
                  <a:lumOff val="80000"/>
                </a:schemeClr>
              </a:solidFill>
              <a:effectLst>
                <a:outerShdw blurRad="38100" dist="19050" dir="2700000" algn="tl" rotWithShape="0">
                  <a:schemeClr val="dk1">
                    <a:alpha val="40000"/>
                  </a:schemeClr>
                </a:outerShdw>
              </a:effectLst>
            </a:endParaRPr>
          </a:p>
        </p:txBody>
      </p:sp>
      <p:sp>
        <p:nvSpPr>
          <p:cNvPr id="16" name="Rectangle 15">
            <a:extLst>
              <a:ext uri="{FF2B5EF4-FFF2-40B4-BE49-F238E27FC236}">
                <a16:creationId xmlns:a16="http://schemas.microsoft.com/office/drawing/2014/main" id="{28F0E942-254F-5692-C47C-6A058909618F}"/>
              </a:ext>
            </a:extLst>
          </p:cNvPr>
          <p:cNvSpPr/>
          <p:nvPr/>
        </p:nvSpPr>
        <p:spPr>
          <a:xfrm>
            <a:off x="1631979" y="4674131"/>
            <a:ext cx="3256418" cy="523220"/>
          </a:xfrm>
          <a:prstGeom prst="rect">
            <a:avLst/>
          </a:prstGeom>
          <a:noFill/>
        </p:spPr>
        <p:txBody>
          <a:bodyPr wrap="square" lIns="91440" tIns="45720" rIns="91440" bIns="45720">
            <a:spAutoFit/>
          </a:bodyPr>
          <a:lstStyle/>
          <a:p>
            <a:pPr algn="ctr"/>
            <a:r>
              <a:rPr lang="fr-FR" sz="2800">
                <a:ln w="0"/>
                <a:effectLst>
                  <a:outerShdw blurRad="38100" dist="19050" dir="2700000" algn="tl" rotWithShape="0">
                    <a:schemeClr val="dk1">
                      <a:alpha val="40000"/>
                    </a:schemeClr>
                  </a:outerShdw>
                </a:effectLst>
              </a:rPr>
              <a:t>Migrations</a:t>
            </a:r>
            <a:endParaRPr lang="fr-FR" sz="2800" b="0" cap="none" spc="0">
              <a:ln w="0"/>
              <a:solidFill>
                <a:schemeClr val="accent1">
                  <a:lumMod val="20000"/>
                  <a:lumOff val="80000"/>
                </a:schemeClr>
              </a:solidFill>
              <a:effectLst>
                <a:outerShdw blurRad="38100" dist="19050" dir="2700000" algn="tl" rotWithShape="0">
                  <a:schemeClr val="dk1">
                    <a:alpha val="40000"/>
                  </a:schemeClr>
                </a:outerShdw>
              </a:effectLst>
            </a:endParaRPr>
          </a:p>
        </p:txBody>
      </p:sp>
      <p:sp>
        <p:nvSpPr>
          <p:cNvPr id="17" name="Rectangle 16">
            <a:extLst>
              <a:ext uri="{FF2B5EF4-FFF2-40B4-BE49-F238E27FC236}">
                <a16:creationId xmlns:a16="http://schemas.microsoft.com/office/drawing/2014/main" id="{534F77C9-0BFD-7A4B-7175-CDB7C959DDEE}"/>
              </a:ext>
            </a:extLst>
          </p:cNvPr>
          <p:cNvSpPr/>
          <p:nvPr/>
        </p:nvSpPr>
        <p:spPr>
          <a:xfrm>
            <a:off x="5441565" y="2174305"/>
            <a:ext cx="3256418" cy="523220"/>
          </a:xfrm>
          <a:prstGeom prst="rect">
            <a:avLst/>
          </a:prstGeom>
          <a:noFill/>
        </p:spPr>
        <p:txBody>
          <a:bodyPr wrap="square" lIns="91440" tIns="45720" rIns="91440" bIns="45720">
            <a:spAutoFit/>
          </a:bodyPr>
          <a:lstStyle/>
          <a:p>
            <a:pPr algn="ctr"/>
            <a:r>
              <a:rPr lang="fr-FR" sz="2800">
                <a:ln w="0"/>
                <a:effectLst>
                  <a:outerShdw blurRad="38100" dist="19050" dir="2700000" algn="tl" rotWithShape="0">
                    <a:schemeClr val="dk1">
                      <a:alpha val="40000"/>
                    </a:schemeClr>
                  </a:outerShdw>
                </a:effectLst>
              </a:rPr>
              <a:t>Relations</a:t>
            </a:r>
            <a:endParaRPr lang="fr-FR" sz="2800" b="0" cap="none" spc="0">
              <a:ln w="0"/>
              <a:solidFill>
                <a:schemeClr val="accent1">
                  <a:lumMod val="20000"/>
                  <a:lumOff val="80000"/>
                </a:schemeClr>
              </a:solidFill>
              <a:effectLst>
                <a:outerShdw blurRad="38100" dist="19050" dir="2700000" algn="tl" rotWithShape="0">
                  <a:schemeClr val="dk1">
                    <a:alpha val="40000"/>
                  </a:schemeClr>
                </a:outerShdw>
              </a:effectLst>
            </a:endParaRPr>
          </a:p>
        </p:txBody>
      </p:sp>
      <p:sp>
        <p:nvSpPr>
          <p:cNvPr id="18" name="Rectangle 17">
            <a:extLst>
              <a:ext uri="{FF2B5EF4-FFF2-40B4-BE49-F238E27FC236}">
                <a16:creationId xmlns:a16="http://schemas.microsoft.com/office/drawing/2014/main" id="{34537AA4-B029-B222-E429-842E70E1413D}"/>
              </a:ext>
            </a:extLst>
          </p:cNvPr>
          <p:cNvSpPr/>
          <p:nvPr/>
        </p:nvSpPr>
        <p:spPr>
          <a:xfrm>
            <a:off x="1510653" y="2174305"/>
            <a:ext cx="3256418" cy="523220"/>
          </a:xfrm>
          <a:prstGeom prst="rect">
            <a:avLst/>
          </a:prstGeom>
          <a:noFill/>
        </p:spPr>
        <p:txBody>
          <a:bodyPr wrap="square" lIns="91440" tIns="45720" rIns="91440" bIns="45720">
            <a:spAutoFit/>
          </a:bodyPr>
          <a:lstStyle/>
          <a:p>
            <a:pPr algn="ctr"/>
            <a:r>
              <a:rPr lang="fr-FR" sz="2800">
                <a:ln w="0"/>
                <a:effectLst>
                  <a:outerShdw blurRad="38100" dist="19050" dir="2700000" algn="tl" rotWithShape="0">
                    <a:schemeClr val="dk1">
                      <a:alpha val="40000"/>
                    </a:schemeClr>
                  </a:outerShdw>
                </a:effectLst>
              </a:rPr>
              <a:t>Modèles</a:t>
            </a:r>
          </a:p>
        </p:txBody>
      </p:sp>
      <p:sp>
        <p:nvSpPr>
          <p:cNvPr id="19" name="Rectangle 18">
            <a:extLst>
              <a:ext uri="{FF2B5EF4-FFF2-40B4-BE49-F238E27FC236}">
                <a16:creationId xmlns:a16="http://schemas.microsoft.com/office/drawing/2014/main" id="{1195339E-4DDE-74B5-454A-B09D9D647AC7}"/>
              </a:ext>
            </a:extLst>
          </p:cNvPr>
          <p:cNvSpPr/>
          <p:nvPr/>
        </p:nvSpPr>
        <p:spPr>
          <a:xfrm>
            <a:off x="5377967" y="3315886"/>
            <a:ext cx="3256418" cy="523220"/>
          </a:xfrm>
          <a:prstGeom prst="rect">
            <a:avLst/>
          </a:prstGeom>
          <a:noFill/>
        </p:spPr>
        <p:txBody>
          <a:bodyPr wrap="square" lIns="91440" tIns="45720" rIns="91440" bIns="45720">
            <a:spAutoFit/>
          </a:bodyPr>
          <a:lstStyle/>
          <a:p>
            <a:pPr algn="ctr"/>
            <a:r>
              <a:rPr lang="fr-FR" sz="2800" err="1">
                <a:ln w="0"/>
                <a:effectLst>
                  <a:outerShdw blurRad="38100" dist="19050" dir="2700000" algn="tl" rotWithShape="0">
                    <a:schemeClr val="dk1">
                      <a:alpha val="40000"/>
                    </a:schemeClr>
                  </a:outerShdw>
                </a:effectLst>
              </a:rPr>
              <a:t>DbSet</a:t>
            </a:r>
            <a:r>
              <a:rPr lang="fr-FR" sz="2800">
                <a:ln w="0"/>
                <a:effectLst>
                  <a:outerShdw blurRad="38100" dist="19050" dir="2700000" algn="tl" rotWithShape="0">
                    <a:schemeClr val="dk1">
                      <a:alpha val="40000"/>
                    </a:schemeClr>
                  </a:outerShdw>
                </a:effectLst>
              </a:rPr>
              <a:t>&lt;&gt;</a:t>
            </a:r>
            <a:endParaRPr lang="fr-FR" sz="2800" b="0" cap="none" spc="0">
              <a:ln w="0"/>
              <a:solidFill>
                <a:schemeClr val="accent1">
                  <a:lumMod val="20000"/>
                  <a:lumOff val="80000"/>
                </a:schemeClr>
              </a:solidFill>
              <a:effectLst>
                <a:outerShdw blurRad="38100" dist="19050" dir="2700000" algn="tl" rotWithShape="0">
                  <a:schemeClr val="dk1">
                    <a:alpha val="40000"/>
                  </a:schemeClr>
                </a:outerShdw>
              </a:effectLst>
            </a:endParaRPr>
          </a:p>
        </p:txBody>
      </p:sp>
      <p:pic>
        <p:nvPicPr>
          <p:cNvPr id="20" name="Graphique 19" descr="Puzzle">
            <a:extLst>
              <a:ext uri="{FF2B5EF4-FFF2-40B4-BE49-F238E27FC236}">
                <a16:creationId xmlns:a16="http://schemas.microsoft.com/office/drawing/2014/main" id="{DDFAC954-DAF3-E878-EC3F-349AD2B71E9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737777" y="4547094"/>
            <a:ext cx="914400" cy="914400"/>
          </a:xfrm>
          <a:prstGeom prst="rect">
            <a:avLst/>
          </a:prstGeom>
          <a:effectLst>
            <a:outerShdw blurRad="50800" dist="38100" dir="2700000" algn="tl" rotWithShape="0">
              <a:prstClr val="black">
                <a:alpha val="40000"/>
              </a:prstClr>
            </a:outerShdw>
          </a:effectLst>
        </p:spPr>
      </p:pic>
      <p:sp>
        <p:nvSpPr>
          <p:cNvPr id="21" name="Rectangle 20">
            <a:extLst>
              <a:ext uri="{FF2B5EF4-FFF2-40B4-BE49-F238E27FC236}">
                <a16:creationId xmlns:a16="http://schemas.microsoft.com/office/drawing/2014/main" id="{2C5FF719-0AB8-CF16-82CC-AE8B4253EF5E}"/>
              </a:ext>
            </a:extLst>
          </p:cNvPr>
          <p:cNvSpPr/>
          <p:nvPr/>
        </p:nvSpPr>
        <p:spPr>
          <a:xfrm>
            <a:off x="5755070" y="4738244"/>
            <a:ext cx="3256418" cy="523220"/>
          </a:xfrm>
          <a:prstGeom prst="rect">
            <a:avLst/>
          </a:prstGeom>
          <a:noFill/>
        </p:spPr>
        <p:txBody>
          <a:bodyPr wrap="square" lIns="91440" tIns="45720" rIns="91440" bIns="45720">
            <a:spAutoFit/>
          </a:bodyPr>
          <a:lstStyle/>
          <a:p>
            <a:pPr algn="ctr"/>
            <a:r>
              <a:rPr lang="fr-FR" sz="2800">
                <a:ln w="0"/>
                <a:effectLst>
                  <a:outerShdw blurRad="38100" dist="19050" dir="2700000" algn="tl" rotWithShape="0">
                    <a:schemeClr val="dk1">
                      <a:alpha val="40000"/>
                    </a:schemeClr>
                  </a:outerShdw>
                </a:effectLst>
              </a:rPr>
              <a:t>Configuration</a:t>
            </a:r>
            <a:endParaRPr lang="fr-FR" sz="2800" b="0" cap="none" spc="0">
              <a:ln w="0"/>
              <a:solidFill>
                <a:schemeClr val="accent1">
                  <a:lumMod val="20000"/>
                  <a:lumOff val="80000"/>
                </a:schemeClr>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53304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F17AC4-A1FD-385A-B9E6-7F9EDCD81262}"/>
              </a:ext>
            </a:extLst>
          </p:cNvPr>
          <p:cNvSpPr>
            <a:spLocks noGrp="1"/>
          </p:cNvSpPr>
          <p:nvPr>
            <p:ph type="title"/>
          </p:nvPr>
        </p:nvSpPr>
        <p:spPr/>
        <p:txBody>
          <a:bodyPr/>
          <a:lstStyle/>
          <a:p>
            <a:r>
              <a:rPr lang="fr-CA"/>
              <a:t>Modèles (Règles importantes)</a:t>
            </a:r>
          </a:p>
        </p:txBody>
      </p:sp>
      <p:sp>
        <p:nvSpPr>
          <p:cNvPr id="13" name="Espace réservé du contenu 12">
            <a:extLst>
              <a:ext uri="{FF2B5EF4-FFF2-40B4-BE49-F238E27FC236}">
                <a16:creationId xmlns:a16="http://schemas.microsoft.com/office/drawing/2014/main" id="{AE5E1D17-E659-9219-2376-8803EBAF7883}"/>
              </a:ext>
            </a:extLst>
          </p:cNvPr>
          <p:cNvSpPr>
            <a:spLocks noGrp="1"/>
          </p:cNvSpPr>
          <p:nvPr>
            <p:ph idx="1"/>
          </p:nvPr>
        </p:nvSpPr>
        <p:spPr/>
        <p:txBody>
          <a:bodyPr/>
          <a:lstStyle/>
          <a:p>
            <a:pPr marL="0" indent="0">
              <a:buNone/>
            </a:pPr>
            <a:r>
              <a:rPr lang="fr-CA" sz="2000" i="1"/>
              <a:t>Pour utiliser Entity Framework, vos classes doivent:</a:t>
            </a:r>
          </a:p>
          <a:p>
            <a:r>
              <a:rPr lang="fr-CA" i="1"/>
              <a:t>Avoir une clé primaire (Id)</a:t>
            </a:r>
          </a:p>
          <a:p>
            <a:r>
              <a:rPr lang="fr-CA" i="1"/>
              <a:t>Avoir des propriétés publiques (C’est valide si elles ne sont pas publiques, mais elles ne seront pas liées à votre BD!)</a:t>
            </a:r>
          </a:p>
          <a:p>
            <a:r>
              <a:rPr lang="fr-CA" i="1"/>
              <a:t>Avoir un constructeur public vide (Ce constructeur existe par défaut, mais seulement si aucun autre constructeur est défini)</a:t>
            </a:r>
          </a:p>
          <a:p>
            <a:endParaRPr lang="fr-CA" i="1"/>
          </a:p>
          <a:p>
            <a:pPr>
              <a:buFontTx/>
              <a:buChar char="-"/>
            </a:pPr>
            <a:endParaRPr lang="fr-CA"/>
          </a:p>
        </p:txBody>
      </p:sp>
      <p:sp>
        <p:nvSpPr>
          <p:cNvPr id="3" name="Espace réservé du pied de page 2">
            <a:extLst>
              <a:ext uri="{FF2B5EF4-FFF2-40B4-BE49-F238E27FC236}">
                <a16:creationId xmlns:a16="http://schemas.microsoft.com/office/drawing/2014/main" id="{2312B59B-C496-E8AA-9334-F50783A059A9}"/>
              </a:ext>
            </a:extLst>
          </p:cNvPr>
          <p:cNvSpPr>
            <a:spLocks noGrp="1"/>
          </p:cNvSpPr>
          <p:nvPr>
            <p:ph type="ftr" sz="quarter" idx="11"/>
          </p:nvPr>
        </p:nvSpPr>
        <p:spPr/>
        <p:txBody>
          <a:bodyPr/>
          <a:lstStyle/>
          <a:p>
            <a:r>
              <a:rPr lang="fr-CA"/>
              <a:t>PROGRAMMATION WEB TRANSACTIONNELLE</a:t>
            </a:r>
          </a:p>
        </p:txBody>
      </p:sp>
      <p:sp>
        <p:nvSpPr>
          <p:cNvPr id="4" name="Espace réservé du numéro de diapositive 3">
            <a:extLst>
              <a:ext uri="{FF2B5EF4-FFF2-40B4-BE49-F238E27FC236}">
                <a16:creationId xmlns:a16="http://schemas.microsoft.com/office/drawing/2014/main" id="{418BBF2E-1AE4-0C0A-3EB9-7BACDC0ED3BF}"/>
              </a:ext>
            </a:extLst>
          </p:cNvPr>
          <p:cNvSpPr>
            <a:spLocks noGrp="1"/>
          </p:cNvSpPr>
          <p:nvPr>
            <p:ph type="sldNum" sz="quarter" idx="12"/>
          </p:nvPr>
        </p:nvSpPr>
        <p:spPr/>
        <p:txBody>
          <a:bodyPr/>
          <a:lstStyle/>
          <a:p>
            <a:fld id="{C2CBE6A3-4AEF-4734-8AB8-E4DE745DFB5E}" type="slidenum">
              <a:rPr lang="fr-CA" smtClean="0"/>
              <a:t>9</a:t>
            </a:fld>
            <a:endParaRPr lang="fr-CA"/>
          </a:p>
        </p:txBody>
      </p:sp>
      <p:sp>
        <p:nvSpPr>
          <p:cNvPr id="10" name="ZoneTexte 9">
            <a:extLst>
              <a:ext uri="{FF2B5EF4-FFF2-40B4-BE49-F238E27FC236}">
                <a16:creationId xmlns:a16="http://schemas.microsoft.com/office/drawing/2014/main" id="{312C8407-8114-939D-9FBF-BC456723CD00}"/>
              </a:ext>
            </a:extLst>
          </p:cNvPr>
          <p:cNvSpPr txBox="1"/>
          <p:nvPr/>
        </p:nvSpPr>
        <p:spPr>
          <a:xfrm>
            <a:off x="4093840" y="6076823"/>
            <a:ext cx="4065280" cy="369332"/>
          </a:xfrm>
          <a:prstGeom prst="rect">
            <a:avLst/>
          </a:prstGeom>
          <a:noFill/>
        </p:spPr>
        <p:txBody>
          <a:bodyPr wrap="none" rtlCol="0">
            <a:spAutoFit/>
          </a:bodyPr>
          <a:lstStyle/>
          <a:p>
            <a:pPr algn="ctr"/>
            <a:r>
              <a:rPr lang="fr-CA">
                <a:solidFill>
                  <a:schemeClr val="accent1"/>
                </a:solidFill>
                <a:hlinkClick r:id="rId2">
                  <a:extLst>
                    <a:ext uri="{A12FA001-AC4F-418D-AE19-62706E023703}">
                      <ahyp:hlinkClr xmlns:ahyp="http://schemas.microsoft.com/office/drawing/2018/hyperlinkcolor" val="tx"/>
                    </a:ext>
                  </a:extLst>
                </a:hlinkClick>
              </a:rPr>
              <a:t>https://docs.microsoft.com/fr-fr/ef/core/</a:t>
            </a:r>
            <a:endParaRPr lang="fr-CA">
              <a:solidFill>
                <a:schemeClr val="accent1"/>
              </a:solidFill>
            </a:endParaRPr>
          </a:p>
        </p:txBody>
      </p:sp>
      <p:pic>
        <p:nvPicPr>
          <p:cNvPr id="12" name="Graphique 11" descr="Puzzle">
            <a:extLst>
              <a:ext uri="{FF2B5EF4-FFF2-40B4-BE49-F238E27FC236}">
                <a16:creationId xmlns:a16="http://schemas.microsoft.com/office/drawing/2014/main" id="{6C80E5FB-6596-1F72-0912-473ED75EAFF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43017" y="199353"/>
            <a:ext cx="914400" cy="9144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1365448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03CEFDB0-2D69-3A2A-146F-1C5921F9F3D5}"/>
              </a:ext>
            </a:extLst>
          </p:cNvPr>
          <p:cNvSpPr>
            <a:spLocks noGrp="1"/>
          </p:cNvSpPr>
          <p:nvPr>
            <p:ph type="title"/>
          </p:nvPr>
        </p:nvSpPr>
        <p:spPr/>
        <p:txBody>
          <a:bodyPr/>
          <a:lstStyle/>
          <a:p>
            <a:r>
              <a:rPr lang="fr-CA"/>
              <a:t>Constructeur vide</a:t>
            </a:r>
          </a:p>
        </p:txBody>
      </p:sp>
      <p:sp>
        <p:nvSpPr>
          <p:cNvPr id="4" name="Espace réservé du pied de page 3">
            <a:extLst>
              <a:ext uri="{FF2B5EF4-FFF2-40B4-BE49-F238E27FC236}">
                <a16:creationId xmlns:a16="http://schemas.microsoft.com/office/drawing/2014/main" id="{2D75A0DC-8D6B-0DEF-C2BB-8ADD056CC97D}"/>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E391D19F-CE49-63EC-482E-A4B29064B603}"/>
              </a:ext>
            </a:extLst>
          </p:cNvPr>
          <p:cNvSpPr>
            <a:spLocks noGrp="1"/>
          </p:cNvSpPr>
          <p:nvPr>
            <p:ph type="sldNum" sz="quarter" idx="12"/>
          </p:nvPr>
        </p:nvSpPr>
        <p:spPr/>
        <p:txBody>
          <a:bodyPr/>
          <a:lstStyle/>
          <a:p>
            <a:r>
              <a:rPr lang="fr-CA"/>
              <a:t>Page </a:t>
            </a:r>
            <a:fld id="{C2CBE6A3-4AEF-4734-8AB8-E4DE745DFB5E}" type="slidenum">
              <a:rPr lang="fr-CA" smtClean="0"/>
              <a:pPr/>
              <a:t>10</a:t>
            </a:fld>
            <a:endParaRPr lang="fr-CA"/>
          </a:p>
        </p:txBody>
      </p:sp>
      <p:pic>
        <p:nvPicPr>
          <p:cNvPr id="13" name="Image 12">
            <a:extLst>
              <a:ext uri="{FF2B5EF4-FFF2-40B4-BE49-F238E27FC236}">
                <a16:creationId xmlns:a16="http://schemas.microsoft.com/office/drawing/2014/main" id="{C0992C64-1118-16DB-853D-80F99F473DDD}"/>
              </a:ext>
            </a:extLst>
          </p:cNvPr>
          <p:cNvPicPr>
            <a:picLocks noChangeAspect="1"/>
          </p:cNvPicPr>
          <p:nvPr/>
        </p:nvPicPr>
        <p:blipFill>
          <a:blip r:embed="rId2"/>
          <a:stretch>
            <a:fillRect/>
          </a:stretch>
        </p:blipFill>
        <p:spPr>
          <a:xfrm>
            <a:off x="1097280" y="1476281"/>
            <a:ext cx="4096322" cy="4515480"/>
          </a:xfrm>
          <a:prstGeom prst="rect">
            <a:avLst/>
          </a:prstGeom>
        </p:spPr>
        <p:style>
          <a:lnRef idx="2">
            <a:schemeClr val="dk1"/>
          </a:lnRef>
          <a:fillRef idx="1">
            <a:schemeClr val="lt1"/>
          </a:fillRef>
          <a:effectRef idx="0">
            <a:schemeClr val="dk1"/>
          </a:effectRef>
          <a:fontRef idx="minor">
            <a:schemeClr val="dk1"/>
          </a:fontRef>
        </p:style>
      </p:pic>
      <p:pic>
        <p:nvPicPr>
          <p:cNvPr id="15" name="Image 14">
            <a:extLst>
              <a:ext uri="{FF2B5EF4-FFF2-40B4-BE49-F238E27FC236}">
                <a16:creationId xmlns:a16="http://schemas.microsoft.com/office/drawing/2014/main" id="{69177A93-AB2F-2BB4-284F-85880272267D}"/>
              </a:ext>
            </a:extLst>
          </p:cNvPr>
          <p:cNvPicPr>
            <a:picLocks noChangeAspect="1"/>
          </p:cNvPicPr>
          <p:nvPr/>
        </p:nvPicPr>
        <p:blipFill>
          <a:blip r:embed="rId3"/>
          <a:stretch>
            <a:fillRect/>
          </a:stretch>
        </p:blipFill>
        <p:spPr>
          <a:xfrm>
            <a:off x="6424340" y="3695916"/>
            <a:ext cx="4696480" cy="2295845"/>
          </a:xfrm>
          <a:prstGeom prst="rect">
            <a:avLst/>
          </a:prstGeom>
        </p:spPr>
        <p:style>
          <a:lnRef idx="2">
            <a:schemeClr val="dk1"/>
          </a:lnRef>
          <a:fillRef idx="1">
            <a:schemeClr val="lt1"/>
          </a:fillRef>
          <a:effectRef idx="0">
            <a:schemeClr val="dk1"/>
          </a:effectRef>
          <a:fontRef idx="minor">
            <a:schemeClr val="dk1"/>
          </a:fontRef>
        </p:style>
      </p:pic>
      <p:sp>
        <p:nvSpPr>
          <p:cNvPr id="16" name="ZoneTexte 15">
            <a:extLst>
              <a:ext uri="{FF2B5EF4-FFF2-40B4-BE49-F238E27FC236}">
                <a16:creationId xmlns:a16="http://schemas.microsoft.com/office/drawing/2014/main" id="{48A62EDC-40A8-3197-3728-E04649F279DB}"/>
              </a:ext>
            </a:extLst>
          </p:cNvPr>
          <p:cNvSpPr txBox="1"/>
          <p:nvPr/>
        </p:nvSpPr>
        <p:spPr>
          <a:xfrm>
            <a:off x="1402080" y="4191000"/>
            <a:ext cx="3661982" cy="27699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fr-CA" sz="1100">
                <a:solidFill>
                  <a:srgbClr val="FF0000"/>
                </a:solidFill>
              </a:rPr>
              <a:t>Invalide car cette classe n’a pas de constructeur public vide</a:t>
            </a:r>
            <a:r>
              <a:rPr lang="fr-CA" sz="1200">
                <a:solidFill>
                  <a:srgbClr val="FF0000"/>
                </a:solidFill>
              </a:rPr>
              <a:t>!</a:t>
            </a:r>
          </a:p>
        </p:txBody>
      </p:sp>
      <p:sp>
        <p:nvSpPr>
          <p:cNvPr id="17" name="Flèche : droite 16">
            <a:extLst>
              <a:ext uri="{FF2B5EF4-FFF2-40B4-BE49-F238E27FC236}">
                <a16:creationId xmlns:a16="http://schemas.microsoft.com/office/drawing/2014/main" id="{2E2FE528-B858-14FF-09D9-5E2128AC6FAC}"/>
              </a:ext>
            </a:extLst>
          </p:cNvPr>
          <p:cNvSpPr/>
          <p:nvPr/>
        </p:nvSpPr>
        <p:spPr>
          <a:xfrm>
            <a:off x="5362585" y="4386638"/>
            <a:ext cx="932215" cy="914400"/>
          </a:xfrm>
          <a:prstGeom prst="rightArrow">
            <a:avLst/>
          </a:prstGeom>
          <a:solidFill>
            <a:srgbClr val="92D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2" name="Graphique 1" descr="Puzzle">
            <a:extLst>
              <a:ext uri="{FF2B5EF4-FFF2-40B4-BE49-F238E27FC236}">
                <a16:creationId xmlns:a16="http://schemas.microsoft.com/office/drawing/2014/main" id="{FAF35846-4066-72FE-2A53-48107A612BB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48185" y="205923"/>
            <a:ext cx="914400" cy="9144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663291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F17AC4-A1FD-385A-B9E6-7F9EDCD81262}"/>
              </a:ext>
            </a:extLst>
          </p:cNvPr>
          <p:cNvSpPr>
            <a:spLocks noGrp="1"/>
          </p:cNvSpPr>
          <p:nvPr>
            <p:ph type="title"/>
          </p:nvPr>
        </p:nvSpPr>
        <p:spPr/>
        <p:txBody>
          <a:bodyPr/>
          <a:lstStyle/>
          <a:p>
            <a:r>
              <a:rPr lang="fr-CA"/>
              <a:t>Modèles</a:t>
            </a:r>
          </a:p>
        </p:txBody>
      </p:sp>
      <p:sp>
        <p:nvSpPr>
          <p:cNvPr id="15" name="Espace réservé du contenu 14">
            <a:extLst>
              <a:ext uri="{FF2B5EF4-FFF2-40B4-BE49-F238E27FC236}">
                <a16:creationId xmlns:a16="http://schemas.microsoft.com/office/drawing/2014/main" id="{722C53E9-7C59-DE9E-4316-76D50704A90E}"/>
              </a:ext>
            </a:extLst>
          </p:cNvPr>
          <p:cNvSpPr>
            <a:spLocks noGrp="1"/>
          </p:cNvSpPr>
          <p:nvPr>
            <p:ph idx="1"/>
          </p:nvPr>
        </p:nvSpPr>
        <p:spPr/>
        <p:txBody>
          <a:bodyPr/>
          <a:lstStyle/>
          <a:p>
            <a:pPr marL="0" indent="0">
              <a:buNone/>
            </a:pPr>
            <a:r>
              <a:rPr lang="fr-CA"/>
              <a:t>Si la clé primaire se nomme Id ou </a:t>
            </a:r>
            <a:r>
              <a:rPr lang="fr-CA" err="1"/>
              <a:t>LeNomDeVotreClasseId</a:t>
            </a:r>
            <a:r>
              <a:rPr lang="fr-CA"/>
              <a:t>, EF sait que c’est une clé primaire. C’est un standard.</a:t>
            </a:r>
          </a:p>
        </p:txBody>
      </p:sp>
      <p:sp>
        <p:nvSpPr>
          <p:cNvPr id="3" name="Espace réservé du pied de page 2">
            <a:extLst>
              <a:ext uri="{FF2B5EF4-FFF2-40B4-BE49-F238E27FC236}">
                <a16:creationId xmlns:a16="http://schemas.microsoft.com/office/drawing/2014/main" id="{2312B59B-C496-E8AA-9334-F50783A059A9}"/>
              </a:ext>
            </a:extLst>
          </p:cNvPr>
          <p:cNvSpPr>
            <a:spLocks noGrp="1"/>
          </p:cNvSpPr>
          <p:nvPr>
            <p:ph type="ftr" sz="quarter" idx="11"/>
          </p:nvPr>
        </p:nvSpPr>
        <p:spPr/>
        <p:txBody>
          <a:bodyPr/>
          <a:lstStyle/>
          <a:p>
            <a:r>
              <a:rPr lang="fr-CA"/>
              <a:t>PROGRAMMATION WEB TRANSACTIONNELLE</a:t>
            </a:r>
          </a:p>
        </p:txBody>
      </p:sp>
      <p:sp>
        <p:nvSpPr>
          <p:cNvPr id="4" name="Espace réservé du numéro de diapositive 3">
            <a:extLst>
              <a:ext uri="{FF2B5EF4-FFF2-40B4-BE49-F238E27FC236}">
                <a16:creationId xmlns:a16="http://schemas.microsoft.com/office/drawing/2014/main" id="{418BBF2E-1AE4-0C0A-3EB9-7BACDC0ED3BF}"/>
              </a:ext>
            </a:extLst>
          </p:cNvPr>
          <p:cNvSpPr>
            <a:spLocks noGrp="1"/>
          </p:cNvSpPr>
          <p:nvPr>
            <p:ph type="sldNum" sz="quarter" idx="12"/>
          </p:nvPr>
        </p:nvSpPr>
        <p:spPr/>
        <p:txBody>
          <a:bodyPr/>
          <a:lstStyle/>
          <a:p>
            <a:fld id="{C2CBE6A3-4AEF-4734-8AB8-E4DE745DFB5E}" type="slidenum">
              <a:rPr lang="fr-CA" smtClean="0"/>
              <a:t>11</a:t>
            </a:fld>
            <a:endParaRPr lang="fr-CA"/>
          </a:p>
        </p:txBody>
      </p:sp>
      <p:pic>
        <p:nvPicPr>
          <p:cNvPr id="14" name="Image 13">
            <a:extLst>
              <a:ext uri="{FF2B5EF4-FFF2-40B4-BE49-F238E27FC236}">
                <a16:creationId xmlns:a16="http://schemas.microsoft.com/office/drawing/2014/main" id="{3E40892C-7DA6-6385-F34F-77ED3825DC8D}"/>
              </a:ext>
            </a:extLst>
          </p:cNvPr>
          <p:cNvPicPr>
            <a:picLocks noChangeAspect="1"/>
          </p:cNvPicPr>
          <p:nvPr/>
        </p:nvPicPr>
        <p:blipFill>
          <a:blip r:embed="rId2"/>
          <a:stretch>
            <a:fillRect/>
          </a:stretch>
        </p:blipFill>
        <p:spPr>
          <a:xfrm>
            <a:off x="1097280" y="2061516"/>
            <a:ext cx="5372850" cy="3067478"/>
          </a:xfrm>
          <a:prstGeom prst="rect">
            <a:avLst/>
          </a:prstGeom>
        </p:spPr>
        <p:style>
          <a:lnRef idx="2">
            <a:schemeClr val="dk1"/>
          </a:lnRef>
          <a:fillRef idx="1">
            <a:schemeClr val="lt1"/>
          </a:fillRef>
          <a:effectRef idx="0">
            <a:schemeClr val="dk1"/>
          </a:effectRef>
          <a:fontRef idx="minor">
            <a:schemeClr val="dk1"/>
          </a:fontRef>
        </p:style>
      </p:pic>
      <p:pic>
        <p:nvPicPr>
          <p:cNvPr id="5" name="Graphique 4" descr="Puzzle">
            <a:extLst>
              <a:ext uri="{FF2B5EF4-FFF2-40B4-BE49-F238E27FC236}">
                <a16:creationId xmlns:a16="http://schemas.microsoft.com/office/drawing/2014/main" id="{9F21181F-699A-6FBA-EA99-93227C77C67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71785" y="134425"/>
            <a:ext cx="914400" cy="9144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8230165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06B28E-6197-A176-E7B8-0B7DE2AB9E99}"/>
              </a:ext>
            </a:extLst>
          </p:cNvPr>
          <p:cNvSpPr>
            <a:spLocks noGrp="1"/>
          </p:cNvSpPr>
          <p:nvPr>
            <p:ph type="title"/>
          </p:nvPr>
        </p:nvSpPr>
        <p:spPr/>
        <p:txBody>
          <a:bodyPr/>
          <a:lstStyle/>
          <a:p>
            <a:r>
              <a:rPr lang="fr-CA"/>
              <a:t>Relations</a:t>
            </a:r>
          </a:p>
        </p:txBody>
      </p:sp>
      <p:sp>
        <p:nvSpPr>
          <p:cNvPr id="3" name="Espace réservé du pied de page 2">
            <a:extLst>
              <a:ext uri="{FF2B5EF4-FFF2-40B4-BE49-F238E27FC236}">
                <a16:creationId xmlns:a16="http://schemas.microsoft.com/office/drawing/2014/main" id="{4EF7BBCA-E79D-6156-7F00-C7B4FE1B270E}"/>
              </a:ext>
            </a:extLst>
          </p:cNvPr>
          <p:cNvSpPr>
            <a:spLocks noGrp="1"/>
          </p:cNvSpPr>
          <p:nvPr>
            <p:ph type="ftr" sz="quarter" idx="11"/>
          </p:nvPr>
        </p:nvSpPr>
        <p:spPr/>
        <p:txBody>
          <a:bodyPr/>
          <a:lstStyle/>
          <a:p>
            <a:r>
              <a:rPr lang="fr-CA"/>
              <a:t>PROGRAMMATION WEB TRANSACTIONNELLE</a:t>
            </a:r>
          </a:p>
        </p:txBody>
      </p:sp>
      <p:sp>
        <p:nvSpPr>
          <p:cNvPr id="4" name="Espace réservé du numéro de diapositive 3">
            <a:extLst>
              <a:ext uri="{FF2B5EF4-FFF2-40B4-BE49-F238E27FC236}">
                <a16:creationId xmlns:a16="http://schemas.microsoft.com/office/drawing/2014/main" id="{2BF44333-792C-D5DF-16D8-FB483BEE574E}"/>
              </a:ext>
            </a:extLst>
          </p:cNvPr>
          <p:cNvSpPr>
            <a:spLocks noGrp="1"/>
          </p:cNvSpPr>
          <p:nvPr>
            <p:ph type="sldNum" sz="quarter" idx="12"/>
          </p:nvPr>
        </p:nvSpPr>
        <p:spPr/>
        <p:txBody>
          <a:bodyPr/>
          <a:lstStyle/>
          <a:p>
            <a:fld id="{C2CBE6A3-4AEF-4734-8AB8-E4DE745DFB5E}" type="slidenum">
              <a:rPr lang="fr-CA" smtClean="0"/>
              <a:t>12</a:t>
            </a:fld>
            <a:endParaRPr lang="fr-CA"/>
          </a:p>
        </p:txBody>
      </p:sp>
      <p:pic>
        <p:nvPicPr>
          <p:cNvPr id="5" name="Graphique 4" descr="Puzzle">
            <a:extLst>
              <a:ext uri="{FF2B5EF4-FFF2-40B4-BE49-F238E27FC236}">
                <a16:creationId xmlns:a16="http://schemas.microsoft.com/office/drawing/2014/main" id="{EF366BA5-4DEF-F86C-EF8B-2838DF115B0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040377" y="134425"/>
            <a:ext cx="914400" cy="914400"/>
          </a:xfrm>
          <a:prstGeom prst="rect">
            <a:avLst/>
          </a:prstGeom>
          <a:effectLst>
            <a:outerShdw blurRad="50800" dist="38100" dir="2700000" algn="tl" rotWithShape="0">
              <a:prstClr val="black">
                <a:alpha val="40000"/>
              </a:prstClr>
            </a:outerShdw>
          </a:effectLst>
        </p:spPr>
      </p:pic>
      <p:sp>
        <p:nvSpPr>
          <p:cNvPr id="10" name="Espace réservé du contenu 9">
            <a:extLst>
              <a:ext uri="{FF2B5EF4-FFF2-40B4-BE49-F238E27FC236}">
                <a16:creationId xmlns:a16="http://schemas.microsoft.com/office/drawing/2014/main" id="{7BBDBC30-0A4F-10AB-5E5F-D1A27549EEF8}"/>
              </a:ext>
            </a:extLst>
          </p:cNvPr>
          <p:cNvSpPr>
            <a:spLocks noGrp="1"/>
          </p:cNvSpPr>
          <p:nvPr>
            <p:ph idx="1"/>
          </p:nvPr>
        </p:nvSpPr>
        <p:spPr>
          <a:xfrm>
            <a:off x="1097280" y="1176374"/>
            <a:ext cx="10058400" cy="1361086"/>
          </a:xfrm>
        </p:spPr>
        <p:txBody>
          <a:bodyPr>
            <a:normAutofit fontScale="92500" lnSpcReduction="20000"/>
          </a:bodyPr>
          <a:lstStyle/>
          <a:p>
            <a:pPr marL="0" indent="0">
              <a:buNone/>
            </a:pPr>
            <a:r>
              <a:rPr lang="fr-CA" sz="2000">
                <a:solidFill>
                  <a:schemeClr val="tx1"/>
                </a:solidFill>
              </a:rPr>
              <a:t>On peut ajouter des relations entre nos objets de 2 faç</a:t>
            </a:r>
            <a:r>
              <a:rPr lang="fr-CA">
                <a:solidFill>
                  <a:schemeClr val="tx1"/>
                </a:solidFill>
              </a:rPr>
              <a:t>ons. En ajoutant une propriété vers un autre objet ou un IEnumerable d’objets.</a:t>
            </a:r>
          </a:p>
          <a:p>
            <a:pPr marL="0" indent="0">
              <a:buNone/>
            </a:pPr>
            <a:r>
              <a:rPr lang="fr-CA">
                <a:solidFill>
                  <a:schemeClr val="tx1"/>
                </a:solidFill>
              </a:rPr>
              <a:t>On nomme ces propriétés: </a:t>
            </a:r>
            <a:r>
              <a:rPr lang="fr-CA" b="1">
                <a:solidFill>
                  <a:schemeClr val="tx1"/>
                </a:solidFill>
              </a:rPr>
              <a:t>« Propriétés de navigation »</a:t>
            </a:r>
            <a:endParaRPr lang="fr-CA">
              <a:solidFill>
                <a:schemeClr val="tx1"/>
              </a:solidFill>
            </a:endParaRPr>
          </a:p>
          <a:p>
            <a:pPr marL="0" indent="0">
              <a:buNone/>
            </a:pPr>
            <a:r>
              <a:rPr lang="fr-CA">
                <a:solidFill>
                  <a:schemeClr val="tx1"/>
                </a:solidFill>
              </a:rPr>
              <a:t>Dans cet exemple, on a créé une relation entre 1 Blog et plusieurs </a:t>
            </a:r>
            <a:r>
              <a:rPr lang="fr-CA" err="1">
                <a:solidFill>
                  <a:schemeClr val="tx1"/>
                </a:solidFill>
              </a:rPr>
              <a:t>Posts</a:t>
            </a:r>
            <a:r>
              <a:rPr lang="fr-CA">
                <a:solidFill>
                  <a:schemeClr val="tx1"/>
                </a:solidFill>
              </a:rPr>
              <a:t>.</a:t>
            </a:r>
            <a:endParaRPr lang="fr-CA"/>
          </a:p>
        </p:txBody>
      </p:sp>
      <p:pic>
        <p:nvPicPr>
          <p:cNvPr id="12" name="Image 11">
            <a:extLst>
              <a:ext uri="{FF2B5EF4-FFF2-40B4-BE49-F238E27FC236}">
                <a16:creationId xmlns:a16="http://schemas.microsoft.com/office/drawing/2014/main" id="{0425451D-DB0A-99D7-6D46-B49C31C6EF00}"/>
              </a:ext>
            </a:extLst>
          </p:cNvPr>
          <p:cNvPicPr>
            <a:picLocks noChangeAspect="1"/>
          </p:cNvPicPr>
          <p:nvPr/>
        </p:nvPicPr>
        <p:blipFill>
          <a:blip r:embed="rId3"/>
          <a:stretch>
            <a:fillRect/>
          </a:stretch>
        </p:blipFill>
        <p:spPr>
          <a:xfrm>
            <a:off x="1103513" y="2628402"/>
            <a:ext cx="5114408" cy="3473139"/>
          </a:xfrm>
          <a:prstGeom prst="rect">
            <a:avLst/>
          </a:prstGeom>
        </p:spPr>
      </p:pic>
      <p:sp>
        <p:nvSpPr>
          <p:cNvPr id="13" name="Flèche : gauche 12">
            <a:extLst>
              <a:ext uri="{FF2B5EF4-FFF2-40B4-BE49-F238E27FC236}">
                <a16:creationId xmlns:a16="http://schemas.microsoft.com/office/drawing/2014/main" id="{473F88F2-27B5-E5E7-B51A-830F67A34337}"/>
              </a:ext>
            </a:extLst>
          </p:cNvPr>
          <p:cNvSpPr/>
          <p:nvPr/>
        </p:nvSpPr>
        <p:spPr>
          <a:xfrm>
            <a:off x="6286501" y="3742997"/>
            <a:ext cx="716280" cy="461665"/>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4" name="ZoneTexte 13">
            <a:extLst>
              <a:ext uri="{FF2B5EF4-FFF2-40B4-BE49-F238E27FC236}">
                <a16:creationId xmlns:a16="http://schemas.microsoft.com/office/drawing/2014/main" id="{5D456CA4-23CB-2596-D0A0-E2B7C716B838}"/>
              </a:ext>
            </a:extLst>
          </p:cNvPr>
          <p:cNvSpPr txBox="1"/>
          <p:nvPr/>
        </p:nvSpPr>
        <p:spPr>
          <a:xfrm>
            <a:off x="7002780" y="3742997"/>
            <a:ext cx="3100913" cy="461665"/>
          </a:xfrm>
          <a:prstGeom prst="rect">
            <a:avLst/>
          </a:prstGeom>
          <a:noFill/>
        </p:spPr>
        <p:txBody>
          <a:bodyPr wrap="none" rtlCol="0">
            <a:spAutoFit/>
          </a:bodyPr>
          <a:lstStyle/>
          <a:p>
            <a:r>
              <a:rPr lang="fr-CA" sz="2400"/>
              <a:t>Propriété de navigation</a:t>
            </a:r>
          </a:p>
        </p:txBody>
      </p:sp>
      <p:sp>
        <p:nvSpPr>
          <p:cNvPr id="15" name="Flèche : gauche 14">
            <a:extLst>
              <a:ext uri="{FF2B5EF4-FFF2-40B4-BE49-F238E27FC236}">
                <a16:creationId xmlns:a16="http://schemas.microsoft.com/office/drawing/2014/main" id="{57D3067C-3C83-5FF0-A627-FB975957E549}"/>
              </a:ext>
            </a:extLst>
          </p:cNvPr>
          <p:cNvSpPr/>
          <p:nvPr/>
        </p:nvSpPr>
        <p:spPr>
          <a:xfrm>
            <a:off x="6271262" y="5510837"/>
            <a:ext cx="716280" cy="461665"/>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6" name="ZoneTexte 15">
            <a:extLst>
              <a:ext uri="{FF2B5EF4-FFF2-40B4-BE49-F238E27FC236}">
                <a16:creationId xmlns:a16="http://schemas.microsoft.com/office/drawing/2014/main" id="{1389EAA3-7380-A823-F98C-DE39F29AD9D4}"/>
              </a:ext>
            </a:extLst>
          </p:cNvPr>
          <p:cNvSpPr txBox="1"/>
          <p:nvPr/>
        </p:nvSpPr>
        <p:spPr>
          <a:xfrm>
            <a:off x="6987541" y="5510837"/>
            <a:ext cx="3100913" cy="461665"/>
          </a:xfrm>
          <a:prstGeom prst="rect">
            <a:avLst/>
          </a:prstGeom>
          <a:noFill/>
        </p:spPr>
        <p:txBody>
          <a:bodyPr wrap="none" rtlCol="0">
            <a:spAutoFit/>
          </a:bodyPr>
          <a:lstStyle/>
          <a:p>
            <a:r>
              <a:rPr lang="fr-CA" sz="2400"/>
              <a:t>Propriété de navigation</a:t>
            </a:r>
          </a:p>
        </p:txBody>
      </p:sp>
    </p:spTree>
    <p:extLst>
      <p:ext uri="{BB962C8B-B14F-4D97-AF65-F5344CB8AC3E}">
        <p14:creationId xmlns:p14="http://schemas.microsoft.com/office/powerpoint/2010/main" val="25461513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06B28E-6197-A176-E7B8-0B7DE2AB9E99}"/>
              </a:ext>
            </a:extLst>
          </p:cNvPr>
          <p:cNvSpPr>
            <a:spLocks noGrp="1"/>
          </p:cNvSpPr>
          <p:nvPr>
            <p:ph type="title"/>
          </p:nvPr>
        </p:nvSpPr>
        <p:spPr/>
        <p:txBody>
          <a:bodyPr/>
          <a:lstStyle/>
          <a:p>
            <a:r>
              <a:rPr lang="fr-CA"/>
              <a:t>Clés étrangères</a:t>
            </a:r>
          </a:p>
        </p:txBody>
      </p:sp>
      <p:sp>
        <p:nvSpPr>
          <p:cNvPr id="3" name="Espace réservé du pied de page 2">
            <a:extLst>
              <a:ext uri="{FF2B5EF4-FFF2-40B4-BE49-F238E27FC236}">
                <a16:creationId xmlns:a16="http://schemas.microsoft.com/office/drawing/2014/main" id="{4EF7BBCA-E79D-6156-7F00-C7B4FE1B270E}"/>
              </a:ext>
            </a:extLst>
          </p:cNvPr>
          <p:cNvSpPr>
            <a:spLocks noGrp="1"/>
          </p:cNvSpPr>
          <p:nvPr>
            <p:ph type="ftr" sz="quarter" idx="11"/>
          </p:nvPr>
        </p:nvSpPr>
        <p:spPr/>
        <p:txBody>
          <a:bodyPr/>
          <a:lstStyle/>
          <a:p>
            <a:r>
              <a:rPr lang="fr-CA"/>
              <a:t>PROGRAMMATION WEB TRANSACTIONNELLE</a:t>
            </a:r>
          </a:p>
        </p:txBody>
      </p:sp>
      <p:sp>
        <p:nvSpPr>
          <p:cNvPr id="4" name="Espace réservé du numéro de diapositive 3">
            <a:extLst>
              <a:ext uri="{FF2B5EF4-FFF2-40B4-BE49-F238E27FC236}">
                <a16:creationId xmlns:a16="http://schemas.microsoft.com/office/drawing/2014/main" id="{2BF44333-792C-D5DF-16D8-FB483BEE574E}"/>
              </a:ext>
            </a:extLst>
          </p:cNvPr>
          <p:cNvSpPr>
            <a:spLocks noGrp="1"/>
          </p:cNvSpPr>
          <p:nvPr>
            <p:ph type="sldNum" sz="quarter" idx="12"/>
          </p:nvPr>
        </p:nvSpPr>
        <p:spPr/>
        <p:txBody>
          <a:bodyPr/>
          <a:lstStyle/>
          <a:p>
            <a:fld id="{C2CBE6A3-4AEF-4734-8AB8-E4DE745DFB5E}" type="slidenum">
              <a:rPr lang="fr-CA" smtClean="0"/>
              <a:t>13</a:t>
            </a:fld>
            <a:endParaRPr lang="fr-CA"/>
          </a:p>
        </p:txBody>
      </p:sp>
      <p:pic>
        <p:nvPicPr>
          <p:cNvPr id="5" name="Graphique 4" descr="Puzzle">
            <a:extLst>
              <a:ext uri="{FF2B5EF4-FFF2-40B4-BE49-F238E27FC236}">
                <a16:creationId xmlns:a16="http://schemas.microsoft.com/office/drawing/2014/main" id="{EF366BA5-4DEF-F86C-EF8B-2838DF115B0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037904" y="200379"/>
            <a:ext cx="914400" cy="914400"/>
          </a:xfrm>
          <a:prstGeom prst="rect">
            <a:avLst/>
          </a:prstGeom>
          <a:effectLst>
            <a:outerShdw blurRad="50800" dist="38100" dir="2700000" algn="tl" rotWithShape="0">
              <a:prstClr val="black">
                <a:alpha val="40000"/>
              </a:prstClr>
            </a:outerShdw>
          </a:effectLst>
        </p:spPr>
      </p:pic>
      <p:sp>
        <p:nvSpPr>
          <p:cNvPr id="10" name="Espace réservé du contenu 9">
            <a:extLst>
              <a:ext uri="{FF2B5EF4-FFF2-40B4-BE49-F238E27FC236}">
                <a16:creationId xmlns:a16="http://schemas.microsoft.com/office/drawing/2014/main" id="{7BBDBC30-0A4F-10AB-5E5F-D1A27549EEF8}"/>
              </a:ext>
            </a:extLst>
          </p:cNvPr>
          <p:cNvSpPr>
            <a:spLocks noGrp="1"/>
          </p:cNvSpPr>
          <p:nvPr>
            <p:ph idx="1"/>
          </p:nvPr>
        </p:nvSpPr>
        <p:spPr>
          <a:xfrm>
            <a:off x="1097280" y="1176374"/>
            <a:ext cx="10058400" cy="1184442"/>
          </a:xfrm>
        </p:spPr>
        <p:txBody>
          <a:bodyPr/>
          <a:lstStyle/>
          <a:p>
            <a:pPr marL="0" indent="0">
              <a:buNone/>
            </a:pPr>
            <a:r>
              <a:rPr lang="fr-CA" sz="2000">
                <a:solidFill>
                  <a:schemeClr val="tx1"/>
                </a:solidFill>
              </a:rPr>
              <a:t>Lorsque l’on ajoute une propriété qui fait référence à un autre objet, la clé étrangère est </a:t>
            </a:r>
            <a:r>
              <a:rPr lang="fr-CA">
                <a:solidFill>
                  <a:schemeClr val="tx1"/>
                </a:solidFill>
              </a:rPr>
              <a:t>automatiquement générée. Mais c’est p</a:t>
            </a:r>
            <a:r>
              <a:rPr lang="fr-CA" sz="2000">
                <a:solidFill>
                  <a:schemeClr val="tx1"/>
                </a:solidFill>
              </a:rPr>
              <a:t>arfois utile d’accéder directement à la clé étrangère et dans ce cas, on peut suivre le standard ou utiliser l’annotation.</a:t>
            </a:r>
            <a:endParaRPr lang="fr-CA"/>
          </a:p>
        </p:txBody>
      </p:sp>
      <p:pic>
        <p:nvPicPr>
          <p:cNvPr id="9" name="Image 8">
            <a:extLst>
              <a:ext uri="{FF2B5EF4-FFF2-40B4-BE49-F238E27FC236}">
                <a16:creationId xmlns:a16="http://schemas.microsoft.com/office/drawing/2014/main" id="{96F9F80F-C8A2-7722-6553-4CA0A0391C7C}"/>
              </a:ext>
            </a:extLst>
          </p:cNvPr>
          <p:cNvPicPr>
            <a:picLocks noChangeAspect="1"/>
          </p:cNvPicPr>
          <p:nvPr/>
        </p:nvPicPr>
        <p:blipFill>
          <a:blip r:embed="rId3"/>
          <a:stretch>
            <a:fillRect/>
          </a:stretch>
        </p:blipFill>
        <p:spPr>
          <a:xfrm>
            <a:off x="999760" y="2403922"/>
            <a:ext cx="5087060" cy="1571844"/>
          </a:xfrm>
          <a:prstGeom prst="rect">
            <a:avLst/>
          </a:prstGeom>
        </p:spPr>
        <p:style>
          <a:lnRef idx="2">
            <a:schemeClr val="dk1"/>
          </a:lnRef>
          <a:fillRef idx="1">
            <a:schemeClr val="lt1"/>
          </a:fillRef>
          <a:effectRef idx="0">
            <a:schemeClr val="dk1"/>
          </a:effectRef>
          <a:fontRef idx="minor">
            <a:schemeClr val="dk1"/>
          </a:fontRef>
        </p:style>
      </p:pic>
      <p:pic>
        <p:nvPicPr>
          <p:cNvPr id="13" name="Image 12">
            <a:extLst>
              <a:ext uri="{FF2B5EF4-FFF2-40B4-BE49-F238E27FC236}">
                <a16:creationId xmlns:a16="http://schemas.microsoft.com/office/drawing/2014/main" id="{4B75FD2E-B565-7528-C8AB-CF867EE6F7C0}"/>
              </a:ext>
            </a:extLst>
          </p:cNvPr>
          <p:cNvPicPr>
            <a:picLocks noChangeAspect="1"/>
          </p:cNvPicPr>
          <p:nvPr/>
        </p:nvPicPr>
        <p:blipFill>
          <a:blip r:embed="rId4"/>
          <a:stretch>
            <a:fillRect/>
          </a:stretch>
        </p:blipFill>
        <p:spPr>
          <a:xfrm>
            <a:off x="999760" y="4507345"/>
            <a:ext cx="5430008" cy="1552792"/>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4734768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92ACFB8C-58FC-F9E9-07BC-0FE89A146FB7}"/>
              </a:ext>
            </a:extLst>
          </p:cNvPr>
          <p:cNvSpPr>
            <a:spLocks noGrp="1"/>
          </p:cNvSpPr>
          <p:nvPr>
            <p:ph type="title"/>
          </p:nvPr>
        </p:nvSpPr>
        <p:spPr/>
        <p:txBody>
          <a:bodyPr/>
          <a:lstStyle/>
          <a:p>
            <a:r>
              <a:rPr lang="fr-CA"/>
              <a:t>Relations optionnelles</a:t>
            </a:r>
          </a:p>
        </p:txBody>
      </p:sp>
      <p:sp>
        <p:nvSpPr>
          <p:cNvPr id="7" name="Espace réservé du contenu 6">
            <a:extLst>
              <a:ext uri="{FF2B5EF4-FFF2-40B4-BE49-F238E27FC236}">
                <a16:creationId xmlns:a16="http://schemas.microsoft.com/office/drawing/2014/main" id="{EDC2FB59-6BA6-5D1B-E9CC-96CF5FF87A14}"/>
              </a:ext>
            </a:extLst>
          </p:cNvPr>
          <p:cNvSpPr>
            <a:spLocks noGrp="1"/>
          </p:cNvSpPr>
          <p:nvPr>
            <p:ph idx="1"/>
          </p:nvPr>
        </p:nvSpPr>
        <p:spPr/>
        <p:txBody>
          <a:bodyPr/>
          <a:lstStyle/>
          <a:p>
            <a:pPr marL="0" indent="0">
              <a:buNone/>
            </a:pPr>
            <a:r>
              <a:rPr lang="fr-CA"/>
              <a:t>Lorsqu’une relation est optionnelle, il faut utiliser </a:t>
            </a:r>
            <a:r>
              <a:rPr lang="fr-CA" b="1"/>
              <a:t>?</a:t>
            </a:r>
            <a:r>
              <a:rPr lang="fr-CA"/>
              <a:t> pour le type de la propriété de navigation </a:t>
            </a:r>
            <a:r>
              <a:rPr lang="fr-CA" b="1"/>
              <a:t>ET</a:t>
            </a:r>
            <a:r>
              <a:rPr lang="fr-CA"/>
              <a:t> la clé étrangère (si elle est explicite).</a:t>
            </a:r>
          </a:p>
        </p:txBody>
      </p:sp>
      <p:sp>
        <p:nvSpPr>
          <p:cNvPr id="4" name="Espace réservé du pied de page 3">
            <a:extLst>
              <a:ext uri="{FF2B5EF4-FFF2-40B4-BE49-F238E27FC236}">
                <a16:creationId xmlns:a16="http://schemas.microsoft.com/office/drawing/2014/main" id="{46987D6D-1C5A-1E56-C7F5-1287DA98E7D0}"/>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8ED0D187-B13C-E213-54FB-2487E1E378CC}"/>
              </a:ext>
            </a:extLst>
          </p:cNvPr>
          <p:cNvSpPr>
            <a:spLocks noGrp="1"/>
          </p:cNvSpPr>
          <p:nvPr>
            <p:ph type="sldNum" sz="quarter" idx="12"/>
          </p:nvPr>
        </p:nvSpPr>
        <p:spPr/>
        <p:txBody>
          <a:bodyPr/>
          <a:lstStyle/>
          <a:p>
            <a:r>
              <a:rPr lang="fr-CA"/>
              <a:t>Page </a:t>
            </a:r>
            <a:fld id="{C2CBE6A3-4AEF-4734-8AB8-E4DE745DFB5E}" type="slidenum">
              <a:rPr lang="fr-CA" smtClean="0"/>
              <a:pPr/>
              <a:t>14</a:t>
            </a:fld>
            <a:endParaRPr lang="fr-CA"/>
          </a:p>
        </p:txBody>
      </p:sp>
      <p:pic>
        <p:nvPicPr>
          <p:cNvPr id="8" name="Graphique 7" descr="Puzzle">
            <a:extLst>
              <a:ext uri="{FF2B5EF4-FFF2-40B4-BE49-F238E27FC236}">
                <a16:creationId xmlns:a16="http://schemas.microsoft.com/office/drawing/2014/main" id="{118AD4D6-B2C5-020F-6A91-EBFC2FE25A9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181600" y="122110"/>
            <a:ext cx="914400" cy="914400"/>
          </a:xfrm>
          <a:prstGeom prst="rect">
            <a:avLst/>
          </a:prstGeom>
          <a:effectLst>
            <a:outerShdw blurRad="50800" dist="38100" dir="2700000" algn="tl" rotWithShape="0">
              <a:prstClr val="black">
                <a:alpha val="40000"/>
              </a:prstClr>
            </a:outerShdw>
          </a:effectLst>
        </p:spPr>
      </p:pic>
      <p:pic>
        <p:nvPicPr>
          <p:cNvPr id="3" name="Image 2">
            <a:extLst>
              <a:ext uri="{FF2B5EF4-FFF2-40B4-BE49-F238E27FC236}">
                <a16:creationId xmlns:a16="http://schemas.microsoft.com/office/drawing/2014/main" id="{20BEBC6D-C6C5-C36A-DE91-A596DFBC1347}"/>
              </a:ext>
            </a:extLst>
          </p:cNvPr>
          <p:cNvPicPr>
            <a:picLocks noChangeAspect="1"/>
          </p:cNvPicPr>
          <p:nvPr/>
        </p:nvPicPr>
        <p:blipFill>
          <a:blip r:embed="rId3"/>
          <a:stretch>
            <a:fillRect/>
          </a:stretch>
        </p:blipFill>
        <p:spPr>
          <a:xfrm>
            <a:off x="1097280" y="2553974"/>
            <a:ext cx="5696745" cy="1600423"/>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2768280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92ACFB8C-58FC-F9E9-07BC-0FE89A146FB7}"/>
              </a:ext>
            </a:extLst>
          </p:cNvPr>
          <p:cNvSpPr>
            <a:spLocks noGrp="1"/>
          </p:cNvSpPr>
          <p:nvPr>
            <p:ph type="title"/>
          </p:nvPr>
        </p:nvSpPr>
        <p:spPr/>
        <p:txBody>
          <a:bodyPr/>
          <a:lstStyle/>
          <a:p>
            <a:r>
              <a:rPr lang="fr-CA"/>
              <a:t>Relations N à N</a:t>
            </a:r>
          </a:p>
        </p:txBody>
      </p:sp>
      <p:sp>
        <p:nvSpPr>
          <p:cNvPr id="7" name="Espace réservé du contenu 6">
            <a:extLst>
              <a:ext uri="{FF2B5EF4-FFF2-40B4-BE49-F238E27FC236}">
                <a16:creationId xmlns:a16="http://schemas.microsoft.com/office/drawing/2014/main" id="{EDC2FB59-6BA6-5D1B-E9CC-96CF5FF87A14}"/>
              </a:ext>
            </a:extLst>
          </p:cNvPr>
          <p:cNvSpPr>
            <a:spLocks noGrp="1"/>
          </p:cNvSpPr>
          <p:nvPr>
            <p:ph idx="1"/>
          </p:nvPr>
        </p:nvSpPr>
        <p:spPr/>
        <p:txBody>
          <a:bodyPr/>
          <a:lstStyle/>
          <a:p>
            <a:pPr marL="0" indent="0">
              <a:buNone/>
            </a:pPr>
            <a:r>
              <a:rPr lang="fr-CA"/>
              <a:t>Il existe de nombreuses façons de représenter </a:t>
            </a:r>
            <a:r>
              <a:rPr lang="fr-CA" b="1"/>
              <a:t>une relation plusieurs à plusieurs</a:t>
            </a:r>
            <a:r>
              <a:rPr lang="fr-CA"/>
              <a:t> avec </a:t>
            </a:r>
            <a:r>
              <a:rPr lang="fr-CA" b="1"/>
              <a:t>EF</a:t>
            </a:r>
            <a:r>
              <a:rPr lang="fr-CA"/>
              <a:t>. Voici la plus simple que nous allons utiliser dans la majorité de nos exemples:</a:t>
            </a:r>
          </a:p>
        </p:txBody>
      </p:sp>
      <p:sp>
        <p:nvSpPr>
          <p:cNvPr id="4" name="Espace réservé du pied de page 3">
            <a:extLst>
              <a:ext uri="{FF2B5EF4-FFF2-40B4-BE49-F238E27FC236}">
                <a16:creationId xmlns:a16="http://schemas.microsoft.com/office/drawing/2014/main" id="{46987D6D-1C5A-1E56-C7F5-1287DA98E7D0}"/>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8ED0D187-B13C-E213-54FB-2487E1E378CC}"/>
              </a:ext>
            </a:extLst>
          </p:cNvPr>
          <p:cNvSpPr>
            <a:spLocks noGrp="1"/>
          </p:cNvSpPr>
          <p:nvPr>
            <p:ph type="sldNum" sz="quarter" idx="12"/>
          </p:nvPr>
        </p:nvSpPr>
        <p:spPr/>
        <p:txBody>
          <a:bodyPr/>
          <a:lstStyle/>
          <a:p>
            <a:r>
              <a:rPr lang="fr-CA"/>
              <a:t>Page </a:t>
            </a:r>
            <a:fld id="{C2CBE6A3-4AEF-4734-8AB8-E4DE745DFB5E}" type="slidenum">
              <a:rPr lang="fr-CA" smtClean="0"/>
              <a:pPr/>
              <a:t>15</a:t>
            </a:fld>
            <a:endParaRPr lang="fr-CA"/>
          </a:p>
        </p:txBody>
      </p:sp>
      <p:pic>
        <p:nvPicPr>
          <p:cNvPr id="8" name="Graphique 7" descr="Puzzle">
            <a:extLst>
              <a:ext uri="{FF2B5EF4-FFF2-40B4-BE49-F238E27FC236}">
                <a16:creationId xmlns:a16="http://schemas.microsoft.com/office/drawing/2014/main" id="{118AD4D6-B2C5-020F-6A91-EBFC2FE25A9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084320" y="134425"/>
            <a:ext cx="914400" cy="914400"/>
          </a:xfrm>
          <a:prstGeom prst="rect">
            <a:avLst/>
          </a:prstGeom>
          <a:effectLst>
            <a:outerShdw blurRad="50800" dist="38100" dir="2700000" algn="tl" rotWithShape="0">
              <a:prstClr val="black">
                <a:alpha val="40000"/>
              </a:prstClr>
            </a:outerShdw>
          </a:effectLst>
        </p:spPr>
      </p:pic>
      <p:pic>
        <p:nvPicPr>
          <p:cNvPr id="9" name="Image 8">
            <a:extLst>
              <a:ext uri="{FF2B5EF4-FFF2-40B4-BE49-F238E27FC236}">
                <a16:creationId xmlns:a16="http://schemas.microsoft.com/office/drawing/2014/main" id="{D9D3E5A8-1278-9A3E-2989-DC59D4636763}"/>
              </a:ext>
            </a:extLst>
          </p:cNvPr>
          <p:cNvPicPr>
            <a:picLocks noChangeAspect="1"/>
          </p:cNvPicPr>
          <p:nvPr/>
        </p:nvPicPr>
        <p:blipFill>
          <a:blip r:embed="rId3"/>
          <a:stretch>
            <a:fillRect/>
          </a:stretch>
        </p:blipFill>
        <p:spPr>
          <a:xfrm>
            <a:off x="1097280" y="2260494"/>
            <a:ext cx="4372585" cy="2524477"/>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37995933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92ACFB8C-58FC-F9E9-07BC-0FE89A146FB7}"/>
              </a:ext>
            </a:extLst>
          </p:cNvPr>
          <p:cNvSpPr>
            <a:spLocks noGrp="1"/>
          </p:cNvSpPr>
          <p:nvPr>
            <p:ph type="title"/>
          </p:nvPr>
        </p:nvSpPr>
        <p:spPr/>
        <p:txBody>
          <a:bodyPr/>
          <a:lstStyle/>
          <a:p>
            <a:r>
              <a:rPr lang="fr-CA"/>
              <a:t>Relations 1 à 1</a:t>
            </a:r>
          </a:p>
        </p:txBody>
      </p:sp>
      <p:sp>
        <p:nvSpPr>
          <p:cNvPr id="7" name="Espace réservé du contenu 6">
            <a:extLst>
              <a:ext uri="{FF2B5EF4-FFF2-40B4-BE49-F238E27FC236}">
                <a16:creationId xmlns:a16="http://schemas.microsoft.com/office/drawing/2014/main" id="{EDC2FB59-6BA6-5D1B-E9CC-96CF5FF87A14}"/>
              </a:ext>
            </a:extLst>
          </p:cNvPr>
          <p:cNvSpPr>
            <a:spLocks noGrp="1"/>
          </p:cNvSpPr>
          <p:nvPr>
            <p:ph idx="1"/>
          </p:nvPr>
        </p:nvSpPr>
        <p:spPr/>
        <p:txBody>
          <a:bodyPr vert="horz" lIns="0" tIns="45720" rIns="0" bIns="45720" rtlCol="0" anchor="t">
            <a:normAutofit/>
          </a:bodyPr>
          <a:lstStyle/>
          <a:p>
            <a:pPr marL="0" indent="0">
              <a:buNone/>
            </a:pPr>
            <a:r>
              <a:rPr lang="fr-CA"/>
              <a:t>Pour représenter une relation 1 à 1, il faut uniquement mettre la clé étrangère sur un côté de la relation. Attention, si vous ajoutez deux </a:t>
            </a:r>
            <a:r>
              <a:rPr lang="fr-CA" err="1"/>
              <a:t>Ids</a:t>
            </a:r>
            <a:r>
              <a:rPr lang="fr-CA"/>
              <a:t> ou n'en mettez aucun, ça ne fonctionnera pas! </a:t>
            </a:r>
            <a:r>
              <a:rPr lang="fr-CA" err="1"/>
              <a:t>EntityFramework</a:t>
            </a:r>
            <a:r>
              <a:rPr lang="fr-CA"/>
              <a:t> va se plaindre qu'il doit y en avoir une seule ou qu'il ne sait pas de quel côté la clé étrangère doit se trouver.</a:t>
            </a:r>
          </a:p>
          <a:p>
            <a:pPr marL="0" indent="0">
              <a:buNone/>
            </a:pPr>
            <a:r>
              <a:rPr lang="fr-CA">
                <a:ea typeface="Calibri"/>
                <a:cs typeface="Calibri"/>
              </a:rPr>
              <a:t>Il faut donc faire:</a:t>
            </a:r>
          </a:p>
        </p:txBody>
      </p:sp>
      <p:sp>
        <p:nvSpPr>
          <p:cNvPr id="4" name="Espace réservé du pied de page 3">
            <a:extLst>
              <a:ext uri="{FF2B5EF4-FFF2-40B4-BE49-F238E27FC236}">
                <a16:creationId xmlns:a16="http://schemas.microsoft.com/office/drawing/2014/main" id="{46987D6D-1C5A-1E56-C7F5-1287DA98E7D0}"/>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8ED0D187-B13C-E213-54FB-2487E1E378CC}"/>
              </a:ext>
            </a:extLst>
          </p:cNvPr>
          <p:cNvSpPr>
            <a:spLocks noGrp="1"/>
          </p:cNvSpPr>
          <p:nvPr>
            <p:ph type="sldNum" sz="quarter" idx="12"/>
          </p:nvPr>
        </p:nvSpPr>
        <p:spPr/>
        <p:txBody>
          <a:bodyPr/>
          <a:lstStyle/>
          <a:p>
            <a:r>
              <a:rPr lang="fr-CA"/>
              <a:t>Page </a:t>
            </a:r>
            <a:fld id="{C2CBE6A3-4AEF-4734-8AB8-E4DE745DFB5E}" type="slidenum">
              <a:rPr lang="fr-CA" smtClean="0"/>
              <a:pPr/>
              <a:t>16</a:t>
            </a:fld>
            <a:endParaRPr lang="fr-CA"/>
          </a:p>
        </p:txBody>
      </p:sp>
      <p:pic>
        <p:nvPicPr>
          <p:cNvPr id="8" name="Graphique 7" descr="Puzzle">
            <a:extLst>
              <a:ext uri="{FF2B5EF4-FFF2-40B4-BE49-F238E27FC236}">
                <a16:creationId xmlns:a16="http://schemas.microsoft.com/office/drawing/2014/main" id="{118AD4D6-B2C5-020F-6A91-EBFC2FE25A9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084320" y="134425"/>
            <a:ext cx="914400" cy="914400"/>
          </a:xfrm>
          <a:prstGeom prst="rect">
            <a:avLst/>
          </a:prstGeom>
          <a:effectLst>
            <a:outerShdw blurRad="50800" dist="38100" dir="2700000" algn="tl" rotWithShape="0">
              <a:prstClr val="black">
                <a:alpha val="40000"/>
              </a:prstClr>
            </a:outerShdw>
          </a:effectLst>
        </p:spPr>
      </p:pic>
      <p:pic>
        <p:nvPicPr>
          <p:cNvPr id="2" name="Image 1" descr="Une image contenant texte, capture d’écran, Police, ligne&#10;&#10;Description générée automatiquement">
            <a:extLst>
              <a:ext uri="{FF2B5EF4-FFF2-40B4-BE49-F238E27FC236}">
                <a16:creationId xmlns:a16="http://schemas.microsoft.com/office/drawing/2014/main" id="{B0A9F41B-E2A3-4AC8-F477-131296D8E1CB}"/>
              </a:ext>
            </a:extLst>
          </p:cNvPr>
          <p:cNvPicPr>
            <a:picLocks noChangeAspect="1"/>
          </p:cNvPicPr>
          <p:nvPr/>
        </p:nvPicPr>
        <p:blipFill>
          <a:blip r:embed="rId3"/>
          <a:stretch>
            <a:fillRect/>
          </a:stretch>
        </p:blipFill>
        <p:spPr>
          <a:xfrm>
            <a:off x="1059518" y="3098589"/>
            <a:ext cx="4229100" cy="2362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Image 2">
            <a:extLst>
              <a:ext uri="{FF2B5EF4-FFF2-40B4-BE49-F238E27FC236}">
                <a16:creationId xmlns:a16="http://schemas.microsoft.com/office/drawing/2014/main" id="{B4CC58BF-CD85-650B-C809-8A8131053729}"/>
              </a:ext>
            </a:extLst>
          </p:cNvPr>
          <p:cNvPicPr>
            <a:picLocks noChangeAspect="1"/>
          </p:cNvPicPr>
          <p:nvPr/>
        </p:nvPicPr>
        <p:blipFill>
          <a:blip r:embed="rId4"/>
          <a:stretch>
            <a:fillRect/>
          </a:stretch>
        </p:blipFill>
        <p:spPr>
          <a:xfrm>
            <a:off x="6414531" y="2993572"/>
            <a:ext cx="4884964" cy="2474026"/>
          </a:xfrm>
          <a:prstGeom prst="rect">
            <a:avLst/>
          </a:prstGeom>
        </p:spPr>
      </p:pic>
      <p:sp>
        <p:nvSpPr>
          <p:cNvPr id="9" name="ZoneTexte 8">
            <a:extLst>
              <a:ext uri="{FF2B5EF4-FFF2-40B4-BE49-F238E27FC236}">
                <a16:creationId xmlns:a16="http://schemas.microsoft.com/office/drawing/2014/main" id="{7C8AA162-8605-B7D4-E2CB-CCC42470AF3F}"/>
              </a:ext>
            </a:extLst>
          </p:cNvPr>
          <p:cNvSpPr txBox="1"/>
          <p:nvPr/>
        </p:nvSpPr>
        <p:spPr>
          <a:xfrm>
            <a:off x="5611090" y="3918857"/>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fr-CA" b="1">
                <a:ea typeface="Calibri"/>
                <a:cs typeface="Calibri"/>
              </a:rPr>
              <a:t>OU</a:t>
            </a:r>
            <a:endParaRPr lang="fr-CA" b="1"/>
          </a:p>
        </p:txBody>
      </p:sp>
    </p:spTree>
    <p:extLst>
      <p:ext uri="{BB962C8B-B14F-4D97-AF65-F5344CB8AC3E}">
        <p14:creationId xmlns:p14="http://schemas.microsoft.com/office/powerpoint/2010/main" val="34697014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AC54B-9446-0275-5D37-8901865BE829}"/>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E4031583-60B5-5249-243E-0466FD8FAB72}"/>
              </a:ext>
            </a:extLst>
          </p:cNvPr>
          <p:cNvSpPr>
            <a:spLocks noGrp="1"/>
          </p:cNvSpPr>
          <p:nvPr>
            <p:ph type="title"/>
          </p:nvPr>
        </p:nvSpPr>
        <p:spPr/>
        <p:txBody>
          <a:bodyPr/>
          <a:lstStyle/>
          <a:p>
            <a:r>
              <a:rPr lang="fr-CA"/>
              <a:t>Relations 1 à 1 avec côté optionnel</a:t>
            </a:r>
          </a:p>
        </p:txBody>
      </p:sp>
      <p:sp>
        <p:nvSpPr>
          <p:cNvPr id="7" name="Espace réservé du contenu 6">
            <a:extLst>
              <a:ext uri="{FF2B5EF4-FFF2-40B4-BE49-F238E27FC236}">
                <a16:creationId xmlns:a16="http://schemas.microsoft.com/office/drawing/2014/main" id="{190F187B-2F5C-F6FE-A8CB-253343BC3DEA}"/>
              </a:ext>
            </a:extLst>
          </p:cNvPr>
          <p:cNvSpPr>
            <a:spLocks noGrp="1"/>
          </p:cNvSpPr>
          <p:nvPr>
            <p:ph idx="1"/>
          </p:nvPr>
        </p:nvSpPr>
        <p:spPr/>
        <p:txBody>
          <a:bodyPr vert="horz" lIns="0" tIns="45720" rIns="0" bIns="45720" rtlCol="0" anchor="t">
            <a:normAutofit/>
          </a:bodyPr>
          <a:lstStyle/>
          <a:p>
            <a:pPr marL="0" indent="0">
              <a:buNone/>
            </a:pPr>
            <a:r>
              <a:rPr lang="fr-CA"/>
              <a:t>Si un des côtés de la relation est optionnel, on met la clé étrangère du côté requis. Dans ce cas, on ne peut pas mettre la clé étrangère dans la classe Joueur. (Donc pas de </a:t>
            </a:r>
            <a:r>
              <a:rPr lang="fr-CA" err="1"/>
              <a:t>FicheOfficielleId</a:t>
            </a:r>
            <a:r>
              <a:rPr lang="fr-CA"/>
              <a:t>)</a:t>
            </a:r>
            <a:endParaRPr lang="fr-CA">
              <a:ea typeface="Calibri"/>
              <a:cs typeface="Calibri"/>
            </a:endParaRPr>
          </a:p>
        </p:txBody>
      </p:sp>
      <p:sp>
        <p:nvSpPr>
          <p:cNvPr id="4" name="Espace réservé du pied de page 3">
            <a:extLst>
              <a:ext uri="{FF2B5EF4-FFF2-40B4-BE49-F238E27FC236}">
                <a16:creationId xmlns:a16="http://schemas.microsoft.com/office/drawing/2014/main" id="{7BF473F0-7A3A-2DD1-BD64-079DF432C06B}"/>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4C9E31E4-4BA5-09B2-63E3-F115D34BE93B}"/>
              </a:ext>
            </a:extLst>
          </p:cNvPr>
          <p:cNvSpPr>
            <a:spLocks noGrp="1"/>
          </p:cNvSpPr>
          <p:nvPr>
            <p:ph type="sldNum" sz="quarter" idx="12"/>
          </p:nvPr>
        </p:nvSpPr>
        <p:spPr/>
        <p:txBody>
          <a:bodyPr/>
          <a:lstStyle/>
          <a:p>
            <a:r>
              <a:rPr lang="fr-CA"/>
              <a:t>Page </a:t>
            </a:r>
            <a:fld id="{C2CBE6A3-4AEF-4734-8AB8-E4DE745DFB5E}" type="slidenum">
              <a:rPr lang="fr-CA" smtClean="0"/>
              <a:pPr/>
              <a:t>17</a:t>
            </a:fld>
            <a:endParaRPr lang="fr-CA"/>
          </a:p>
        </p:txBody>
      </p:sp>
      <p:pic>
        <p:nvPicPr>
          <p:cNvPr id="8" name="Graphique 7" descr="Puzzle">
            <a:extLst>
              <a:ext uri="{FF2B5EF4-FFF2-40B4-BE49-F238E27FC236}">
                <a16:creationId xmlns:a16="http://schemas.microsoft.com/office/drawing/2014/main" id="{FE5EBF66-C53B-F00C-9A13-2611547BD27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368177" y="134425"/>
            <a:ext cx="914400" cy="914400"/>
          </a:xfrm>
          <a:prstGeom prst="rect">
            <a:avLst/>
          </a:prstGeom>
          <a:effectLst>
            <a:outerShdw blurRad="50800" dist="38100" dir="2700000" algn="tl" rotWithShape="0">
              <a:prstClr val="black">
                <a:alpha val="40000"/>
              </a:prstClr>
            </a:outerShdw>
          </a:effectLst>
        </p:spPr>
      </p:pic>
      <p:pic>
        <p:nvPicPr>
          <p:cNvPr id="3" name="Image 2">
            <a:extLst>
              <a:ext uri="{FF2B5EF4-FFF2-40B4-BE49-F238E27FC236}">
                <a16:creationId xmlns:a16="http://schemas.microsoft.com/office/drawing/2014/main" id="{D63C2F98-BAE2-E470-3EFA-2C8C6D8CFDA4}"/>
              </a:ext>
            </a:extLst>
          </p:cNvPr>
          <p:cNvPicPr>
            <a:picLocks noChangeAspect="1"/>
          </p:cNvPicPr>
          <p:nvPr/>
        </p:nvPicPr>
        <p:blipFill>
          <a:blip r:embed="rId3"/>
          <a:stretch>
            <a:fillRect/>
          </a:stretch>
        </p:blipFill>
        <p:spPr>
          <a:xfrm>
            <a:off x="1101436" y="2456975"/>
            <a:ext cx="6248400" cy="3019425"/>
          </a:xfrm>
          <a:prstGeom prst="rect">
            <a:avLst/>
          </a:prstGeom>
        </p:spPr>
      </p:pic>
    </p:spTree>
    <p:extLst>
      <p:ext uri="{BB962C8B-B14F-4D97-AF65-F5344CB8AC3E}">
        <p14:creationId xmlns:p14="http://schemas.microsoft.com/office/powerpoint/2010/main" val="6384508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76924677-B971-2ED7-7D01-AB23DB4F7339}"/>
              </a:ext>
            </a:extLst>
          </p:cNvPr>
          <p:cNvSpPr>
            <a:spLocks noGrp="1"/>
          </p:cNvSpPr>
          <p:nvPr>
            <p:ph type="title"/>
          </p:nvPr>
        </p:nvSpPr>
        <p:spPr/>
        <p:txBody>
          <a:bodyPr/>
          <a:lstStyle/>
          <a:p>
            <a:r>
              <a:rPr lang="fr-CA"/>
              <a:t>Annotation [</a:t>
            </a:r>
            <a:r>
              <a:rPr lang="fr-CA" err="1"/>
              <a:t>ValidateNever</a:t>
            </a:r>
            <a:r>
              <a:rPr lang="fr-CA"/>
              <a:t>]</a:t>
            </a:r>
          </a:p>
        </p:txBody>
      </p:sp>
      <p:sp>
        <p:nvSpPr>
          <p:cNvPr id="7" name="Espace réservé du contenu 6">
            <a:extLst>
              <a:ext uri="{FF2B5EF4-FFF2-40B4-BE49-F238E27FC236}">
                <a16:creationId xmlns:a16="http://schemas.microsoft.com/office/drawing/2014/main" id="{35E6BE3F-3BBA-BF41-F36D-72A7646F5ECA}"/>
              </a:ext>
            </a:extLst>
          </p:cNvPr>
          <p:cNvSpPr>
            <a:spLocks noGrp="1"/>
          </p:cNvSpPr>
          <p:nvPr>
            <p:ph idx="1"/>
          </p:nvPr>
        </p:nvSpPr>
        <p:spPr/>
        <p:txBody>
          <a:bodyPr/>
          <a:lstStyle/>
          <a:p>
            <a:pPr marL="0" indent="0">
              <a:buNone/>
            </a:pPr>
            <a:r>
              <a:rPr lang="fr-CA"/>
              <a:t>LA solution pour éviter les erreurs de validation avec </a:t>
            </a:r>
            <a:r>
              <a:rPr lang="fr-CA" b="1" err="1"/>
              <a:t>ModelState.IsValid</a:t>
            </a:r>
            <a:r>
              <a:rPr lang="fr-CA"/>
              <a:t> pour les propriétés de navigation, c’est d’ajouter l’annotation </a:t>
            </a:r>
            <a:r>
              <a:rPr lang="fr-CA" b="1"/>
              <a:t>[</a:t>
            </a:r>
            <a:r>
              <a:rPr lang="fr-CA" b="1" err="1"/>
              <a:t>ValidateNever</a:t>
            </a:r>
            <a:r>
              <a:rPr lang="fr-CA" b="1"/>
              <a:t>]</a:t>
            </a:r>
          </a:p>
          <a:p>
            <a:pPr marL="0" indent="0">
              <a:buNone/>
            </a:pPr>
            <a:r>
              <a:rPr lang="fr-CA"/>
              <a:t>C’est très souvent inutile de valider une propriété de navigation. Par exemple, si on valide un Zombie, on ne veut pas valider sa propriété de navigation ZombieType.</a:t>
            </a:r>
          </a:p>
          <a:p>
            <a:pPr marL="0" indent="0">
              <a:buNone/>
            </a:pPr>
            <a:r>
              <a:rPr lang="fr-CA">
                <a:highlight>
                  <a:srgbClr val="FFFF00"/>
                </a:highlight>
              </a:rPr>
              <a:t>	</a:t>
            </a:r>
          </a:p>
          <a:p>
            <a:pPr marL="0" indent="0">
              <a:buNone/>
            </a:pPr>
            <a:endParaRPr lang="fr-CA"/>
          </a:p>
          <a:p>
            <a:pPr marL="0" indent="0">
              <a:buNone/>
            </a:pPr>
            <a:r>
              <a:rPr lang="fr-CA"/>
              <a:t>On ajoute donc </a:t>
            </a:r>
            <a:r>
              <a:rPr lang="fr-CA" b="1"/>
              <a:t>[</a:t>
            </a:r>
            <a:r>
              <a:rPr lang="fr-CA" b="1" err="1"/>
              <a:t>ValidateNever</a:t>
            </a:r>
            <a:r>
              <a:rPr lang="fr-CA" b="1"/>
              <a:t>]</a:t>
            </a:r>
            <a:r>
              <a:rPr lang="fr-CA"/>
              <a:t> pour cette propriété et on évite d’avoir une erreur au moment de valider le modèle.</a:t>
            </a:r>
          </a:p>
        </p:txBody>
      </p:sp>
      <p:sp>
        <p:nvSpPr>
          <p:cNvPr id="4" name="Espace réservé du pied de page 3">
            <a:extLst>
              <a:ext uri="{FF2B5EF4-FFF2-40B4-BE49-F238E27FC236}">
                <a16:creationId xmlns:a16="http://schemas.microsoft.com/office/drawing/2014/main" id="{063B8CD6-D3AC-2774-0C57-02335E4A3B4F}"/>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2DEDB1E3-31CD-231D-DD81-DAC70807AD50}"/>
              </a:ext>
            </a:extLst>
          </p:cNvPr>
          <p:cNvSpPr>
            <a:spLocks noGrp="1"/>
          </p:cNvSpPr>
          <p:nvPr>
            <p:ph type="sldNum" sz="quarter" idx="12"/>
          </p:nvPr>
        </p:nvSpPr>
        <p:spPr/>
        <p:txBody>
          <a:bodyPr/>
          <a:lstStyle/>
          <a:p>
            <a:r>
              <a:rPr lang="fr-CA"/>
              <a:t>Page </a:t>
            </a:r>
            <a:fld id="{C2CBE6A3-4AEF-4734-8AB8-E4DE745DFB5E}" type="slidenum">
              <a:rPr lang="fr-CA" smtClean="0"/>
              <a:pPr/>
              <a:t>18</a:t>
            </a:fld>
            <a:endParaRPr lang="fr-CA"/>
          </a:p>
        </p:txBody>
      </p:sp>
      <p:pic>
        <p:nvPicPr>
          <p:cNvPr id="3" name="Image 2">
            <a:extLst>
              <a:ext uri="{FF2B5EF4-FFF2-40B4-BE49-F238E27FC236}">
                <a16:creationId xmlns:a16="http://schemas.microsoft.com/office/drawing/2014/main" id="{004D015E-A7A5-DB9D-E485-88D10697F193}"/>
              </a:ext>
            </a:extLst>
          </p:cNvPr>
          <p:cNvPicPr>
            <a:picLocks noChangeAspect="1"/>
          </p:cNvPicPr>
          <p:nvPr/>
        </p:nvPicPr>
        <p:blipFill>
          <a:blip r:embed="rId2"/>
          <a:stretch>
            <a:fillRect/>
          </a:stretch>
        </p:blipFill>
        <p:spPr>
          <a:xfrm>
            <a:off x="1097280" y="4318009"/>
            <a:ext cx="3534268" cy="581106"/>
          </a:xfrm>
          <a:prstGeom prst="rect">
            <a:avLst/>
          </a:prstGeom>
        </p:spPr>
        <p:style>
          <a:lnRef idx="2">
            <a:schemeClr val="dk1"/>
          </a:lnRef>
          <a:fillRef idx="1">
            <a:schemeClr val="lt1"/>
          </a:fillRef>
          <a:effectRef idx="0">
            <a:schemeClr val="dk1"/>
          </a:effectRef>
          <a:fontRef idx="minor">
            <a:schemeClr val="dk1"/>
          </a:fontRef>
        </p:style>
      </p:pic>
      <p:pic>
        <p:nvPicPr>
          <p:cNvPr id="9" name="Image 8">
            <a:extLst>
              <a:ext uri="{FF2B5EF4-FFF2-40B4-BE49-F238E27FC236}">
                <a16:creationId xmlns:a16="http://schemas.microsoft.com/office/drawing/2014/main" id="{AFE4559A-D4D4-20CC-8C02-E1CA404EFA7A}"/>
              </a:ext>
            </a:extLst>
          </p:cNvPr>
          <p:cNvPicPr>
            <a:picLocks noChangeAspect="1"/>
          </p:cNvPicPr>
          <p:nvPr/>
        </p:nvPicPr>
        <p:blipFill>
          <a:blip r:embed="rId3"/>
          <a:stretch>
            <a:fillRect/>
          </a:stretch>
        </p:blipFill>
        <p:spPr>
          <a:xfrm>
            <a:off x="1097280" y="2644783"/>
            <a:ext cx="3496163" cy="495369"/>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9287719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E5E73867-01D6-7B53-5B91-34C3A404A7E6}"/>
              </a:ext>
            </a:extLst>
          </p:cNvPr>
          <p:cNvSpPr>
            <a:spLocks noGrp="1"/>
          </p:cNvSpPr>
          <p:nvPr>
            <p:ph type="title"/>
          </p:nvPr>
        </p:nvSpPr>
        <p:spPr/>
        <p:txBody>
          <a:bodyPr/>
          <a:lstStyle/>
          <a:p>
            <a:r>
              <a:rPr lang="fr-CA"/>
              <a:t>Fluent API</a:t>
            </a:r>
          </a:p>
        </p:txBody>
      </p:sp>
      <p:sp>
        <p:nvSpPr>
          <p:cNvPr id="7" name="Espace réservé du contenu 6">
            <a:extLst>
              <a:ext uri="{FF2B5EF4-FFF2-40B4-BE49-F238E27FC236}">
                <a16:creationId xmlns:a16="http://schemas.microsoft.com/office/drawing/2014/main" id="{F323DF02-F86D-F01C-B6D6-F6198F97700C}"/>
              </a:ext>
            </a:extLst>
          </p:cNvPr>
          <p:cNvSpPr>
            <a:spLocks noGrp="1"/>
          </p:cNvSpPr>
          <p:nvPr>
            <p:ph idx="1"/>
          </p:nvPr>
        </p:nvSpPr>
        <p:spPr/>
        <p:txBody>
          <a:bodyPr/>
          <a:lstStyle/>
          <a:p>
            <a:pPr marL="0" indent="0">
              <a:buNone/>
            </a:pPr>
            <a:r>
              <a:rPr lang="fr-CA"/>
              <a:t>Dans ce cours, nous n’allons </a:t>
            </a:r>
            <a:r>
              <a:rPr lang="fr-CA" b="1"/>
              <a:t>pas</a:t>
            </a:r>
            <a:r>
              <a:rPr lang="fr-CA"/>
              <a:t> couvrir fluent API, mais c’est utile de savoir que c’est quelque chose qui existe pour vous aider à comprendre certains exemples que vous pouvez trouver sur internet!</a:t>
            </a:r>
          </a:p>
          <a:p>
            <a:pPr marL="0" indent="0">
              <a:buNone/>
            </a:pPr>
            <a:r>
              <a:rPr lang="fr-CA"/>
              <a:t>Fluent API permet de définir les relations entre les classes et d’avoir accès à certaines options qui ne sont pas accessible en utilisant seulement les propriétés de navigations et les annotations.</a:t>
            </a:r>
          </a:p>
          <a:p>
            <a:pPr marL="0" indent="0">
              <a:buNone/>
            </a:pPr>
            <a:endParaRPr lang="fr-CA">
              <a:highlight>
                <a:srgbClr val="FFFF00"/>
              </a:highlight>
            </a:endParaRPr>
          </a:p>
        </p:txBody>
      </p:sp>
      <p:sp>
        <p:nvSpPr>
          <p:cNvPr id="4" name="Espace réservé du pied de page 3">
            <a:extLst>
              <a:ext uri="{FF2B5EF4-FFF2-40B4-BE49-F238E27FC236}">
                <a16:creationId xmlns:a16="http://schemas.microsoft.com/office/drawing/2014/main" id="{1DD2491D-F77E-B593-5AFB-7C01F907FABA}"/>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E028A5F0-D2AD-8BBE-B779-5CBA4C53FD16}"/>
              </a:ext>
            </a:extLst>
          </p:cNvPr>
          <p:cNvSpPr>
            <a:spLocks noGrp="1"/>
          </p:cNvSpPr>
          <p:nvPr>
            <p:ph type="sldNum" sz="quarter" idx="12"/>
          </p:nvPr>
        </p:nvSpPr>
        <p:spPr/>
        <p:txBody>
          <a:bodyPr/>
          <a:lstStyle/>
          <a:p>
            <a:r>
              <a:rPr lang="fr-CA"/>
              <a:t>Page </a:t>
            </a:r>
            <a:fld id="{C2CBE6A3-4AEF-4734-8AB8-E4DE745DFB5E}" type="slidenum">
              <a:rPr lang="fr-CA" smtClean="0"/>
              <a:pPr/>
              <a:t>19</a:t>
            </a:fld>
            <a:endParaRPr lang="fr-CA"/>
          </a:p>
        </p:txBody>
      </p:sp>
      <p:pic>
        <p:nvPicPr>
          <p:cNvPr id="9" name="Image 8">
            <a:extLst>
              <a:ext uri="{FF2B5EF4-FFF2-40B4-BE49-F238E27FC236}">
                <a16:creationId xmlns:a16="http://schemas.microsoft.com/office/drawing/2014/main" id="{88E941E6-97BE-7A67-790C-8A8E002CE108}"/>
              </a:ext>
            </a:extLst>
          </p:cNvPr>
          <p:cNvPicPr>
            <a:picLocks noChangeAspect="1"/>
          </p:cNvPicPr>
          <p:nvPr/>
        </p:nvPicPr>
        <p:blipFill>
          <a:blip r:embed="rId2"/>
          <a:stretch>
            <a:fillRect/>
          </a:stretch>
        </p:blipFill>
        <p:spPr>
          <a:xfrm>
            <a:off x="1097279" y="3429000"/>
            <a:ext cx="6419185" cy="2023844"/>
          </a:xfrm>
          <a:prstGeom prst="rect">
            <a:avLst/>
          </a:prstGeom>
        </p:spPr>
        <p:style>
          <a:lnRef idx="2">
            <a:schemeClr val="dk1"/>
          </a:lnRef>
          <a:fillRef idx="1">
            <a:schemeClr val="lt1"/>
          </a:fillRef>
          <a:effectRef idx="0">
            <a:schemeClr val="dk1"/>
          </a:effectRef>
          <a:fontRef idx="minor">
            <a:schemeClr val="dk1"/>
          </a:fontRef>
        </p:style>
      </p:pic>
      <p:sp>
        <p:nvSpPr>
          <p:cNvPr id="11" name="Ellipse 10">
            <a:extLst>
              <a:ext uri="{FF2B5EF4-FFF2-40B4-BE49-F238E27FC236}">
                <a16:creationId xmlns:a16="http://schemas.microsoft.com/office/drawing/2014/main" id="{E458B35F-6051-CCA1-5938-5BF74C8C7504}"/>
              </a:ext>
            </a:extLst>
          </p:cNvPr>
          <p:cNvSpPr/>
          <p:nvPr/>
        </p:nvSpPr>
        <p:spPr>
          <a:xfrm>
            <a:off x="4306871" y="4962633"/>
            <a:ext cx="3113159" cy="98042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a:t>Pas couvert dans ce cours!</a:t>
            </a:r>
          </a:p>
        </p:txBody>
      </p:sp>
    </p:spTree>
    <p:extLst>
      <p:ext uri="{BB962C8B-B14F-4D97-AF65-F5344CB8AC3E}">
        <p14:creationId xmlns:p14="http://schemas.microsoft.com/office/powerpoint/2010/main" val="32440277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29B8F87F-8FC0-6720-1B22-FBC14F5BF7C2}"/>
              </a:ext>
            </a:extLst>
          </p:cNvPr>
          <p:cNvSpPr>
            <a:spLocks noGrp="1"/>
          </p:cNvSpPr>
          <p:nvPr>
            <p:ph type="title"/>
          </p:nvPr>
        </p:nvSpPr>
        <p:spPr/>
        <p:txBody>
          <a:bodyPr/>
          <a:lstStyle/>
          <a:p>
            <a:r>
              <a:rPr lang="fr-CA"/>
              <a:t>Le </a:t>
            </a:r>
            <a:r>
              <a:rPr lang="fr-CA" err="1"/>
              <a:t>DbContext</a:t>
            </a:r>
            <a:endParaRPr lang="fr-CA"/>
          </a:p>
        </p:txBody>
      </p:sp>
      <p:sp>
        <p:nvSpPr>
          <p:cNvPr id="7" name="Espace réservé du contenu 6">
            <a:extLst>
              <a:ext uri="{FF2B5EF4-FFF2-40B4-BE49-F238E27FC236}">
                <a16:creationId xmlns:a16="http://schemas.microsoft.com/office/drawing/2014/main" id="{233AFEA3-3589-E204-FA6B-CBDDF3E8384A}"/>
              </a:ext>
            </a:extLst>
          </p:cNvPr>
          <p:cNvSpPr>
            <a:spLocks noGrp="1"/>
          </p:cNvSpPr>
          <p:nvPr>
            <p:ph idx="1"/>
          </p:nvPr>
        </p:nvSpPr>
        <p:spPr/>
        <p:txBody>
          <a:bodyPr>
            <a:normAutofit/>
          </a:bodyPr>
          <a:lstStyle/>
          <a:p>
            <a:pPr marL="911225" indent="-342900">
              <a:buFont typeface="Courier New" panose="02070309020205020404" pitchFamily="49" charset="0"/>
              <a:buChar char="o"/>
            </a:pPr>
            <a:r>
              <a:rPr lang="fr-CA">
                <a:solidFill>
                  <a:schemeClr val="tx1"/>
                </a:solidFill>
              </a:rPr>
              <a:t>Gère la BD (l’initialisation, par exemple)</a:t>
            </a:r>
          </a:p>
          <a:p>
            <a:pPr marL="911225" indent="-342900">
              <a:buFont typeface="Courier New" panose="02070309020205020404" pitchFamily="49" charset="0"/>
              <a:buChar char="o"/>
            </a:pPr>
            <a:r>
              <a:rPr lang="fr-CA">
                <a:solidFill>
                  <a:schemeClr val="tx1"/>
                </a:solidFill>
              </a:rPr>
              <a:t>Gère la connexion à la BD</a:t>
            </a:r>
          </a:p>
          <a:p>
            <a:pPr marL="911225" indent="-342900">
              <a:buFont typeface="Courier New" panose="02070309020205020404" pitchFamily="49" charset="0"/>
              <a:buChar char="o"/>
            </a:pPr>
            <a:r>
              <a:rPr lang="fr-CA">
                <a:solidFill>
                  <a:schemeClr val="tx1"/>
                </a:solidFill>
              </a:rPr>
              <a:t>Contient les collections d’entités (</a:t>
            </a:r>
            <a:r>
              <a:rPr lang="fr-CA" err="1">
                <a:solidFill>
                  <a:schemeClr val="tx1"/>
                </a:solidFill>
              </a:rPr>
              <a:t>DbSet</a:t>
            </a:r>
            <a:r>
              <a:rPr lang="fr-CA">
                <a:solidFill>
                  <a:schemeClr val="tx1"/>
                </a:solidFill>
              </a:rPr>
              <a:t>)</a:t>
            </a:r>
          </a:p>
          <a:p>
            <a:pPr marL="911225" indent="-342900">
              <a:buFont typeface="Courier New" panose="02070309020205020404" pitchFamily="49" charset="0"/>
              <a:buChar char="o"/>
            </a:pPr>
            <a:r>
              <a:rPr lang="fr-CA">
                <a:solidFill>
                  <a:schemeClr val="tx1"/>
                </a:solidFill>
              </a:rPr>
              <a:t>Exécute les requêtes</a:t>
            </a:r>
          </a:p>
          <a:p>
            <a:pPr marL="911225" indent="-342900">
              <a:buFont typeface="Courier New" panose="02070309020205020404" pitchFamily="49" charset="0"/>
              <a:buChar char="o"/>
            </a:pPr>
            <a:r>
              <a:rPr lang="fr-CA">
                <a:solidFill>
                  <a:schemeClr val="tx1"/>
                </a:solidFill>
              </a:rPr>
              <a:t>Fait le suivi des changements</a:t>
            </a:r>
          </a:p>
          <a:p>
            <a:pPr marL="911225" indent="-342900">
              <a:buFont typeface="Courier New" panose="02070309020205020404" pitchFamily="49" charset="0"/>
              <a:buChar char="o"/>
            </a:pPr>
            <a:r>
              <a:rPr lang="fr-CA">
                <a:solidFill>
                  <a:schemeClr val="tx1"/>
                </a:solidFill>
              </a:rPr>
              <a:t>Sauvegarde les données</a:t>
            </a:r>
          </a:p>
          <a:p>
            <a:pPr marL="911225" indent="-342900">
              <a:buFont typeface="Courier New" panose="02070309020205020404" pitchFamily="49" charset="0"/>
              <a:buChar char="o"/>
            </a:pPr>
            <a:r>
              <a:rPr lang="fr-CA">
                <a:solidFill>
                  <a:schemeClr val="tx1"/>
                </a:solidFill>
              </a:rPr>
              <a:t>Gère la mémoire tampon des données</a:t>
            </a:r>
          </a:p>
          <a:p>
            <a:pPr marL="911225" indent="-342900">
              <a:buFont typeface="Courier New" panose="02070309020205020404" pitchFamily="49" charset="0"/>
              <a:buChar char="o"/>
            </a:pPr>
            <a:r>
              <a:rPr lang="fr-CA">
                <a:solidFill>
                  <a:schemeClr val="tx1"/>
                </a:solidFill>
              </a:rPr>
              <a:t>Fait le </a:t>
            </a:r>
            <a:r>
              <a:rPr lang="fr-CA" i="1">
                <a:solidFill>
                  <a:schemeClr val="tx1"/>
                </a:solidFill>
              </a:rPr>
              <a:t>mapping</a:t>
            </a:r>
            <a:r>
              <a:rPr lang="fr-CA">
                <a:solidFill>
                  <a:schemeClr val="tx1"/>
                </a:solidFill>
              </a:rPr>
              <a:t> des modèles à SQL et vice-versa</a:t>
            </a:r>
          </a:p>
          <a:p>
            <a:pPr marL="911225" indent="-342900">
              <a:buFont typeface="Courier New" panose="02070309020205020404" pitchFamily="49" charset="0"/>
              <a:buChar char="o"/>
            </a:pPr>
            <a:r>
              <a:rPr lang="fr-CA">
                <a:solidFill>
                  <a:schemeClr val="tx1"/>
                </a:solidFill>
              </a:rPr>
              <a:t>Gère la configuration</a:t>
            </a:r>
          </a:p>
          <a:p>
            <a:pPr marL="911225" indent="-342900">
              <a:buFont typeface="Courier New" panose="02070309020205020404" pitchFamily="49" charset="0"/>
              <a:buChar char="o"/>
            </a:pPr>
            <a:r>
              <a:rPr lang="fr-CA">
                <a:solidFill>
                  <a:schemeClr val="tx1"/>
                </a:solidFill>
              </a:rPr>
              <a:t>Valide vos modèles.</a:t>
            </a:r>
          </a:p>
          <a:p>
            <a:endParaRPr lang="fr-CA"/>
          </a:p>
        </p:txBody>
      </p:sp>
      <p:sp>
        <p:nvSpPr>
          <p:cNvPr id="4" name="Espace réservé du pied de page 3">
            <a:extLst>
              <a:ext uri="{FF2B5EF4-FFF2-40B4-BE49-F238E27FC236}">
                <a16:creationId xmlns:a16="http://schemas.microsoft.com/office/drawing/2014/main" id="{8A3DF5A5-2019-16E4-2CAC-98311C047DBB}"/>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CD98D24A-3AEB-B6E7-851B-9ED0B489CC0B}"/>
              </a:ext>
            </a:extLst>
          </p:cNvPr>
          <p:cNvSpPr>
            <a:spLocks noGrp="1"/>
          </p:cNvSpPr>
          <p:nvPr>
            <p:ph type="sldNum" sz="quarter" idx="12"/>
          </p:nvPr>
        </p:nvSpPr>
        <p:spPr/>
        <p:txBody>
          <a:bodyPr/>
          <a:lstStyle/>
          <a:p>
            <a:r>
              <a:rPr lang="fr-CA"/>
              <a:t>Page </a:t>
            </a:r>
            <a:fld id="{C2CBE6A3-4AEF-4734-8AB8-E4DE745DFB5E}" type="slidenum">
              <a:rPr lang="fr-CA" smtClean="0"/>
              <a:pPr/>
              <a:t>20</a:t>
            </a:fld>
            <a:endParaRPr lang="fr-CA"/>
          </a:p>
        </p:txBody>
      </p:sp>
      <p:pic>
        <p:nvPicPr>
          <p:cNvPr id="8" name="Graphique 7" descr="Puzzle">
            <a:extLst>
              <a:ext uri="{FF2B5EF4-FFF2-40B4-BE49-F238E27FC236}">
                <a16:creationId xmlns:a16="http://schemas.microsoft.com/office/drawing/2014/main" id="{30C3F658-B0A8-1061-1C8E-C6308466A46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rot="5400000">
            <a:off x="3686185" y="122110"/>
            <a:ext cx="914400" cy="9144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9495426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29B8F87F-8FC0-6720-1B22-FBC14F5BF7C2}"/>
              </a:ext>
            </a:extLst>
          </p:cNvPr>
          <p:cNvSpPr>
            <a:spLocks noGrp="1"/>
          </p:cNvSpPr>
          <p:nvPr>
            <p:ph type="title"/>
          </p:nvPr>
        </p:nvSpPr>
        <p:spPr/>
        <p:txBody>
          <a:bodyPr/>
          <a:lstStyle/>
          <a:p>
            <a:r>
              <a:rPr lang="fr-CA"/>
              <a:t>Le </a:t>
            </a:r>
            <a:r>
              <a:rPr lang="fr-CA" err="1"/>
              <a:t>DbContext</a:t>
            </a:r>
            <a:r>
              <a:rPr lang="fr-CA"/>
              <a:t> contient les </a:t>
            </a:r>
            <a:r>
              <a:rPr lang="fr-CA" err="1"/>
              <a:t>DbSets</a:t>
            </a:r>
            <a:endParaRPr lang="fr-CA"/>
          </a:p>
        </p:txBody>
      </p:sp>
      <p:sp>
        <p:nvSpPr>
          <p:cNvPr id="2" name="Espace réservé du contenu 1">
            <a:extLst>
              <a:ext uri="{FF2B5EF4-FFF2-40B4-BE49-F238E27FC236}">
                <a16:creationId xmlns:a16="http://schemas.microsoft.com/office/drawing/2014/main" id="{D5A9B4B8-B775-2F82-BDAB-1737AF95319B}"/>
              </a:ext>
            </a:extLst>
          </p:cNvPr>
          <p:cNvSpPr>
            <a:spLocks noGrp="1"/>
          </p:cNvSpPr>
          <p:nvPr>
            <p:ph idx="1"/>
          </p:nvPr>
        </p:nvSpPr>
        <p:spPr/>
        <p:txBody>
          <a:bodyPr/>
          <a:lstStyle/>
          <a:p>
            <a:pPr marL="0" indent="0">
              <a:buNone/>
            </a:pPr>
            <a:r>
              <a:rPr lang="fr-CA"/>
              <a:t>Et la seule chose que vous avez à faire pour l’instant, c’est définir une classe qui hérite de </a:t>
            </a:r>
            <a:r>
              <a:rPr lang="fr-CA" err="1"/>
              <a:t>DbContext</a:t>
            </a:r>
            <a:r>
              <a:rPr lang="fr-CA"/>
              <a:t> et ajouter vos </a:t>
            </a:r>
            <a:r>
              <a:rPr lang="fr-CA" err="1"/>
              <a:t>DbSets</a:t>
            </a:r>
            <a:r>
              <a:rPr lang="fr-CA"/>
              <a:t>. (D’ailleurs tout ça se fait automatiquement en utilisant la génération automatique).</a:t>
            </a:r>
          </a:p>
        </p:txBody>
      </p:sp>
      <p:sp>
        <p:nvSpPr>
          <p:cNvPr id="4" name="Espace réservé du pied de page 3">
            <a:extLst>
              <a:ext uri="{FF2B5EF4-FFF2-40B4-BE49-F238E27FC236}">
                <a16:creationId xmlns:a16="http://schemas.microsoft.com/office/drawing/2014/main" id="{8A3DF5A5-2019-16E4-2CAC-98311C047DBB}"/>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CD98D24A-3AEB-B6E7-851B-9ED0B489CC0B}"/>
              </a:ext>
            </a:extLst>
          </p:cNvPr>
          <p:cNvSpPr>
            <a:spLocks noGrp="1"/>
          </p:cNvSpPr>
          <p:nvPr>
            <p:ph type="sldNum" sz="quarter" idx="12"/>
          </p:nvPr>
        </p:nvSpPr>
        <p:spPr/>
        <p:txBody>
          <a:bodyPr/>
          <a:lstStyle/>
          <a:p>
            <a:r>
              <a:rPr lang="fr-CA"/>
              <a:t>Page </a:t>
            </a:r>
            <a:fld id="{C2CBE6A3-4AEF-4734-8AB8-E4DE745DFB5E}" type="slidenum">
              <a:rPr lang="fr-CA" smtClean="0"/>
              <a:pPr/>
              <a:t>21</a:t>
            </a:fld>
            <a:endParaRPr lang="fr-CA"/>
          </a:p>
        </p:txBody>
      </p:sp>
      <p:pic>
        <p:nvPicPr>
          <p:cNvPr id="8" name="Graphique 7" descr="Puzzle">
            <a:extLst>
              <a:ext uri="{FF2B5EF4-FFF2-40B4-BE49-F238E27FC236}">
                <a16:creationId xmlns:a16="http://schemas.microsoft.com/office/drawing/2014/main" id="{30C3F658-B0A8-1061-1C8E-C6308466A46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rot="5400000">
            <a:off x="7176731" y="134425"/>
            <a:ext cx="914400" cy="914400"/>
          </a:xfrm>
          <a:prstGeom prst="rect">
            <a:avLst/>
          </a:prstGeom>
          <a:effectLst>
            <a:outerShdw blurRad="50800" dist="38100" dir="2700000" algn="tl" rotWithShape="0">
              <a:prstClr val="black">
                <a:alpha val="40000"/>
              </a:prstClr>
            </a:outerShdw>
          </a:effectLst>
        </p:spPr>
      </p:pic>
      <p:pic>
        <p:nvPicPr>
          <p:cNvPr id="11" name="Image 10">
            <a:extLst>
              <a:ext uri="{FF2B5EF4-FFF2-40B4-BE49-F238E27FC236}">
                <a16:creationId xmlns:a16="http://schemas.microsoft.com/office/drawing/2014/main" id="{B55D02DD-A928-82E4-D54A-126D2E7C9F65}"/>
              </a:ext>
            </a:extLst>
          </p:cNvPr>
          <p:cNvPicPr>
            <a:picLocks noChangeAspect="1"/>
          </p:cNvPicPr>
          <p:nvPr/>
        </p:nvPicPr>
        <p:blipFill>
          <a:blip r:embed="rId3"/>
          <a:stretch>
            <a:fillRect/>
          </a:stretch>
        </p:blipFill>
        <p:spPr>
          <a:xfrm>
            <a:off x="2737969" y="2566867"/>
            <a:ext cx="6716062" cy="1724266"/>
          </a:xfrm>
          <a:prstGeom prst="rect">
            <a:avLst/>
          </a:prstGeom>
        </p:spPr>
      </p:pic>
    </p:spTree>
    <p:extLst>
      <p:ext uri="{BB962C8B-B14F-4D97-AF65-F5344CB8AC3E}">
        <p14:creationId xmlns:p14="http://schemas.microsoft.com/office/powerpoint/2010/main" val="23731175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F32E84D2-AAE3-3AFC-55A6-70691BC27890}"/>
              </a:ext>
            </a:extLst>
          </p:cNvPr>
          <p:cNvSpPr>
            <a:spLocks noGrp="1"/>
          </p:cNvSpPr>
          <p:nvPr>
            <p:ph type="title"/>
          </p:nvPr>
        </p:nvSpPr>
        <p:spPr/>
        <p:txBody>
          <a:bodyPr/>
          <a:lstStyle/>
          <a:p>
            <a:r>
              <a:rPr lang="fr-CA" err="1"/>
              <a:t>DbSet</a:t>
            </a:r>
            <a:r>
              <a:rPr lang="fr-CA"/>
              <a:t>&lt;&gt;</a:t>
            </a:r>
          </a:p>
        </p:txBody>
      </p:sp>
      <p:sp>
        <p:nvSpPr>
          <p:cNvPr id="4" name="Espace réservé du pied de page 3">
            <a:extLst>
              <a:ext uri="{FF2B5EF4-FFF2-40B4-BE49-F238E27FC236}">
                <a16:creationId xmlns:a16="http://schemas.microsoft.com/office/drawing/2014/main" id="{F86F1878-EFDF-9239-E8F3-749A8AEF502A}"/>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0ABC0406-9F13-D119-D122-49C095F2A4FD}"/>
              </a:ext>
            </a:extLst>
          </p:cNvPr>
          <p:cNvSpPr>
            <a:spLocks noGrp="1"/>
          </p:cNvSpPr>
          <p:nvPr>
            <p:ph type="sldNum" sz="quarter" idx="12"/>
          </p:nvPr>
        </p:nvSpPr>
        <p:spPr/>
        <p:txBody>
          <a:bodyPr/>
          <a:lstStyle/>
          <a:p>
            <a:r>
              <a:rPr lang="fr-CA"/>
              <a:t>Page </a:t>
            </a:r>
            <a:fld id="{C2CBE6A3-4AEF-4734-8AB8-E4DE745DFB5E}" type="slidenum">
              <a:rPr lang="fr-CA" smtClean="0"/>
              <a:pPr/>
              <a:t>22</a:t>
            </a:fld>
            <a:endParaRPr lang="fr-CA"/>
          </a:p>
        </p:txBody>
      </p:sp>
      <p:pic>
        <p:nvPicPr>
          <p:cNvPr id="8" name="Graphique 7" descr="Puzzle">
            <a:extLst>
              <a:ext uri="{FF2B5EF4-FFF2-40B4-BE49-F238E27FC236}">
                <a16:creationId xmlns:a16="http://schemas.microsoft.com/office/drawing/2014/main" id="{CD442B4C-5AE5-4378-1146-4F2B7FB687F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901522" y="134425"/>
            <a:ext cx="914400" cy="914400"/>
          </a:xfrm>
          <a:prstGeom prst="rect">
            <a:avLst/>
          </a:prstGeom>
          <a:effectLst>
            <a:outerShdw blurRad="50800" dist="38100" dir="2700000" algn="tl" rotWithShape="0">
              <a:prstClr val="black">
                <a:alpha val="40000"/>
              </a:prstClr>
            </a:outerShdw>
          </a:effectLst>
        </p:spPr>
      </p:pic>
      <p:sp>
        <p:nvSpPr>
          <p:cNvPr id="10" name="Espace réservé du contenu 9">
            <a:extLst>
              <a:ext uri="{FF2B5EF4-FFF2-40B4-BE49-F238E27FC236}">
                <a16:creationId xmlns:a16="http://schemas.microsoft.com/office/drawing/2014/main" id="{D74637E8-083C-FEC2-2878-CF9309ED2D19}"/>
              </a:ext>
            </a:extLst>
          </p:cNvPr>
          <p:cNvSpPr>
            <a:spLocks noGrp="1"/>
          </p:cNvSpPr>
          <p:nvPr>
            <p:ph idx="1"/>
          </p:nvPr>
        </p:nvSpPr>
        <p:spPr/>
        <p:txBody>
          <a:bodyPr/>
          <a:lstStyle/>
          <a:p>
            <a:pPr marL="0" lvl="1" indent="0" algn="l">
              <a:buNone/>
            </a:pPr>
            <a:r>
              <a:rPr lang="fr-CA">
                <a:solidFill>
                  <a:schemeClr val="tx1"/>
                </a:solidFill>
              </a:rPr>
              <a:t>Le </a:t>
            </a:r>
            <a:r>
              <a:rPr lang="fr-CA" b="1" err="1">
                <a:solidFill>
                  <a:schemeClr val="tx1"/>
                </a:solidFill>
              </a:rPr>
              <a:t>DbSet</a:t>
            </a:r>
            <a:r>
              <a:rPr lang="fr-CA" b="1">
                <a:solidFill>
                  <a:schemeClr val="tx1"/>
                </a:solidFill>
              </a:rPr>
              <a:t>&lt;&gt;</a:t>
            </a:r>
            <a:r>
              <a:rPr lang="fr-CA">
                <a:solidFill>
                  <a:schemeClr val="tx1"/>
                </a:solidFill>
              </a:rPr>
              <a:t> c’est une </a:t>
            </a:r>
            <a:r>
              <a:rPr lang="fr-CA" b="1">
                <a:solidFill>
                  <a:schemeClr val="tx1"/>
                </a:solidFill>
              </a:rPr>
              <a:t>collection</a:t>
            </a:r>
            <a:r>
              <a:rPr lang="fr-CA">
                <a:solidFill>
                  <a:schemeClr val="tx1"/>
                </a:solidFill>
              </a:rPr>
              <a:t> qui permet de faire </a:t>
            </a:r>
            <a:r>
              <a:rPr lang="fr-CA" b="1">
                <a:solidFill>
                  <a:schemeClr val="tx1"/>
                </a:solidFill>
              </a:rPr>
              <a:t>les opérations CRUD</a:t>
            </a:r>
            <a:r>
              <a:rPr lang="fr-CA">
                <a:solidFill>
                  <a:schemeClr val="tx1"/>
                </a:solidFill>
              </a:rPr>
              <a:t> sur son type d’élément.</a:t>
            </a:r>
          </a:p>
          <a:p>
            <a:pPr marL="0" lvl="1" indent="0" algn="l">
              <a:buNone/>
            </a:pPr>
            <a:r>
              <a:rPr lang="fr-CA">
                <a:solidFill>
                  <a:schemeClr val="tx1"/>
                </a:solidFill>
              </a:rPr>
              <a:t>Donc </a:t>
            </a:r>
            <a:r>
              <a:rPr lang="fr-CA" err="1">
                <a:solidFill>
                  <a:schemeClr val="tx1"/>
                </a:solidFill>
              </a:rPr>
              <a:t>DbSet</a:t>
            </a:r>
            <a:r>
              <a:rPr lang="fr-CA">
                <a:solidFill>
                  <a:schemeClr val="tx1"/>
                </a:solidFill>
              </a:rPr>
              <a:t>&lt;</a:t>
            </a:r>
            <a:r>
              <a:rPr lang="fr-CA" b="1">
                <a:solidFill>
                  <a:schemeClr val="tx1"/>
                </a:solidFill>
              </a:rPr>
              <a:t>Book</a:t>
            </a:r>
            <a:r>
              <a:rPr lang="fr-CA">
                <a:solidFill>
                  <a:schemeClr val="tx1"/>
                </a:solidFill>
              </a:rPr>
              <a:t>&gt; permet de manipuler les données de </a:t>
            </a:r>
            <a:r>
              <a:rPr lang="fr-CA" b="1">
                <a:solidFill>
                  <a:schemeClr val="tx1"/>
                </a:solidFill>
              </a:rPr>
              <a:t>Book</a:t>
            </a:r>
            <a:r>
              <a:rPr lang="fr-CA">
                <a:solidFill>
                  <a:schemeClr val="tx1"/>
                </a:solidFill>
              </a:rPr>
              <a:t>.</a:t>
            </a:r>
          </a:p>
          <a:p>
            <a:pPr marL="457200" indent="-457200"/>
            <a:r>
              <a:rPr lang="fr-CA" b="1" err="1">
                <a:solidFill>
                  <a:schemeClr val="tx1"/>
                </a:solidFill>
              </a:rPr>
              <a:t>C</a:t>
            </a:r>
            <a:r>
              <a:rPr lang="fr-CA" err="1">
                <a:solidFill>
                  <a:schemeClr val="tx1"/>
                </a:solidFill>
              </a:rPr>
              <a:t>reate</a:t>
            </a:r>
            <a:r>
              <a:rPr lang="fr-CA">
                <a:solidFill>
                  <a:schemeClr val="tx1"/>
                </a:solidFill>
              </a:rPr>
              <a:t> (Ajouter)</a:t>
            </a:r>
          </a:p>
          <a:p>
            <a:pPr marL="457200" indent="-457200"/>
            <a:r>
              <a:rPr lang="fr-CA" b="1" err="1">
                <a:solidFill>
                  <a:schemeClr val="tx1"/>
                </a:solidFill>
              </a:rPr>
              <a:t>R</a:t>
            </a:r>
            <a:r>
              <a:rPr lang="fr-CA" err="1">
                <a:solidFill>
                  <a:schemeClr val="tx1"/>
                </a:solidFill>
              </a:rPr>
              <a:t>etrieve</a:t>
            </a:r>
            <a:r>
              <a:rPr lang="fr-CA">
                <a:solidFill>
                  <a:schemeClr val="tx1"/>
                </a:solidFill>
              </a:rPr>
              <a:t> (Récupérer)</a:t>
            </a:r>
          </a:p>
          <a:p>
            <a:pPr marL="457200" indent="-457200"/>
            <a:r>
              <a:rPr lang="fr-CA" b="1">
                <a:solidFill>
                  <a:schemeClr val="tx1"/>
                </a:solidFill>
              </a:rPr>
              <a:t>U</a:t>
            </a:r>
            <a:r>
              <a:rPr lang="fr-CA">
                <a:solidFill>
                  <a:schemeClr val="tx1"/>
                </a:solidFill>
              </a:rPr>
              <a:t>pdate (Modifier)</a:t>
            </a:r>
          </a:p>
          <a:p>
            <a:pPr marL="457200" indent="-457200"/>
            <a:r>
              <a:rPr lang="fr-CA" b="1" err="1">
                <a:solidFill>
                  <a:schemeClr val="tx1"/>
                </a:solidFill>
              </a:rPr>
              <a:t>D</a:t>
            </a:r>
            <a:r>
              <a:rPr lang="fr-CA" err="1">
                <a:solidFill>
                  <a:schemeClr val="tx1"/>
                </a:solidFill>
              </a:rPr>
              <a:t>elete</a:t>
            </a:r>
            <a:r>
              <a:rPr lang="fr-CA">
                <a:solidFill>
                  <a:schemeClr val="tx1"/>
                </a:solidFill>
              </a:rPr>
              <a:t> (Supprimer)</a:t>
            </a:r>
            <a:endParaRPr lang="fr-CA"/>
          </a:p>
        </p:txBody>
      </p:sp>
    </p:spTree>
    <p:extLst>
      <p:ext uri="{BB962C8B-B14F-4D97-AF65-F5344CB8AC3E}">
        <p14:creationId xmlns:p14="http://schemas.microsoft.com/office/powerpoint/2010/main" val="10796020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034745BA-6CFD-4472-9590-0F047264B987}"/>
              </a:ext>
            </a:extLst>
          </p:cNvPr>
          <p:cNvSpPr>
            <a:spLocks noGrp="1"/>
          </p:cNvSpPr>
          <p:nvPr>
            <p:ph type="title"/>
          </p:nvPr>
        </p:nvSpPr>
        <p:spPr/>
        <p:txBody>
          <a:bodyPr/>
          <a:lstStyle/>
          <a:p>
            <a:r>
              <a:rPr lang="fr-CA" err="1"/>
              <a:t>DbSet</a:t>
            </a:r>
            <a:r>
              <a:rPr lang="fr-CA"/>
              <a:t>&lt;&gt; Create</a:t>
            </a:r>
          </a:p>
        </p:txBody>
      </p:sp>
      <p:sp>
        <p:nvSpPr>
          <p:cNvPr id="4" name="Espace réservé du pied de page 3">
            <a:extLst>
              <a:ext uri="{FF2B5EF4-FFF2-40B4-BE49-F238E27FC236}">
                <a16:creationId xmlns:a16="http://schemas.microsoft.com/office/drawing/2014/main" id="{6F88498C-D6DD-DCBC-012F-8A7779CD3AEC}"/>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616BB236-C369-818D-2280-B44F2657D67D}"/>
              </a:ext>
            </a:extLst>
          </p:cNvPr>
          <p:cNvSpPr>
            <a:spLocks noGrp="1"/>
          </p:cNvSpPr>
          <p:nvPr>
            <p:ph type="sldNum" sz="quarter" idx="12"/>
          </p:nvPr>
        </p:nvSpPr>
        <p:spPr/>
        <p:txBody>
          <a:bodyPr/>
          <a:lstStyle/>
          <a:p>
            <a:r>
              <a:rPr lang="fr-CA"/>
              <a:t>Page </a:t>
            </a:r>
            <a:fld id="{C2CBE6A3-4AEF-4734-8AB8-E4DE745DFB5E}" type="slidenum">
              <a:rPr lang="fr-CA" smtClean="0"/>
              <a:pPr/>
              <a:t>23</a:t>
            </a:fld>
            <a:endParaRPr lang="fr-CA"/>
          </a:p>
        </p:txBody>
      </p:sp>
      <p:pic>
        <p:nvPicPr>
          <p:cNvPr id="10" name="Graphique 9" descr="Puzzle">
            <a:extLst>
              <a:ext uri="{FF2B5EF4-FFF2-40B4-BE49-F238E27FC236}">
                <a16:creationId xmlns:a16="http://schemas.microsoft.com/office/drawing/2014/main" id="{23AD3631-C74B-7D4D-5D26-6DA045130C8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134235" y="177218"/>
            <a:ext cx="914400" cy="914400"/>
          </a:xfrm>
          <a:prstGeom prst="rect">
            <a:avLst/>
          </a:prstGeom>
          <a:effectLst>
            <a:outerShdw blurRad="50800" dist="38100" dir="2700000" algn="tl" rotWithShape="0">
              <a:prstClr val="black">
                <a:alpha val="40000"/>
              </a:prstClr>
            </a:outerShdw>
          </a:effectLst>
        </p:spPr>
      </p:pic>
      <p:pic>
        <p:nvPicPr>
          <p:cNvPr id="3" name="Image 2">
            <a:extLst>
              <a:ext uri="{FF2B5EF4-FFF2-40B4-BE49-F238E27FC236}">
                <a16:creationId xmlns:a16="http://schemas.microsoft.com/office/drawing/2014/main" id="{3940B3CE-E889-1F9C-8EF3-0590246876E7}"/>
              </a:ext>
            </a:extLst>
          </p:cNvPr>
          <p:cNvPicPr>
            <a:picLocks noChangeAspect="1"/>
          </p:cNvPicPr>
          <p:nvPr/>
        </p:nvPicPr>
        <p:blipFill>
          <a:blip r:embed="rId3"/>
          <a:stretch>
            <a:fillRect/>
          </a:stretch>
        </p:blipFill>
        <p:spPr>
          <a:xfrm>
            <a:off x="1097280" y="1706497"/>
            <a:ext cx="9767141" cy="4300353"/>
          </a:xfrm>
          <a:prstGeom prst="rect">
            <a:avLst/>
          </a:prstGeom>
        </p:spPr>
      </p:pic>
    </p:spTree>
    <p:extLst>
      <p:ext uri="{BB962C8B-B14F-4D97-AF65-F5344CB8AC3E}">
        <p14:creationId xmlns:p14="http://schemas.microsoft.com/office/powerpoint/2010/main" val="12821620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034745BA-6CFD-4472-9590-0F047264B987}"/>
              </a:ext>
            </a:extLst>
          </p:cNvPr>
          <p:cNvSpPr>
            <a:spLocks noGrp="1"/>
          </p:cNvSpPr>
          <p:nvPr>
            <p:ph type="title"/>
          </p:nvPr>
        </p:nvSpPr>
        <p:spPr/>
        <p:txBody>
          <a:bodyPr/>
          <a:lstStyle/>
          <a:p>
            <a:r>
              <a:rPr lang="fr-CA" err="1"/>
              <a:t>DbSet</a:t>
            </a:r>
            <a:r>
              <a:rPr lang="fr-CA"/>
              <a:t>&lt;&gt; </a:t>
            </a:r>
            <a:r>
              <a:rPr lang="fr-CA" err="1"/>
              <a:t>Retrieve</a:t>
            </a:r>
            <a:endParaRPr lang="fr-CA"/>
          </a:p>
        </p:txBody>
      </p:sp>
      <p:sp>
        <p:nvSpPr>
          <p:cNvPr id="4" name="Espace réservé du pied de page 3">
            <a:extLst>
              <a:ext uri="{FF2B5EF4-FFF2-40B4-BE49-F238E27FC236}">
                <a16:creationId xmlns:a16="http://schemas.microsoft.com/office/drawing/2014/main" id="{6F88498C-D6DD-DCBC-012F-8A7779CD3AEC}"/>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616BB236-C369-818D-2280-B44F2657D67D}"/>
              </a:ext>
            </a:extLst>
          </p:cNvPr>
          <p:cNvSpPr>
            <a:spLocks noGrp="1"/>
          </p:cNvSpPr>
          <p:nvPr>
            <p:ph type="sldNum" sz="quarter" idx="12"/>
          </p:nvPr>
        </p:nvSpPr>
        <p:spPr/>
        <p:txBody>
          <a:bodyPr/>
          <a:lstStyle/>
          <a:p>
            <a:r>
              <a:rPr lang="fr-CA"/>
              <a:t>Page </a:t>
            </a:r>
            <a:fld id="{C2CBE6A3-4AEF-4734-8AB8-E4DE745DFB5E}" type="slidenum">
              <a:rPr lang="fr-CA" smtClean="0"/>
              <a:pPr/>
              <a:t>24</a:t>
            </a:fld>
            <a:endParaRPr lang="fr-CA"/>
          </a:p>
        </p:txBody>
      </p:sp>
      <p:pic>
        <p:nvPicPr>
          <p:cNvPr id="10" name="Graphique 9" descr="Puzzle">
            <a:extLst>
              <a:ext uri="{FF2B5EF4-FFF2-40B4-BE49-F238E27FC236}">
                <a16:creationId xmlns:a16="http://schemas.microsoft.com/office/drawing/2014/main" id="{23AD3631-C74B-7D4D-5D26-6DA045130C8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451106" y="217186"/>
            <a:ext cx="914400" cy="914400"/>
          </a:xfrm>
          <a:prstGeom prst="rect">
            <a:avLst/>
          </a:prstGeom>
          <a:effectLst>
            <a:outerShdw blurRad="50800" dist="38100" dir="2700000" algn="tl" rotWithShape="0">
              <a:prstClr val="black">
                <a:alpha val="40000"/>
              </a:prstClr>
            </a:outerShdw>
          </a:effectLst>
        </p:spPr>
      </p:pic>
      <p:pic>
        <p:nvPicPr>
          <p:cNvPr id="9" name="Image 8">
            <a:extLst>
              <a:ext uri="{FF2B5EF4-FFF2-40B4-BE49-F238E27FC236}">
                <a16:creationId xmlns:a16="http://schemas.microsoft.com/office/drawing/2014/main" id="{F013D611-1900-7ED6-4BA9-06009947A2F0}"/>
              </a:ext>
            </a:extLst>
          </p:cNvPr>
          <p:cNvPicPr>
            <a:picLocks noChangeAspect="1"/>
          </p:cNvPicPr>
          <p:nvPr/>
        </p:nvPicPr>
        <p:blipFill>
          <a:blip r:embed="rId3"/>
          <a:stretch>
            <a:fillRect/>
          </a:stretch>
        </p:blipFill>
        <p:spPr>
          <a:xfrm>
            <a:off x="909449" y="1402736"/>
            <a:ext cx="10847865" cy="3399385"/>
          </a:xfrm>
          <a:prstGeom prst="rect">
            <a:avLst/>
          </a:prstGeom>
        </p:spPr>
      </p:pic>
      <p:pic>
        <p:nvPicPr>
          <p:cNvPr id="7" name="Image 6">
            <a:extLst>
              <a:ext uri="{FF2B5EF4-FFF2-40B4-BE49-F238E27FC236}">
                <a16:creationId xmlns:a16="http://schemas.microsoft.com/office/drawing/2014/main" id="{B187E1F4-B419-D4E9-B9A2-E9DFFD447090}"/>
              </a:ext>
            </a:extLst>
          </p:cNvPr>
          <p:cNvPicPr>
            <a:picLocks noChangeAspect="1"/>
          </p:cNvPicPr>
          <p:nvPr/>
        </p:nvPicPr>
        <p:blipFill>
          <a:blip r:embed="rId4"/>
          <a:stretch>
            <a:fillRect/>
          </a:stretch>
        </p:blipFill>
        <p:spPr>
          <a:xfrm>
            <a:off x="908504" y="5201783"/>
            <a:ext cx="9948635" cy="445860"/>
          </a:xfrm>
          <a:prstGeom prst="rect">
            <a:avLst/>
          </a:prstGeom>
        </p:spPr>
      </p:pic>
    </p:spTree>
    <p:extLst>
      <p:ext uri="{BB962C8B-B14F-4D97-AF65-F5344CB8AC3E}">
        <p14:creationId xmlns:p14="http://schemas.microsoft.com/office/powerpoint/2010/main" val="38740154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034745BA-6CFD-4472-9590-0F047264B987}"/>
              </a:ext>
            </a:extLst>
          </p:cNvPr>
          <p:cNvSpPr>
            <a:spLocks noGrp="1"/>
          </p:cNvSpPr>
          <p:nvPr>
            <p:ph type="title"/>
          </p:nvPr>
        </p:nvSpPr>
        <p:spPr/>
        <p:txBody>
          <a:bodyPr/>
          <a:lstStyle/>
          <a:p>
            <a:r>
              <a:rPr lang="fr-CA" err="1"/>
              <a:t>DbSet</a:t>
            </a:r>
            <a:r>
              <a:rPr lang="fr-CA"/>
              <a:t>&lt;&gt; Update</a:t>
            </a:r>
          </a:p>
        </p:txBody>
      </p:sp>
      <p:sp>
        <p:nvSpPr>
          <p:cNvPr id="2" name="Espace réservé du contenu 1">
            <a:extLst>
              <a:ext uri="{FF2B5EF4-FFF2-40B4-BE49-F238E27FC236}">
                <a16:creationId xmlns:a16="http://schemas.microsoft.com/office/drawing/2014/main" id="{1DFD4712-F6E8-AE1F-4B22-5D3CE0772040}"/>
              </a:ext>
            </a:extLst>
          </p:cNvPr>
          <p:cNvSpPr>
            <a:spLocks noGrp="1"/>
          </p:cNvSpPr>
          <p:nvPr>
            <p:ph idx="1"/>
          </p:nvPr>
        </p:nvSpPr>
        <p:spPr>
          <a:xfrm>
            <a:off x="1097280" y="1176374"/>
            <a:ext cx="10058400" cy="610042"/>
          </a:xfrm>
        </p:spPr>
        <p:txBody>
          <a:bodyPr/>
          <a:lstStyle/>
          <a:p>
            <a:pPr marL="0" indent="0">
              <a:buNone/>
            </a:pPr>
            <a:r>
              <a:rPr lang="fr-CA"/>
              <a:t>Pour modifier, il y a 2 options:</a:t>
            </a:r>
          </a:p>
          <a:p>
            <a:pPr marL="0" indent="0">
              <a:buNone/>
            </a:pPr>
            <a:endParaRPr lang="fr-CA"/>
          </a:p>
        </p:txBody>
      </p:sp>
      <p:sp>
        <p:nvSpPr>
          <p:cNvPr id="4" name="Espace réservé du pied de page 3">
            <a:extLst>
              <a:ext uri="{FF2B5EF4-FFF2-40B4-BE49-F238E27FC236}">
                <a16:creationId xmlns:a16="http://schemas.microsoft.com/office/drawing/2014/main" id="{6F88498C-D6DD-DCBC-012F-8A7779CD3AEC}"/>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616BB236-C369-818D-2280-B44F2657D67D}"/>
              </a:ext>
            </a:extLst>
          </p:cNvPr>
          <p:cNvSpPr>
            <a:spLocks noGrp="1"/>
          </p:cNvSpPr>
          <p:nvPr>
            <p:ph type="sldNum" sz="quarter" idx="12"/>
          </p:nvPr>
        </p:nvSpPr>
        <p:spPr/>
        <p:txBody>
          <a:bodyPr/>
          <a:lstStyle/>
          <a:p>
            <a:r>
              <a:rPr lang="fr-CA"/>
              <a:t>Page </a:t>
            </a:r>
            <a:fld id="{C2CBE6A3-4AEF-4734-8AB8-E4DE745DFB5E}" type="slidenum">
              <a:rPr lang="fr-CA" smtClean="0"/>
              <a:pPr/>
              <a:t>25</a:t>
            </a:fld>
            <a:endParaRPr lang="fr-CA"/>
          </a:p>
        </p:txBody>
      </p:sp>
      <p:pic>
        <p:nvPicPr>
          <p:cNvPr id="10" name="Graphique 9" descr="Puzzle">
            <a:extLst>
              <a:ext uri="{FF2B5EF4-FFF2-40B4-BE49-F238E27FC236}">
                <a16:creationId xmlns:a16="http://schemas.microsoft.com/office/drawing/2014/main" id="{23AD3631-C74B-7D4D-5D26-6DA045130C8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451106" y="217186"/>
            <a:ext cx="914400" cy="914400"/>
          </a:xfrm>
          <a:prstGeom prst="rect">
            <a:avLst/>
          </a:prstGeom>
          <a:effectLst>
            <a:outerShdw blurRad="50800" dist="38100" dir="2700000" algn="tl" rotWithShape="0">
              <a:prstClr val="black">
                <a:alpha val="40000"/>
              </a:prstClr>
            </a:outerShdw>
          </a:effectLst>
        </p:spPr>
      </p:pic>
      <p:pic>
        <p:nvPicPr>
          <p:cNvPr id="11" name="Image 10">
            <a:extLst>
              <a:ext uri="{FF2B5EF4-FFF2-40B4-BE49-F238E27FC236}">
                <a16:creationId xmlns:a16="http://schemas.microsoft.com/office/drawing/2014/main" id="{91FDFFDB-681A-D7F9-6327-5CAEA29A42CA}"/>
              </a:ext>
            </a:extLst>
          </p:cNvPr>
          <p:cNvPicPr>
            <a:picLocks noChangeAspect="1"/>
          </p:cNvPicPr>
          <p:nvPr/>
        </p:nvPicPr>
        <p:blipFill>
          <a:blip r:embed="rId3"/>
          <a:stretch>
            <a:fillRect/>
          </a:stretch>
        </p:blipFill>
        <p:spPr>
          <a:xfrm>
            <a:off x="1036320" y="1678612"/>
            <a:ext cx="8106407" cy="1530413"/>
          </a:xfrm>
          <a:prstGeom prst="rect">
            <a:avLst/>
          </a:prstGeom>
        </p:spPr>
      </p:pic>
      <p:pic>
        <p:nvPicPr>
          <p:cNvPr id="13" name="Image 12">
            <a:extLst>
              <a:ext uri="{FF2B5EF4-FFF2-40B4-BE49-F238E27FC236}">
                <a16:creationId xmlns:a16="http://schemas.microsoft.com/office/drawing/2014/main" id="{6DA08BE0-AC13-BF60-185E-D4B524BDFF0F}"/>
              </a:ext>
            </a:extLst>
          </p:cNvPr>
          <p:cNvPicPr>
            <a:picLocks noChangeAspect="1"/>
          </p:cNvPicPr>
          <p:nvPr/>
        </p:nvPicPr>
        <p:blipFill>
          <a:blip r:embed="rId4"/>
          <a:stretch>
            <a:fillRect/>
          </a:stretch>
        </p:blipFill>
        <p:spPr>
          <a:xfrm>
            <a:off x="1036320" y="3623573"/>
            <a:ext cx="7321683" cy="2382943"/>
          </a:xfrm>
          <a:prstGeom prst="rect">
            <a:avLst/>
          </a:prstGeom>
        </p:spPr>
      </p:pic>
    </p:spTree>
    <p:extLst>
      <p:ext uri="{BB962C8B-B14F-4D97-AF65-F5344CB8AC3E}">
        <p14:creationId xmlns:p14="http://schemas.microsoft.com/office/powerpoint/2010/main" val="37239881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034745BA-6CFD-4472-9590-0F047264B987}"/>
              </a:ext>
            </a:extLst>
          </p:cNvPr>
          <p:cNvSpPr>
            <a:spLocks noGrp="1"/>
          </p:cNvSpPr>
          <p:nvPr>
            <p:ph type="title"/>
          </p:nvPr>
        </p:nvSpPr>
        <p:spPr/>
        <p:txBody>
          <a:bodyPr/>
          <a:lstStyle/>
          <a:p>
            <a:r>
              <a:rPr lang="fr-CA" err="1"/>
              <a:t>DbSet</a:t>
            </a:r>
            <a:r>
              <a:rPr lang="fr-CA"/>
              <a:t>&lt;&gt; </a:t>
            </a:r>
            <a:r>
              <a:rPr lang="fr-CA" err="1"/>
              <a:t>Delete</a:t>
            </a:r>
            <a:endParaRPr lang="fr-CA"/>
          </a:p>
        </p:txBody>
      </p:sp>
      <p:sp>
        <p:nvSpPr>
          <p:cNvPr id="7" name="Espace réservé du contenu 6">
            <a:extLst>
              <a:ext uri="{FF2B5EF4-FFF2-40B4-BE49-F238E27FC236}">
                <a16:creationId xmlns:a16="http://schemas.microsoft.com/office/drawing/2014/main" id="{40CD2B45-32B4-AF2D-C91E-F10D4E0F6C2F}"/>
              </a:ext>
            </a:extLst>
          </p:cNvPr>
          <p:cNvSpPr>
            <a:spLocks noGrp="1"/>
          </p:cNvSpPr>
          <p:nvPr>
            <p:ph idx="1"/>
          </p:nvPr>
        </p:nvSpPr>
        <p:spPr/>
        <p:txBody>
          <a:bodyPr/>
          <a:lstStyle/>
          <a:p>
            <a:pPr marL="0" indent="0">
              <a:buNone/>
            </a:pPr>
            <a:r>
              <a:rPr lang="fr-CA">
                <a:solidFill>
                  <a:schemeClr val="tx1"/>
                </a:solidFill>
              </a:rPr>
              <a:t>Pour la suppression, ça fonctionne autant avec une instance attachée que détachée.</a:t>
            </a:r>
          </a:p>
        </p:txBody>
      </p:sp>
      <p:sp>
        <p:nvSpPr>
          <p:cNvPr id="4" name="Espace réservé du pied de page 3">
            <a:extLst>
              <a:ext uri="{FF2B5EF4-FFF2-40B4-BE49-F238E27FC236}">
                <a16:creationId xmlns:a16="http://schemas.microsoft.com/office/drawing/2014/main" id="{6F88498C-D6DD-DCBC-012F-8A7779CD3AEC}"/>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616BB236-C369-818D-2280-B44F2657D67D}"/>
              </a:ext>
            </a:extLst>
          </p:cNvPr>
          <p:cNvSpPr>
            <a:spLocks noGrp="1"/>
          </p:cNvSpPr>
          <p:nvPr>
            <p:ph type="sldNum" sz="quarter" idx="12"/>
          </p:nvPr>
        </p:nvSpPr>
        <p:spPr/>
        <p:txBody>
          <a:bodyPr/>
          <a:lstStyle/>
          <a:p>
            <a:r>
              <a:rPr lang="fr-CA"/>
              <a:t>Page </a:t>
            </a:r>
            <a:fld id="{C2CBE6A3-4AEF-4734-8AB8-E4DE745DFB5E}" type="slidenum">
              <a:rPr lang="fr-CA" smtClean="0"/>
              <a:pPr/>
              <a:t>26</a:t>
            </a:fld>
            <a:endParaRPr lang="fr-CA"/>
          </a:p>
        </p:txBody>
      </p:sp>
      <p:pic>
        <p:nvPicPr>
          <p:cNvPr id="10" name="Graphique 9" descr="Puzzle">
            <a:extLst>
              <a:ext uri="{FF2B5EF4-FFF2-40B4-BE49-F238E27FC236}">
                <a16:creationId xmlns:a16="http://schemas.microsoft.com/office/drawing/2014/main" id="{23AD3631-C74B-7D4D-5D26-6DA045130C8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451106" y="217186"/>
            <a:ext cx="914400" cy="914400"/>
          </a:xfrm>
          <a:prstGeom prst="rect">
            <a:avLst/>
          </a:prstGeom>
          <a:effectLst>
            <a:outerShdw blurRad="50800" dist="38100" dir="2700000" algn="tl" rotWithShape="0">
              <a:prstClr val="black">
                <a:alpha val="40000"/>
              </a:prstClr>
            </a:outerShdw>
          </a:effectLst>
        </p:spPr>
      </p:pic>
      <p:pic>
        <p:nvPicPr>
          <p:cNvPr id="9" name="Image 8">
            <a:extLst>
              <a:ext uri="{FF2B5EF4-FFF2-40B4-BE49-F238E27FC236}">
                <a16:creationId xmlns:a16="http://schemas.microsoft.com/office/drawing/2014/main" id="{B0336F61-588F-F9D2-E767-F7F9C5AB8737}"/>
              </a:ext>
            </a:extLst>
          </p:cNvPr>
          <p:cNvPicPr>
            <a:picLocks noChangeAspect="1"/>
          </p:cNvPicPr>
          <p:nvPr/>
        </p:nvPicPr>
        <p:blipFill>
          <a:blip r:embed="rId3"/>
          <a:stretch>
            <a:fillRect/>
          </a:stretch>
        </p:blipFill>
        <p:spPr>
          <a:xfrm>
            <a:off x="1097280" y="1908759"/>
            <a:ext cx="3785113" cy="1137030"/>
          </a:xfrm>
          <a:prstGeom prst="rect">
            <a:avLst/>
          </a:prstGeom>
        </p:spPr>
      </p:pic>
    </p:spTree>
    <p:extLst>
      <p:ext uri="{BB962C8B-B14F-4D97-AF65-F5344CB8AC3E}">
        <p14:creationId xmlns:p14="http://schemas.microsoft.com/office/powerpoint/2010/main" val="26382167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F0DDBBBD-B750-4CA2-9AC6-E6DD976F0B0A}"/>
              </a:ext>
            </a:extLst>
          </p:cNvPr>
          <p:cNvSpPr>
            <a:spLocks noGrp="1"/>
          </p:cNvSpPr>
          <p:nvPr>
            <p:ph type="title"/>
          </p:nvPr>
        </p:nvSpPr>
        <p:spPr/>
        <p:txBody>
          <a:bodyPr/>
          <a:lstStyle/>
          <a:p>
            <a:r>
              <a:rPr lang="fr-CA"/>
              <a:t>Migrations</a:t>
            </a:r>
          </a:p>
        </p:txBody>
      </p:sp>
      <p:sp>
        <p:nvSpPr>
          <p:cNvPr id="2" name="Espace réservé du contenu 1">
            <a:extLst>
              <a:ext uri="{FF2B5EF4-FFF2-40B4-BE49-F238E27FC236}">
                <a16:creationId xmlns:a16="http://schemas.microsoft.com/office/drawing/2014/main" id="{DA7C4869-9619-100B-7386-FF3D745DF78F}"/>
              </a:ext>
            </a:extLst>
          </p:cNvPr>
          <p:cNvSpPr>
            <a:spLocks noGrp="1"/>
          </p:cNvSpPr>
          <p:nvPr>
            <p:ph idx="1"/>
          </p:nvPr>
        </p:nvSpPr>
        <p:spPr/>
        <p:txBody>
          <a:bodyPr vert="horz" lIns="0" tIns="45720" rIns="0" bIns="45720" rtlCol="0" anchor="t">
            <a:normAutofit/>
          </a:bodyPr>
          <a:lstStyle/>
          <a:p>
            <a:pPr marL="0" indent="0">
              <a:buNone/>
            </a:pPr>
            <a:r>
              <a:rPr lang="fr-CA"/>
              <a:t>Une migration c’est un fichier qui contient l’information nécessaire pour mettre à jour une base de données.</a:t>
            </a:r>
          </a:p>
          <a:p>
            <a:pPr marL="0" indent="0">
              <a:buNone/>
            </a:pPr>
            <a:r>
              <a:rPr lang="fr-CA"/>
              <a:t>Lors de l’application de la </a:t>
            </a:r>
            <a:r>
              <a:rPr lang="fr-CA" b="1"/>
              <a:t>première</a:t>
            </a:r>
            <a:r>
              <a:rPr lang="fr-CA"/>
              <a:t> migration, la base de données est créée avec toutes les tables, attributs, contraintes et relations du modèle de données </a:t>
            </a:r>
            <a:r>
              <a:rPr lang="fr-CA" b="1"/>
              <a:t>enregistré au </a:t>
            </a:r>
            <a:r>
              <a:rPr lang="fr-CA" b="1" err="1"/>
              <a:t>DbContext</a:t>
            </a:r>
            <a:r>
              <a:rPr lang="fr-CA"/>
              <a:t>.</a:t>
            </a:r>
          </a:p>
          <a:p>
            <a:pPr marL="0" indent="0">
              <a:buNone/>
            </a:pPr>
            <a:r>
              <a:rPr lang="fr-CA"/>
              <a:t>Le </a:t>
            </a:r>
            <a:r>
              <a:rPr lang="fr-CA" b="1"/>
              <a:t>deuxième fichier de migration</a:t>
            </a:r>
            <a:r>
              <a:rPr lang="fr-CA"/>
              <a:t> contiendra </a:t>
            </a:r>
            <a:r>
              <a:rPr lang="fr-CA" b="1"/>
              <a:t>uniquement les changements</a:t>
            </a:r>
            <a:r>
              <a:rPr lang="fr-CA"/>
              <a:t> qui ont été faits au modèle depuis la dernière migration!</a:t>
            </a:r>
          </a:p>
          <a:p>
            <a:pPr marL="0" indent="0">
              <a:buNone/>
            </a:pPr>
            <a:endParaRPr lang="fr-CA"/>
          </a:p>
        </p:txBody>
      </p:sp>
      <p:sp>
        <p:nvSpPr>
          <p:cNvPr id="4" name="Espace réservé du pied de page 3">
            <a:extLst>
              <a:ext uri="{FF2B5EF4-FFF2-40B4-BE49-F238E27FC236}">
                <a16:creationId xmlns:a16="http://schemas.microsoft.com/office/drawing/2014/main" id="{341780E2-35F6-628C-5719-4F239A7CD272}"/>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B157A72C-FD4A-2798-0AC5-F76DE2245D26}"/>
              </a:ext>
            </a:extLst>
          </p:cNvPr>
          <p:cNvSpPr>
            <a:spLocks noGrp="1"/>
          </p:cNvSpPr>
          <p:nvPr>
            <p:ph type="sldNum" sz="quarter" idx="12"/>
          </p:nvPr>
        </p:nvSpPr>
        <p:spPr/>
        <p:txBody>
          <a:bodyPr/>
          <a:lstStyle/>
          <a:p>
            <a:r>
              <a:rPr lang="fr-CA"/>
              <a:t>Page </a:t>
            </a:r>
            <a:fld id="{C2CBE6A3-4AEF-4734-8AB8-E4DE745DFB5E}" type="slidenum">
              <a:rPr lang="fr-CA" smtClean="0"/>
              <a:pPr/>
              <a:t>27</a:t>
            </a:fld>
            <a:endParaRPr lang="fr-CA"/>
          </a:p>
        </p:txBody>
      </p:sp>
      <p:pic>
        <p:nvPicPr>
          <p:cNvPr id="8" name="Graphique 7" descr="Puzzle">
            <a:extLst>
              <a:ext uri="{FF2B5EF4-FFF2-40B4-BE49-F238E27FC236}">
                <a16:creationId xmlns:a16="http://schemas.microsoft.com/office/drawing/2014/main" id="{D835D366-01E0-482F-6C94-B0265C61213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228985" y="120082"/>
            <a:ext cx="914400" cy="9144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8649110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F0DDBBBD-B750-4CA2-9AC6-E6DD976F0B0A}"/>
              </a:ext>
            </a:extLst>
          </p:cNvPr>
          <p:cNvSpPr>
            <a:spLocks noGrp="1"/>
          </p:cNvSpPr>
          <p:nvPr>
            <p:ph type="title"/>
          </p:nvPr>
        </p:nvSpPr>
        <p:spPr/>
        <p:txBody>
          <a:bodyPr/>
          <a:lstStyle/>
          <a:p>
            <a:r>
              <a:rPr lang="fr-CA"/>
              <a:t>Migrations (commandes)</a:t>
            </a:r>
          </a:p>
        </p:txBody>
      </p:sp>
      <p:sp>
        <p:nvSpPr>
          <p:cNvPr id="2" name="Espace réservé du contenu 1">
            <a:extLst>
              <a:ext uri="{FF2B5EF4-FFF2-40B4-BE49-F238E27FC236}">
                <a16:creationId xmlns:a16="http://schemas.microsoft.com/office/drawing/2014/main" id="{DA7C4869-9619-100B-7386-FF3D745DF78F}"/>
              </a:ext>
            </a:extLst>
          </p:cNvPr>
          <p:cNvSpPr>
            <a:spLocks noGrp="1"/>
          </p:cNvSpPr>
          <p:nvPr>
            <p:ph idx="1"/>
          </p:nvPr>
        </p:nvSpPr>
        <p:spPr/>
        <p:txBody>
          <a:bodyPr/>
          <a:lstStyle/>
          <a:p>
            <a:pPr marL="0" indent="0">
              <a:buNone/>
            </a:pPr>
            <a:endParaRPr lang="fr-CA"/>
          </a:p>
          <a:p>
            <a:pPr marL="0" indent="0">
              <a:buNone/>
            </a:pPr>
            <a:endParaRPr lang="fr-CA"/>
          </a:p>
        </p:txBody>
      </p:sp>
      <p:sp>
        <p:nvSpPr>
          <p:cNvPr id="4" name="Espace réservé du pied de page 3">
            <a:extLst>
              <a:ext uri="{FF2B5EF4-FFF2-40B4-BE49-F238E27FC236}">
                <a16:creationId xmlns:a16="http://schemas.microsoft.com/office/drawing/2014/main" id="{341780E2-35F6-628C-5719-4F239A7CD272}"/>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B157A72C-FD4A-2798-0AC5-F76DE2245D26}"/>
              </a:ext>
            </a:extLst>
          </p:cNvPr>
          <p:cNvSpPr>
            <a:spLocks noGrp="1"/>
          </p:cNvSpPr>
          <p:nvPr>
            <p:ph type="sldNum" sz="quarter" idx="12"/>
          </p:nvPr>
        </p:nvSpPr>
        <p:spPr/>
        <p:txBody>
          <a:bodyPr/>
          <a:lstStyle/>
          <a:p>
            <a:r>
              <a:rPr lang="fr-CA"/>
              <a:t>Page </a:t>
            </a:r>
            <a:fld id="{C2CBE6A3-4AEF-4734-8AB8-E4DE745DFB5E}" type="slidenum">
              <a:rPr lang="fr-CA" smtClean="0"/>
              <a:pPr/>
              <a:t>28</a:t>
            </a:fld>
            <a:endParaRPr lang="fr-CA"/>
          </a:p>
        </p:txBody>
      </p:sp>
      <p:pic>
        <p:nvPicPr>
          <p:cNvPr id="8" name="Graphique 7" descr="Puzzle">
            <a:extLst>
              <a:ext uri="{FF2B5EF4-FFF2-40B4-BE49-F238E27FC236}">
                <a16:creationId xmlns:a16="http://schemas.microsoft.com/office/drawing/2014/main" id="{D835D366-01E0-482F-6C94-B0265C61213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669280" y="183356"/>
            <a:ext cx="914400" cy="914400"/>
          </a:xfrm>
          <a:prstGeom prst="rect">
            <a:avLst/>
          </a:prstGeom>
          <a:effectLst>
            <a:outerShdw blurRad="50800" dist="38100" dir="2700000" algn="tl" rotWithShape="0">
              <a:prstClr val="black">
                <a:alpha val="40000"/>
              </a:prstClr>
            </a:outerShdw>
          </a:effectLst>
        </p:spPr>
      </p:pic>
      <p:sp>
        <p:nvSpPr>
          <p:cNvPr id="11" name="ZoneTexte 10">
            <a:extLst>
              <a:ext uri="{FF2B5EF4-FFF2-40B4-BE49-F238E27FC236}">
                <a16:creationId xmlns:a16="http://schemas.microsoft.com/office/drawing/2014/main" id="{225AA95E-B942-C860-FD20-CB0ED17D1C0B}"/>
              </a:ext>
            </a:extLst>
          </p:cNvPr>
          <p:cNvSpPr txBox="1"/>
          <p:nvPr/>
        </p:nvSpPr>
        <p:spPr>
          <a:xfrm>
            <a:off x="1097280" y="1615392"/>
            <a:ext cx="5280660" cy="369332"/>
          </a:xfrm>
          <a:prstGeom prst="rect">
            <a:avLst/>
          </a:prstGeom>
          <a:solidFill>
            <a:schemeClr val="accent1">
              <a:lumMod val="20000"/>
              <a:lumOff val="80000"/>
            </a:schemeClr>
          </a:solidFill>
          <a:ln>
            <a:solidFill>
              <a:schemeClr val="accent3"/>
            </a:solidFill>
          </a:ln>
        </p:spPr>
        <p:txBody>
          <a:bodyPr wrap="square" rtlCol="0">
            <a:spAutoFit/>
          </a:bodyPr>
          <a:lstStyle/>
          <a:p>
            <a:r>
              <a:rPr lang="en-US">
                <a:latin typeface="Consolas" panose="020B0609020204030204" pitchFamily="49" charset="0"/>
              </a:rPr>
              <a:t>add-migration </a:t>
            </a:r>
            <a:r>
              <a:rPr lang="en-US">
                <a:effectLst/>
                <a:latin typeface="Consolas" panose="020B0609020204030204" pitchFamily="49" charset="0"/>
              </a:rPr>
              <a:t>&lt;name of migration&gt;</a:t>
            </a:r>
            <a:endParaRPr lang="fr-CA">
              <a:latin typeface="Consolas" panose="020B0609020204030204" pitchFamily="49" charset="0"/>
            </a:endParaRPr>
          </a:p>
        </p:txBody>
      </p:sp>
      <p:sp>
        <p:nvSpPr>
          <p:cNvPr id="12" name="ZoneTexte 11">
            <a:extLst>
              <a:ext uri="{FF2B5EF4-FFF2-40B4-BE49-F238E27FC236}">
                <a16:creationId xmlns:a16="http://schemas.microsoft.com/office/drawing/2014/main" id="{53E4D019-27B5-E33E-1CD8-5454B04FFD28}"/>
              </a:ext>
            </a:extLst>
          </p:cNvPr>
          <p:cNvSpPr txBox="1"/>
          <p:nvPr/>
        </p:nvSpPr>
        <p:spPr>
          <a:xfrm>
            <a:off x="1097280" y="3349786"/>
            <a:ext cx="5280660" cy="369332"/>
          </a:xfrm>
          <a:prstGeom prst="rect">
            <a:avLst/>
          </a:prstGeom>
          <a:solidFill>
            <a:schemeClr val="accent1">
              <a:lumMod val="20000"/>
              <a:lumOff val="80000"/>
            </a:schemeClr>
          </a:solidFill>
          <a:ln>
            <a:solidFill>
              <a:schemeClr val="accent3"/>
            </a:solidFill>
          </a:ln>
        </p:spPr>
        <p:txBody>
          <a:bodyPr wrap="square" rtlCol="0">
            <a:spAutoFit/>
          </a:bodyPr>
          <a:lstStyle/>
          <a:p>
            <a:r>
              <a:rPr lang="en-US">
                <a:latin typeface="Consolas" panose="020B0609020204030204" pitchFamily="49" charset="0"/>
              </a:rPr>
              <a:t>update-database</a:t>
            </a:r>
            <a:endParaRPr lang="fr-CA">
              <a:latin typeface="Consolas" panose="020B0609020204030204" pitchFamily="49" charset="0"/>
            </a:endParaRPr>
          </a:p>
        </p:txBody>
      </p:sp>
      <p:sp>
        <p:nvSpPr>
          <p:cNvPr id="14" name="ZoneTexte 13">
            <a:extLst>
              <a:ext uri="{FF2B5EF4-FFF2-40B4-BE49-F238E27FC236}">
                <a16:creationId xmlns:a16="http://schemas.microsoft.com/office/drawing/2014/main" id="{0ADB3793-4B48-0931-9D6F-DD2471C34AEE}"/>
              </a:ext>
            </a:extLst>
          </p:cNvPr>
          <p:cNvSpPr txBox="1"/>
          <p:nvPr/>
        </p:nvSpPr>
        <p:spPr>
          <a:xfrm>
            <a:off x="1097280" y="2444637"/>
            <a:ext cx="5280660" cy="369332"/>
          </a:xfrm>
          <a:prstGeom prst="rect">
            <a:avLst/>
          </a:prstGeom>
          <a:solidFill>
            <a:schemeClr val="accent1">
              <a:lumMod val="20000"/>
              <a:lumOff val="80000"/>
            </a:schemeClr>
          </a:solidFill>
          <a:ln>
            <a:solidFill>
              <a:schemeClr val="accent3"/>
            </a:solidFill>
          </a:ln>
        </p:spPr>
        <p:txBody>
          <a:bodyPr wrap="square" rtlCol="0">
            <a:spAutoFit/>
          </a:bodyPr>
          <a:lstStyle/>
          <a:p>
            <a:r>
              <a:rPr lang="en-US">
                <a:latin typeface="Consolas" panose="020B0609020204030204" pitchFamily="49" charset="0"/>
              </a:rPr>
              <a:t>remove-migration</a:t>
            </a:r>
            <a:endParaRPr lang="fr-CA">
              <a:latin typeface="Consolas" panose="020B0609020204030204" pitchFamily="49" charset="0"/>
            </a:endParaRPr>
          </a:p>
        </p:txBody>
      </p:sp>
      <p:sp>
        <p:nvSpPr>
          <p:cNvPr id="15" name="ZoneTexte 14">
            <a:extLst>
              <a:ext uri="{FF2B5EF4-FFF2-40B4-BE49-F238E27FC236}">
                <a16:creationId xmlns:a16="http://schemas.microsoft.com/office/drawing/2014/main" id="{4BF36540-CA4B-AAB5-6824-98398A2A9850}"/>
              </a:ext>
            </a:extLst>
          </p:cNvPr>
          <p:cNvSpPr txBox="1"/>
          <p:nvPr/>
        </p:nvSpPr>
        <p:spPr>
          <a:xfrm>
            <a:off x="1097280" y="4226173"/>
            <a:ext cx="5280660" cy="369332"/>
          </a:xfrm>
          <a:prstGeom prst="rect">
            <a:avLst/>
          </a:prstGeom>
          <a:solidFill>
            <a:schemeClr val="accent1">
              <a:lumMod val="20000"/>
              <a:lumOff val="80000"/>
            </a:schemeClr>
          </a:solidFill>
          <a:ln>
            <a:solidFill>
              <a:schemeClr val="accent3"/>
            </a:solidFill>
          </a:ln>
        </p:spPr>
        <p:txBody>
          <a:bodyPr wrap="square" rtlCol="0">
            <a:spAutoFit/>
          </a:bodyPr>
          <a:lstStyle/>
          <a:p>
            <a:r>
              <a:rPr lang="en-US">
                <a:latin typeface="Consolas" panose="020B0609020204030204" pitchFamily="49" charset="0"/>
              </a:rPr>
              <a:t>update-database</a:t>
            </a:r>
            <a:r>
              <a:rPr lang="en-US">
                <a:effectLst/>
                <a:latin typeface="Consolas" panose="020B0609020204030204" pitchFamily="49" charset="0"/>
              </a:rPr>
              <a:t> </a:t>
            </a:r>
            <a:r>
              <a:rPr lang="en-US" err="1">
                <a:effectLst/>
                <a:latin typeface="Consolas" panose="020B0609020204030204" pitchFamily="49" charset="0"/>
              </a:rPr>
              <a:t>LastGoodMigration</a:t>
            </a:r>
            <a:endParaRPr lang="fr-CA">
              <a:latin typeface="Consolas" panose="020B0609020204030204" pitchFamily="49" charset="0"/>
            </a:endParaRPr>
          </a:p>
        </p:txBody>
      </p:sp>
      <p:sp>
        <p:nvSpPr>
          <p:cNvPr id="16" name="ZoneTexte 15">
            <a:extLst>
              <a:ext uri="{FF2B5EF4-FFF2-40B4-BE49-F238E27FC236}">
                <a16:creationId xmlns:a16="http://schemas.microsoft.com/office/drawing/2014/main" id="{4D9EF582-1E3D-F3C1-0B05-949B71DD8908}"/>
              </a:ext>
            </a:extLst>
          </p:cNvPr>
          <p:cNvSpPr txBox="1"/>
          <p:nvPr/>
        </p:nvSpPr>
        <p:spPr>
          <a:xfrm>
            <a:off x="6583680" y="1654062"/>
            <a:ext cx="2362200" cy="369332"/>
          </a:xfrm>
          <a:prstGeom prst="rect">
            <a:avLst/>
          </a:prstGeom>
          <a:noFill/>
        </p:spPr>
        <p:txBody>
          <a:bodyPr wrap="square" rtlCol="0">
            <a:spAutoFit/>
          </a:bodyPr>
          <a:lstStyle/>
          <a:p>
            <a:r>
              <a:rPr lang="fr-CA"/>
              <a:t>Ajouter une migration</a:t>
            </a:r>
          </a:p>
        </p:txBody>
      </p:sp>
      <p:sp>
        <p:nvSpPr>
          <p:cNvPr id="17" name="ZoneTexte 16">
            <a:extLst>
              <a:ext uri="{FF2B5EF4-FFF2-40B4-BE49-F238E27FC236}">
                <a16:creationId xmlns:a16="http://schemas.microsoft.com/office/drawing/2014/main" id="{88038AC1-87C9-8B3B-1FD0-6F66D8CC85D6}"/>
              </a:ext>
            </a:extLst>
          </p:cNvPr>
          <p:cNvSpPr txBox="1"/>
          <p:nvPr/>
        </p:nvSpPr>
        <p:spPr>
          <a:xfrm>
            <a:off x="6583680" y="2444637"/>
            <a:ext cx="3271058" cy="369332"/>
          </a:xfrm>
          <a:prstGeom prst="rect">
            <a:avLst/>
          </a:prstGeom>
          <a:noFill/>
        </p:spPr>
        <p:txBody>
          <a:bodyPr wrap="square" rtlCol="0">
            <a:spAutoFit/>
          </a:bodyPr>
          <a:lstStyle/>
          <a:p>
            <a:r>
              <a:rPr lang="fr-CA"/>
              <a:t>Supprimer la dernière migration</a:t>
            </a:r>
          </a:p>
        </p:txBody>
      </p:sp>
      <p:sp>
        <p:nvSpPr>
          <p:cNvPr id="18" name="ZoneTexte 17">
            <a:extLst>
              <a:ext uri="{FF2B5EF4-FFF2-40B4-BE49-F238E27FC236}">
                <a16:creationId xmlns:a16="http://schemas.microsoft.com/office/drawing/2014/main" id="{6EE9CEF6-4983-FBA0-B6DC-585FDCA1691B}"/>
              </a:ext>
            </a:extLst>
          </p:cNvPr>
          <p:cNvSpPr txBox="1"/>
          <p:nvPr/>
        </p:nvSpPr>
        <p:spPr>
          <a:xfrm>
            <a:off x="6583680" y="3349786"/>
            <a:ext cx="5171306" cy="369332"/>
          </a:xfrm>
          <a:prstGeom prst="rect">
            <a:avLst/>
          </a:prstGeom>
          <a:noFill/>
        </p:spPr>
        <p:txBody>
          <a:bodyPr wrap="square" rtlCol="0">
            <a:spAutoFit/>
          </a:bodyPr>
          <a:lstStyle/>
          <a:p>
            <a:r>
              <a:rPr lang="fr-CA"/>
              <a:t>Mettre à jour la BD jusqu’à la dernière migration</a:t>
            </a:r>
          </a:p>
        </p:txBody>
      </p:sp>
      <p:sp>
        <p:nvSpPr>
          <p:cNvPr id="19" name="ZoneTexte 18">
            <a:extLst>
              <a:ext uri="{FF2B5EF4-FFF2-40B4-BE49-F238E27FC236}">
                <a16:creationId xmlns:a16="http://schemas.microsoft.com/office/drawing/2014/main" id="{B97A3EF3-3999-7705-1BE5-0B8054FD3151}"/>
              </a:ext>
            </a:extLst>
          </p:cNvPr>
          <p:cNvSpPr txBox="1"/>
          <p:nvPr/>
        </p:nvSpPr>
        <p:spPr>
          <a:xfrm>
            <a:off x="6583680" y="4226173"/>
            <a:ext cx="4912226" cy="369332"/>
          </a:xfrm>
          <a:prstGeom prst="rect">
            <a:avLst/>
          </a:prstGeom>
          <a:noFill/>
        </p:spPr>
        <p:txBody>
          <a:bodyPr wrap="square" rtlCol="0">
            <a:spAutoFit/>
          </a:bodyPr>
          <a:lstStyle/>
          <a:p>
            <a:r>
              <a:rPr lang="fr-CA"/>
              <a:t>Mettre à jour la BD jusqu’à la migration spécifiée.</a:t>
            </a:r>
          </a:p>
        </p:txBody>
      </p:sp>
    </p:spTree>
    <p:extLst>
      <p:ext uri="{BB962C8B-B14F-4D97-AF65-F5344CB8AC3E}">
        <p14:creationId xmlns:p14="http://schemas.microsoft.com/office/powerpoint/2010/main" val="17998391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DB5B6C22-2CBD-2ADD-C1DA-6CD276F6C7F5}"/>
              </a:ext>
            </a:extLst>
          </p:cNvPr>
          <p:cNvSpPr>
            <a:spLocks noGrp="1"/>
          </p:cNvSpPr>
          <p:nvPr>
            <p:ph type="title"/>
          </p:nvPr>
        </p:nvSpPr>
        <p:spPr/>
        <p:txBody>
          <a:bodyPr/>
          <a:lstStyle/>
          <a:p>
            <a:r>
              <a:rPr lang="fr-CA"/>
              <a:t>Configuration</a:t>
            </a:r>
          </a:p>
        </p:txBody>
      </p:sp>
      <p:sp>
        <p:nvSpPr>
          <p:cNvPr id="7" name="Espace réservé du contenu 6">
            <a:extLst>
              <a:ext uri="{FF2B5EF4-FFF2-40B4-BE49-F238E27FC236}">
                <a16:creationId xmlns:a16="http://schemas.microsoft.com/office/drawing/2014/main" id="{5D816CB8-AB11-2990-E684-D66A046BDFE9}"/>
              </a:ext>
            </a:extLst>
          </p:cNvPr>
          <p:cNvSpPr>
            <a:spLocks noGrp="1"/>
          </p:cNvSpPr>
          <p:nvPr>
            <p:ph idx="1"/>
          </p:nvPr>
        </p:nvSpPr>
        <p:spPr/>
        <p:txBody>
          <a:bodyPr/>
          <a:lstStyle/>
          <a:p>
            <a:pPr marL="0" indent="0">
              <a:buNone/>
            </a:pPr>
            <a:r>
              <a:rPr lang="fr-CA"/>
              <a:t>La configuration de la connexion à la BD se fait dans le fichier </a:t>
            </a:r>
            <a:r>
              <a:rPr lang="fr-CA" err="1"/>
              <a:t>appsettings.json</a:t>
            </a:r>
            <a:r>
              <a:rPr lang="fr-CA"/>
              <a:t> qui se trouve à la racine du projet.</a:t>
            </a:r>
          </a:p>
          <a:p>
            <a:pPr marL="0" indent="0">
              <a:buNone/>
            </a:pPr>
            <a:endParaRPr lang="fr-CA"/>
          </a:p>
        </p:txBody>
      </p:sp>
      <p:sp>
        <p:nvSpPr>
          <p:cNvPr id="4" name="Espace réservé du pied de page 3">
            <a:extLst>
              <a:ext uri="{FF2B5EF4-FFF2-40B4-BE49-F238E27FC236}">
                <a16:creationId xmlns:a16="http://schemas.microsoft.com/office/drawing/2014/main" id="{144EAC23-0BA6-B863-C5BD-A9DFC5473613}"/>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5CC41D30-64D4-67BB-28D9-F9A469AF0B66}"/>
              </a:ext>
            </a:extLst>
          </p:cNvPr>
          <p:cNvSpPr>
            <a:spLocks noGrp="1"/>
          </p:cNvSpPr>
          <p:nvPr>
            <p:ph type="sldNum" sz="quarter" idx="12"/>
          </p:nvPr>
        </p:nvSpPr>
        <p:spPr/>
        <p:txBody>
          <a:bodyPr/>
          <a:lstStyle/>
          <a:p>
            <a:r>
              <a:rPr lang="fr-CA"/>
              <a:t>Page </a:t>
            </a:r>
            <a:fld id="{C2CBE6A3-4AEF-4734-8AB8-E4DE745DFB5E}" type="slidenum">
              <a:rPr lang="fr-CA" smtClean="0"/>
              <a:pPr/>
              <a:t>29</a:t>
            </a:fld>
            <a:endParaRPr lang="fr-CA"/>
          </a:p>
        </p:txBody>
      </p:sp>
      <p:pic>
        <p:nvPicPr>
          <p:cNvPr id="8" name="Graphique 7" descr="Puzzle">
            <a:extLst>
              <a:ext uri="{FF2B5EF4-FFF2-40B4-BE49-F238E27FC236}">
                <a16:creationId xmlns:a16="http://schemas.microsoft.com/office/drawing/2014/main" id="{39FC74D9-210D-46A5-8C9C-98902DE222B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975654" y="134425"/>
            <a:ext cx="914400" cy="914400"/>
          </a:xfrm>
          <a:prstGeom prst="rect">
            <a:avLst/>
          </a:prstGeom>
          <a:effectLst>
            <a:outerShdw blurRad="50800" dist="38100" dir="2700000" algn="tl" rotWithShape="0">
              <a:prstClr val="black">
                <a:alpha val="40000"/>
              </a:prstClr>
            </a:outerShdw>
          </a:effectLst>
        </p:spPr>
      </p:pic>
      <p:sp>
        <p:nvSpPr>
          <p:cNvPr id="9" name="ZoneTexte 8">
            <a:extLst>
              <a:ext uri="{FF2B5EF4-FFF2-40B4-BE49-F238E27FC236}">
                <a16:creationId xmlns:a16="http://schemas.microsoft.com/office/drawing/2014/main" id="{DE0DA0C7-37D4-9C42-76B1-4CC8393B1DD3}"/>
              </a:ext>
            </a:extLst>
          </p:cNvPr>
          <p:cNvSpPr txBox="1"/>
          <p:nvPr/>
        </p:nvSpPr>
        <p:spPr>
          <a:xfrm>
            <a:off x="1036320" y="2381060"/>
            <a:ext cx="8991599" cy="938719"/>
          </a:xfrm>
          <a:prstGeom prst="rect">
            <a:avLst/>
          </a:prstGeom>
          <a:solidFill>
            <a:schemeClr val="bg1"/>
          </a:solidFill>
        </p:spPr>
        <p:txBody>
          <a:bodyPr wrap="square">
            <a:spAutoFit/>
          </a:bodyPr>
          <a:lstStyle/>
          <a:p>
            <a:r>
              <a:rPr lang="fr-CA" sz="1100">
                <a:solidFill>
                  <a:srgbClr val="000000"/>
                </a:solidFill>
                <a:latin typeface="Cascadia Mono" panose="020B0609020000020004" pitchFamily="49" charset="0"/>
              </a:rPr>
              <a:t> </a:t>
            </a:r>
            <a:r>
              <a:rPr lang="fr-CA" sz="1100">
                <a:solidFill>
                  <a:srgbClr val="2E75B6"/>
                </a:solidFill>
                <a:latin typeface="Cascadia Mono" panose="020B0609020000020004" pitchFamily="49" charset="0"/>
              </a:rPr>
              <a:t>"</a:t>
            </a:r>
            <a:r>
              <a:rPr lang="fr-CA" sz="1100" err="1">
                <a:solidFill>
                  <a:srgbClr val="2E75B6"/>
                </a:solidFill>
                <a:latin typeface="Cascadia Mono" panose="020B0609020000020004" pitchFamily="49" charset="0"/>
              </a:rPr>
              <a:t>ConnectionStrings</a:t>
            </a:r>
            <a:r>
              <a:rPr lang="fr-CA" sz="1100">
                <a:solidFill>
                  <a:srgbClr val="2E75B6"/>
                </a:solidFill>
                <a:latin typeface="Cascadia Mono" panose="020B0609020000020004" pitchFamily="49" charset="0"/>
              </a:rPr>
              <a:t>"</a:t>
            </a:r>
            <a:r>
              <a:rPr lang="fr-CA" sz="1100">
                <a:solidFill>
                  <a:srgbClr val="000000"/>
                </a:solidFill>
                <a:latin typeface="Cascadia Mono" panose="020B0609020000020004" pitchFamily="49" charset="0"/>
              </a:rPr>
              <a:t>: {</a:t>
            </a:r>
          </a:p>
          <a:p>
            <a:endParaRPr lang="fr-CA" sz="1100">
              <a:solidFill>
                <a:srgbClr val="000000"/>
              </a:solidFill>
              <a:latin typeface="Cascadia Mono" panose="020B0609020000020004" pitchFamily="49" charset="0"/>
            </a:endParaRPr>
          </a:p>
          <a:p>
            <a:r>
              <a:rPr lang="fr-CA" sz="1100">
                <a:solidFill>
                  <a:srgbClr val="000000"/>
                </a:solidFill>
                <a:latin typeface="Cascadia Mono" panose="020B0609020000020004" pitchFamily="49" charset="0"/>
              </a:rPr>
              <a:t>    </a:t>
            </a:r>
            <a:r>
              <a:rPr lang="fr-CA" sz="1100">
                <a:solidFill>
                  <a:srgbClr val="2E75B6"/>
                </a:solidFill>
                <a:latin typeface="Cascadia Mono" panose="020B0609020000020004" pitchFamily="49" charset="0"/>
              </a:rPr>
              <a:t>"</a:t>
            </a:r>
            <a:r>
              <a:rPr lang="fr-CA" sz="1100" err="1">
                <a:solidFill>
                  <a:srgbClr val="2E75B6"/>
                </a:solidFill>
                <a:latin typeface="Cascadia Mono" panose="020B0609020000020004" pitchFamily="49" charset="0"/>
              </a:rPr>
              <a:t>DefaultConnection</a:t>
            </a:r>
            <a:r>
              <a:rPr lang="fr-CA" sz="1100">
                <a:solidFill>
                  <a:srgbClr val="2E75B6"/>
                </a:solidFill>
                <a:latin typeface="Cascadia Mono" panose="020B0609020000020004" pitchFamily="49" charset="0"/>
              </a:rPr>
              <a:t>"</a:t>
            </a:r>
            <a:r>
              <a:rPr lang="fr-CA" sz="1100">
                <a:solidFill>
                  <a:srgbClr val="000000"/>
                </a:solidFill>
                <a:latin typeface="Cascadia Mono" panose="020B0609020000020004" pitchFamily="49" charset="0"/>
              </a:rPr>
              <a:t>: </a:t>
            </a:r>
            <a:r>
              <a:rPr lang="fr-CA" sz="1100">
                <a:solidFill>
                  <a:srgbClr val="A31515"/>
                </a:solidFill>
                <a:latin typeface="Cascadia Mono" panose="020B0609020000020004" pitchFamily="49" charset="0"/>
              </a:rPr>
              <a:t>"Server=(</a:t>
            </a:r>
            <a:r>
              <a:rPr lang="fr-CA" sz="1100" err="1">
                <a:solidFill>
                  <a:srgbClr val="A31515"/>
                </a:solidFill>
                <a:latin typeface="Cascadia Mono" panose="020B0609020000020004" pitchFamily="49" charset="0"/>
              </a:rPr>
              <a:t>localdb</a:t>
            </a:r>
            <a:r>
              <a:rPr lang="fr-CA" sz="1100">
                <a:solidFill>
                  <a:srgbClr val="A31515"/>
                </a:solidFill>
                <a:latin typeface="Cascadia Mono" panose="020B0609020000020004" pitchFamily="49" charset="0"/>
              </a:rPr>
              <a:t>)\\</a:t>
            </a:r>
            <a:r>
              <a:rPr lang="fr-CA" sz="1100" err="1">
                <a:solidFill>
                  <a:srgbClr val="A31515"/>
                </a:solidFill>
                <a:latin typeface="Cascadia Mono" panose="020B0609020000020004" pitchFamily="49" charset="0"/>
              </a:rPr>
              <a:t>MSSQLLocalDB;Database</a:t>
            </a:r>
            <a:r>
              <a:rPr lang="fr-CA" sz="1100">
                <a:solidFill>
                  <a:srgbClr val="A31515"/>
                </a:solidFill>
                <a:latin typeface="Cascadia Mono" panose="020B0609020000020004" pitchFamily="49" charset="0"/>
              </a:rPr>
              <a:t>=</a:t>
            </a:r>
            <a:r>
              <a:rPr lang="fr-CA" sz="1100" err="1">
                <a:solidFill>
                  <a:srgbClr val="A31515"/>
                </a:solidFill>
                <a:latin typeface="Cascadia Mono" panose="020B0609020000020004" pitchFamily="49" charset="0"/>
              </a:rPr>
              <a:t>CrazyBooks;Trusted_Connection</a:t>
            </a:r>
            <a:r>
              <a:rPr lang="fr-CA" sz="1100">
                <a:solidFill>
                  <a:srgbClr val="A31515"/>
                </a:solidFill>
                <a:latin typeface="Cascadia Mono" panose="020B0609020000020004" pitchFamily="49" charset="0"/>
              </a:rPr>
              <a:t>=</a:t>
            </a:r>
            <a:r>
              <a:rPr lang="fr-CA" sz="1100" err="1">
                <a:solidFill>
                  <a:srgbClr val="A31515"/>
                </a:solidFill>
                <a:latin typeface="Cascadia Mono" panose="020B0609020000020004" pitchFamily="49" charset="0"/>
              </a:rPr>
              <a:t>True;MultipleActiveResultSets</a:t>
            </a:r>
            <a:r>
              <a:rPr lang="fr-CA" sz="1100">
                <a:solidFill>
                  <a:srgbClr val="A31515"/>
                </a:solidFill>
                <a:latin typeface="Cascadia Mono" panose="020B0609020000020004" pitchFamily="49" charset="0"/>
              </a:rPr>
              <a:t>=</a:t>
            </a:r>
            <a:r>
              <a:rPr lang="fr-CA" sz="1100" err="1">
                <a:solidFill>
                  <a:srgbClr val="A31515"/>
                </a:solidFill>
                <a:latin typeface="Cascadia Mono" panose="020B0609020000020004" pitchFamily="49" charset="0"/>
              </a:rPr>
              <a:t>True</a:t>
            </a:r>
            <a:r>
              <a:rPr lang="fr-CA" sz="1100">
                <a:solidFill>
                  <a:srgbClr val="A31515"/>
                </a:solidFill>
                <a:latin typeface="Cascadia Mono" panose="020B0609020000020004" pitchFamily="49" charset="0"/>
              </a:rPr>
              <a:t>"</a:t>
            </a:r>
            <a:endParaRPr lang="fr-CA" sz="1100">
              <a:solidFill>
                <a:srgbClr val="000000"/>
              </a:solidFill>
              <a:latin typeface="Cascadia Mono" panose="020B0609020000020004" pitchFamily="49" charset="0"/>
            </a:endParaRPr>
          </a:p>
          <a:p>
            <a:r>
              <a:rPr lang="fr-CA" sz="1100">
                <a:solidFill>
                  <a:srgbClr val="000000"/>
                </a:solidFill>
                <a:latin typeface="Cascadia Mono" panose="020B0609020000020004" pitchFamily="49" charset="0"/>
              </a:rPr>
              <a:t>  }</a:t>
            </a:r>
            <a:endParaRPr lang="fr-CA" sz="1100"/>
          </a:p>
        </p:txBody>
      </p:sp>
      <p:sp>
        <p:nvSpPr>
          <p:cNvPr id="10" name="Légende : encadrée 9">
            <a:extLst>
              <a:ext uri="{FF2B5EF4-FFF2-40B4-BE49-F238E27FC236}">
                <a16:creationId xmlns:a16="http://schemas.microsoft.com/office/drawing/2014/main" id="{A2EFB644-5EC7-FEAD-628A-BF49450F84FE}"/>
              </a:ext>
            </a:extLst>
          </p:cNvPr>
          <p:cNvSpPr/>
          <p:nvPr/>
        </p:nvSpPr>
        <p:spPr>
          <a:xfrm>
            <a:off x="1888012" y="3678433"/>
            <a:ext cx="1156803" cy="717710"/>
          </a:xfrm>
          <a:prstGeom prst="borderCallout1">
            <a:avLst>
              <a:gd name="adj1" fmla="val -19302"/>
              <a:gd name="adj2" fmla="val 49465"/>
              <a:gd name="adj3" fmla="val -69895"/>
              <a:gd name="adj4" fmla="val 49373"/>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CA"/>
              <a:t>Nom du serveur</a:t>
            </a:r>
          </a:p>
        </p:txBody>
      </p:sp>
      <p:sp>
        <p:nvSpPr>
          <p:cNvPr id="11" name="Légende : encadrée 10">
            <a:extLst>
              <a:ext uri="{FF2B5EF4-FFF2-40B4-BE49-F238E27FC236}">
                <a16:creationId xmlns:a16="http://schemas.microsoft.com/office/drawing/2014/main" id="{E0E92567-2F3A-8082-678E-CA1880057EBE}"/>
              </a:ext>
            </a:extLst>
          </p:cNvPr>
          <p:cNvSpPr/>
          <p:nvPr/>
        </p:nvSpPr>
        <p:spPr>
          <a:xfrm>
            <a:off x="3683793" y="3678433"/>
            <a:ext cx="1120140" cy="717710"/>
          </a:xfrm>
          <a:prstGeom prst="borderCallout1">
            <a:avLst>
              <a:gd name="adj1" fmla="val -12866"/>
              <a:gd name="adj2" fmla="val 50675"/>
              <a:gd name="adj3" fmla="val -67091"/>
              <a:gd name="adj4" fmla="val 50290"/>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CA"/>
              <a:t>Nom de la DB</a:t>
            </a:r>
          </a:p>
        </p:txBody>
      </p:sp>
      <p:sp>
        <p:nvSpPr>
          <p:cNvPr id="12" name="Légende : encadrée 11">
            <a:extLst>
              <a:ext uri="{FF2B5EF4-FFF2-40B4-BE49-F238E27FC236}">
                <a16:creationId xmlns:a16="http://schemas.microsoft.com/office/drawing/2014/main" id="{302DBE5B-A6FD-37D9-F085-2EB05320BE02}"/>
              </a:ext>
            </a:extLst>
          </p:cNvPr>
          <p:cNvSpPr/>
          <p:nvPr/>
        </p:nvSpPr>
        <p:spPr>
          <a:xfrm>
            <a:off x="5791780" y="3678433"/>
            <a:ext cx="1752600" cy="717710"/>
          </a:xfrm>
          <a:prstGeom prst="borderCallout1">
            <a:avLst>
              <a:gd name="adj1" fmla="val -14077"/>
              <a:gd name="adj2" fmla="val 47238"/>
              <a:gd name="adj3" fmla="val -68356"/>
              <a:gd name="adj4" fmla="val 46853"/>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CA"/>
              <a:t>Authentification</a:t>
            </a:r>
          </a:p>
        </p:txBody>
      </p:sp>
    </p:spTree>
    <p:extLst>
      <p:ext uri="{BB962C8B-B14F-4D97-AF65-F5344CB8AC3E}">
        <p14:creationId xmlns:p14="http://schemas.microsoft.com/office/powerpoint/2010/main" val="41154137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331C2F30-8488-B1A7-BD0F-5094FE6DD1B5}"/>
              </a:ext>
            </a:extLst>
          </p:cNvPr>
          <p:cNvSpPr>
            <a:spLocks noGrp="1"/>
          </p:cNvSpPr>
          <p:nvPr>
            <p:ph type="title"/>
          </p:nvPr>
        </p:nvSpPr>
        <p:spPr/>
        <p:txBody>
          <a:bodyPr/>
          <a:lstStyle/>
          <a:p>
            <a:r>
              <a:rPr lang="fr-CA"/>
              <a:t>Configuration</a:t>
            </a:r>
          </a:p>
        </p:txBody>
      </p:sp>
      <p:sp>
        <p:nvSpPr>
          <p:cNvPr id="4" name="Espace réservé du pied de page 3">
            <a:extLst>
              <a:ext uri="{FF2B5EF4-FFF2-40B4-BE49-F238E27FC236}">
                <a16:creationId xmlns:a16="http://schemas.microsoft.com/office/drawing/2014/main" id="{D0D9D381-76AF-03F3-E267-FCAA894ACC6F}"/>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873B5A94-D38C-AFDA-D881-C647E3E6CD4C}"/>
              </a:ext>
            </a:extLst>
          </p:cNvPr>
          <p:cNvSpPr>
            <a:spLocks noGrp="1"/>
          </p:cNvSpPr>
          <p:nvPr>
            <p:ph type="sldNum" sz="quarter" idx="12"/>
          </p:nvPr>
        </p:nvSpPr>
        <p:spPr/>
        <p:txBody>
          <a:bodyPr/>
          <a:lstStyle/>
          <a:p>
            <a:r>
              <a:rPr lang="fr-CA"/>
              <a:t>Page </a:t>
            </a:r>
            <a:fld id="{C2CBE6A3-4AEF-4734-8AB8-E4DE745DFB5E}" type="slidenum">
              <a:rPr lang="fr-CA" smtClean="0"/>
              <a:pPr/>
              <a:t>30</a:t>
            </a:fld>
            <a:endParaRPr lang="fr-CA"/>
          </a:p>
        </p:txBody>
      </p:sp>
      <p:pic>
        <p:nvPicPr>
          <p:cNvPr id="8" name="Graphique 7" descr="Puzzle">
            <a:extLst>
              <a:ext uri="{FF2B5EF4-FFF2-40B4-BE49-F238E27FC236}">
                <a16:creationId xmlns:a16="http://schemas.microsoft.com/office/drawing/2014/main" id="{AEB553A3-9141-2920-8A40-44357883FC8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975654" y="134425"/>
            <a:ext cx="914400" cy="914400"/>
          </a:xfrm>
          <a:prstGeom prst="rect">
            <a:avLst/>
          </a:prstGeom>
          <a:effectLst>
            <a:outerShdw blurRad="50800" dist="38100" dir="2700000" algn="tl" rotWithShape="0">
              <a:prstClr val="black">
                <a:alpha val="40000"/>
              </a:prstClr>
            </a:outerShdw>
          </a:effectLst>
        </p:spPr>
      </p:pic>
      <p:sp>
        <p:nvSpPr>
          <p:cNvPr id="9" name="ZoneTexte 8">
            <a:extLst>
              <a:ext uri="{FF2B5EF4-FFF2-40B4-BE49-F238E27FC236}">
                <a16:creationId xmlns:a16="http://schemas.microsoft.com/office/drawing/2014/main" id="{7350EAA8-5D9A-6D65-05BA-8C6F6F77A9E6}"/>
              </a:ext>
            </a:extLst>
          </p:cNvPr>
          <p:cNvSpPr txBox="1"/>
          <p:nvPr/>
        </p:nvSpPr>
        <p:spPr>
          <a:xfrm>
            <a:off x="1097280" y="1298013"/>
            <a:ext cx="2743200" cy="369332"/>
          </a:xfrm>
          <a:prstGeom prst="rect">
            <a:avLst/>
          </a:prstGeom>
          <a:noFill/>
        </p:spPr>
        <p:txBody>
          <a:bodyPr wrap="square" rtlCol="0">
            <a:spAutoFit/>
          </a:bodyPr>
          <a:lstStyle/>
          <a:p>
            <a:r>
              <a:rPr lang="fr-CA"/>
              <a:t>Dans le </a:t>
            </a:r>
            <a:r>
              <a:rPr lang="fr-CA" err="1"/>
              <a:t>appsettings.json</a:t>
            </a:r>
            <a:endParaRPr lang="fr-CA"/>
          </a:p>
        </p:txBody>
      </p:sp>
      <p:sp>
        <p:nvSpPr>
          <p:cNvPr id="12" name="ZoneTexte 11">
            <a:extLst>
              <a:ext uri="{FF2B5EF4-FFF2-40B4-BE49-F238E27FC236}">
                <a16:creationId xmlns:a16="http://schemas.microsoft.com/office/drawing/2014/main" id="{6283877B-6951-7C9A-5A0F-1D05D4C5B9BB}"/>
              </a:ext>
            </a:extLst>
          </p:cNvPr>
          <p:cNvSpPr txBox="1"/>
          <p:nvPr/>
        </p:nvSpPr>
        <p:spPr>
          <a:xfrm>
            <a:off x="1097280" y="3001642"/>
            <a:ext cx="2743200" cy="369332"/>
          </a:xfrm>
          <a:prstGeom prst="rect">
            <a:avLst/>
          </a:prstGeom>
          <a:noFill/>
        </p:spPr>
        <p:txBody>
          <a:bodyPr wrap="square" rtlCol="0">
            <a:spAutoFit/>
          </a:bodyPr>
          <a:lstStyle/>
          <a:p>
            <a:r>
              <a:rPr lang="fr-CA"/>
              <a:t>Dans le </a:t>
            </a:r>
            <a:r>
              <a:rPr lang="fr-CA" err="1"/>
              <a:t>Program.cs</a:t>
            </a:r>
            <a:endParaRPr lang="fr-CA"/>
          </a:p>
        </p:txBody>
      </p:sp>
      <p:pic>
        <p:nvPicPr>
          <p:cNvPr id="16" name="Image 15">
            <a:extLst>
              <a:ext uri="{FF2B5EF4-FFF2-40B4-BE49-F238E27FC236}">
                <a16:creationId xmlns:a16="http://schemas.microsoft.com/office/drawing/2014/main" id="{96C29850-90B4-1AA7-4276-7F3BF68E281E}"/>
              </a:ext>
            </a:extLst>
          </p:cNvPr>
          <p:cNvPicPr>
            <a:picLocks noChangeAspect="1"/>
          </p:cNvPicPr>
          <p:nvPr/>
        </p:nvPicPr>
        <p:blipFill>
          <a:blip r:embed="rId3"/>
          <a:stretch>
            <a:fillRect/>
          </a:stretch>
        </p:blipFill>
        <p:spPr>
          <a:xfrm>
            <a:off x="1097280" y="3514672"/>
            <a:ext cx="8362885" cy="1019227"/>
          </a:xfrm>
          <a:prstGeom prst="rect">
            <a:avLst/>
          </a:prstGeom>
        </p:spPr>
      </p:pic>
      <p:pic>
        <p:nvPicPr>
          <p:cNvPr id="18" name="Image 17">
            <a:extLst>
              <a:ext uri="{FF2B5EF4-FFF2-40B4-BE49-F238E27FC236}">
                <a16:creationId xmlns:a16="http://schemas.microsoft.com/office/drawing/2014/main" id="{CBC7DD98-7C75-113A-A459-C09F40BFA799}"/>
              </a:ext>
            </a:extLst>
          </p:cNvPr>
          <p:cNvPicPr>
            <a:picLocks noChangeAspect="1"/>
          </p:cNvPicPr>
          <p:nvPr/>
        </p:nvPicPr>
        <p:blipFill>
          <a:blip r:embed="rId4"/>
          <a:stretch>
            <a:fillRect/>
          </a:stretch>
        </p:blipFill>
        <p:spPr>
          <a:xfrm>
            <a:off x="1097280" y="1851859"/>
            <a:ext cx="8301691" cy="716081"/>
          </a:xfrm>
          <a:prstGeom prst="rect">
            <a:avLst/>
          </a:prstGeom>
        </p:spPr>
      </p:pic>
    </p:spTree>
    <p:extLst>
      <p:ext uri="{BB962C8B-B14F-4D97-AF65-F5344CB8AC3E}">
        <p14:creationId xmlns:p14="http://schemas.microsoft.com/office/powerpoint/2010/main" val="34519946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AFB4FD39-AE34-D62E-FCDC-638AE86BCE21}"/>
              </a:ext>
            </a:extLst>
          </p:cNvPr>
          <p:cNvSpPr>
            <a:spLocks noGrp="1"/>
          </p:cNvSpPr>
          <p:nvPr>
            <p:ph type="title"/>
          </p:nvPr>
        </p:nvSpPr>
        <p:spPr/>
        <p:txBody>
          <a:bodyPr>
            <a:normAutofit/>
          </a:bodyPr>
          <a:lstStyle/>
          <a:p>
            <a:r>
              <a:rPr lang="fr-CA"/>
              <a:t>Le cycle d’utilisation d’Entity Framework</a:t>
            </a:r>
          </a:p>
        </p:txBody>
      </p:sp>
      <p:sp>
        <p:nvSpPr>
          <p:cNvPr id="2" name="Espace réservé du pied de page 1">
            <a:extLst>
              <a:ext uri="{FF2B5EF4-FFF2-40B4-BE49-F238E27FC236}">
                <a16:creationId xmlns:a16="http://schemas.microsoft.com/office/drawing/2014/main" id="{32AD7454-D264-E24D-560F-78E526D5C49F}"/>
              </a:ext>
            </a:extLst>
          </p:cNvPr>
          <p:cNvSpPr>
            <a:spLocks noGrp="1"/>
          </p:cNvSpPr>
          <p:nvPr>
            <p:ph type="ftr" sz="quarter" idx="11"/>
          </p:nvPr>
        </p:nvSpPr>
        <p:spPr/>
        <p:txBody>
          <a:bodyPr/>
          <a:lstStyle/>
          <a:p>
            <a:r>
              <a:rPr lang="fr-CA"/>
              <a:t>PROGRAMMATION WEB TRANSACTIONNELLE</a:t>
            </a:r>
          </a:p>
        </p:txBody>
      </p:sp>
      <p:sp>
        <p:nvSpPr>
          <p:cNvPr id="3" name="Espace réservé du numéro de diapositive 2">
            <a:extLst>
              <a:ext uri="{FF2B5EF4-FFF2-40B4-BE49-F238E27FC236}">
                <a16:creationId xmlns:a16="http://schemas.microsoft.com/office/drawing/2014/main" id="{960FD60A-F83A-BBE8-4F5C-C3360DA4C741}"/>
              </a:ext>
            </a:extLst>
          </p:cNvPr>
          <p:cNvSpPr>
            <a:spLocks noGrp="1"/>
          </p:cNvSpPr>
          <p:nvPr>
            <p:ph type="sldNum" sz="quarter" idx="12"/>
          </p:nvPr>
        </p:nvSpPr>
        <p:spPr/>
        <p:txBody>
          <a:bodyPr/>
          <a:lstStyle/>
          <a:p>
            <a:fld id="{C2CBE6A3-4AEF-4734-8AB8-E4DE745DFB5E}" type="slidenum">
              <a:rPr lang="fr-CA" smtClean="0"/>
              <a:t>31</a:t>
            </a:fld>
            <a:endParaRPr lang="fr-CA"/>
          </a:p>
        </p:txBody>
      </p:sp>
      <p:graphicFrame>
        <p:nvGraphicFramePr>
          <p:cNvPr id="5" name="Diagramme 4">
            <a:extLst>
              <a:ext uri="{FF2B5EF4-FFF2-40B4-BE49-F238E27FC236}">
                <a16:creationId xmlns:a16="http://schemas.microsoft.com/office/drawing/2014/main" id="{FBFB5E40-3918-F6F8-FE0E-940780F3EB8A}"/>
              </a:ext>
            </a:extLst>
          </p:cNvPr>
          <p:cNvGraphicFramePr/>
          <p:nvPr>
            <p:extLst>
              <p:ext uri="{D42A27DB-BD31-4B8C-83A1-F6EECF244321}">
                <p14:modId xmlns:p14="http://schemas.microsoft.com/office/powerpoint/2010/main" val="4027371377"/>
              </p:ext>
            </p:extLst>
          </p:nvPr>
        </p:nvGraphicFramePr>
        <p:xfrm>
          <a:off x="2838450" y="1127760"/>
          <a:ext cx="6515100" cy="51642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67284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526E78DB-C160-45D2-9D3E-E42CD5E4E6D1}"/>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B9311AA9-550B-41D1-A510-153F37294FB7}"/>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graphicEl>
                                              <a:dgm id="{CD2F7427-DC48-4252-837D-F4B8CD7358BF}"/>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graphicEl>
                                              <a:dgm id="{0B9CEB44-D399-4629-A663-E49C9E7B8EC7}"/>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graphicEl>
                                              <a:dgm id="{C735B3C3-8CF6-42A3-ACB0-726294BE88DF}"/>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2830F768-3B4C-441A-B282-38799F1446F7}"/>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graphicEl>
                                              <a:dgm id="{75E968B8-6173-4C02-ACA4-82C0A74BC447}"/>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graphicEl>
                                              <a:dgm id="{91859944-1746-4D31-86F6-13E131643468}"/>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819DAE7-5994-792D-B624-13BD217A0032}"/>
              </a:ext>
            </a:extLst>
          </p:cNvPr>
          <p:cNvSpPr>
            <a:spLocks noGrp="1"/>
          </p:cNvSpPr>
          <p:nvPr>
            <p:ph type="title"/>
          </p:nvPr>
        </p:nvSpPr>
        <p:spPr/>
        <p:txBody>
          <a:bodyPr/>
          <a:lstStyle/>
          <a:p>
            <a:r>
              <a:rPr lang="fr-CA"/>
              <a:t>Petits trucs!</a:t>
            </a:r>
          </a:p>
        </p:txBody>
      </p:sp>
      <p:sp>
        <p:nvSpPr>
          <p:cNvPr id="6" name="Espace réservé du contenu 5">
            <a:extLst>
              <a:ext uri="{FF2B5EF4-FFF2-40B4-BE49-F238E27FC236}">
                <a16:creationId xmlns:a16="http://schemas.microsoft.com/office/drawing/2014/main" id="{036FC045-DEC9-9A6A-3703-DDCDB64A973C}"/>
              </a:ext>
            </a:extLst>
          </p:cNvPr>
          <p:cNvSpPr>
            <a:spLocks noGrp="1"/>
          </p:cNvSpPr>
          <p:nvPr>
            <p:ph idx="1"/>
          </p:nvPr>
        </p:nvSpPr>
        <p:spPr/>
        <p:txBody>
          <a:bodyPr vert="horz" lIns="0" tIns="45720" rIns="0" bIns="45720" rtlCol="0" anchor="t">
            <a:normAutofit lnSpcReduction="10000"/>
          </a:bodyPr>
          <a:lstStyle/>
          <a:p>
            <a:pPr marL="0" indent="0">
              <a:buNone/>
            </a:pPr>
            <a:r>
              <a:rPr lang="fr-CA" b="1"/>
              <a:t>Mais je ne sais pas si j’ai déjà fait la commande « update-</a:t>
            </a:r>
            <a:r>
              <a:rPr lang="fr-CA" b="1" err="1"/>
              <a:t>database</a:t>
            </a:r>
            <a:r>
              <a:rPr lang="fr-CA" b="1"/>
              <a:t> »?</a:t>
            </a:r>
          </a:p>
          <a:p>
            <a:pPr marL="0" indent="0">
              <a:buNone/>
            </a:pPr>
            <a:r>
              <a:rPr lang="fr-CA"/>
              <a:t>Roulez-la encore! La commande sait s’il y a quelque chose à mettre à jour ou pas!</a:t>
            </a:r>
          </a:p>
          <a:p>
            <a:pPr marL="0" indent="0">
              <a:buNone/>
            </a:pPr>
            <a:r>
              <a:rPr lang="fr-CA" b="1"/>
              <a:t>Mais je ne sais pas si j’ai besoin de rouler « </a:t>
            </a:r>
            <a:r>
              <a:rPr lang="fr-CA" b="1" err="1"/>
              <a:t>add</a:t>
            </a:r>
            <a:r>
              <a:rPr lang="fr-CA" b="1"/>
              <a:t>-migration »?</a:t>
            </a:r>
          </a:p>
          <a:p>
            <a:pPr marL="0" indent="0">
              <a:buNone/>
            </a:pPr>
            <a:r>
              <a:rPr lang="fr-CA"/>
              <a:t>Faites « </a:t>
            </a:r>
            <a:r>
              <a:rPr lang="fr-CA" err="1"/>
              <a:t>add</a:t>
            </a:r>
            <a:r>
              <a:rPr lang="fr-CA"/>
              <a:t>-migration test » et regardez le fichier qui est généré.</a:t>
            </a:r>
          </a:p>
          <a:p>
            <a:pPr marL="0" indent="0">
              <a:buNone/>
            </a:pPr>
            <a:r>
              <a:rPr lang="fr-CA" b="1"/>
              <a:t>	Si le fichier est « vide »:</a:t>
            </a:r>
          </a:p>
          <a:p>
            <a:pPr marL="0" indent="0">
              <a:buNone/>
            </a:pPr>
            <a:r>
              <a:rPr lang="fr-CA"/>
              <a:t>		- Faites « </a:t>
            </a:r>
            <a:r>
              <a:rPr lang="fr-CA" err="1"/>
              <a:t>remove</a:t>
            </a:r>
            <a:r>
              <a:rPr lang="fr-CA"/>
              <a:t>-migration » et le fichier sans instruction est effacé.</a:t>
            </a:r>
          </a:p>
          <a:p>
            <a:pPr marL="0" indent="0">
              <a:buNone/>
            </a:pPr>
            <a:r>
              <a:rPr lang="fr-CA"/>
              <a:t>	</a:t>
            </a:r>
            <a:r>
              <a:rPr lang="fr-CA" b="1"/>
              <a:t>Si il contient quelque chose, prenez un instant pour lire ce que vous comprenez et trouvez un nom pour la migration. Ensuite:</a:t>
            </a:r>
          </a:p>
          <a:p>
            <a:pPr marL="0" indent="0">
              <a:buNone/>
            </a:pPr>
            <a:r>
              <a:rPr lang="fr-CA"/>
              <a:t>		- Faites « </a:t>
            </a:r>
            <a:r>
              <a:rPr lang="fr-CA" err="1"/>
              <a:t>remove</a:t>
            </a:r>
            <a:r>
              <a:rPr lang="fr-CA"/>
              <a:t>-migration » pour enlever le fichier de migration test</a:t>
            </a:r>
          </a:p>
          <a:p>
            <a:pPr marL="0" indent="0">
              <a:buNone/>
            </a:pPr>
            <a:r>
              <a:rPr lang="fr-CA"/>
              <a:t>		- Faites « </a:t>
            </a:r>
            <a:r>
              <a:rPr lang="fr-CA" err="1"/>
              <a:t>add</a:t>
            </a:r>
            <a:r>
              <a:rPr lang="fr-CA"/>
              <a:t>-migration </a:t>
            </a:r>
            <a:r>
              <a:rPr lang="fr-CA" err="1"/>
              <a:t>unBonNom</a:t>
            </a:r>
            <a:r>
              <a:rPr lang="fr-CA"/>
              <a:t> »</a:t>
            </a:r>
          </a:p>
          <a:p>
            <a:pPr marL="0" indent="0">
              <a:buNone/>
            </a:pPr>
            <a:r>
              <a:rPr lang="fr-CA"/>
              <a:t>		- Faites « update-</a:t>
            </a:r>
            <a:r>
              <a:rPr lang="fr-CA" err="1"/>
              <a:t>database</a:t>
            </a:r>
            <a:r>
              <a:rPr lang="fr-CA"/>
              <a:t> » pour l’appliquer</a:t>
            </a:r>
          </a:p>
          <a:p>
            <a:pPr marL="0" indent="0">
              <a:buNone/>
            </a:pPr>
            <a:endParaRPr lang="fr-CA"/>
          </a:p>
        </p:txBody>
      </p:sp>
      <p:sp>
        <p:nvSpPr>
          <p:cNvPr id="3" name="Espace réservé du pied de page 2">
            <a:extLst>
              <a:ext uri="{FF2B5EF4-FFF2-40B4-BE49-F238E27FC236}">
                <a16:creationId xmlns:a16="http://schemas.microsoft.com/office/drawing/2014/main" id="{24D364D2-F010-48D4-D3D7-9F2F5C3DF159}"/>
              </a:ext>
            </a:extLst>
          </p:cNvPr>
          <p:cNvSpPr>
            <a:spLocks noGrp="1"/>
          </p:cNvSpPr>
          <p:nvPr>
            <p:ph type="ftr" sz="quarter" idx="11"/>
          </p:nvPr>
        </p:nvSpPr>
        <p:spPr/>
        <p:txBody>
          <a:bodyPr/>
          <a:lstStyle/>
          <a:p>
            <a:r>
              <a:rPr lang="fr-CA"/>
              <a:t>PROGRAMMATION WEB TRANSACTIONNELLE</a:t>
            </a:r>
          </a:p>
        </p:txBody>
      </p:sp>
      <p:sp>
        <p:nvSpPr>
          <p:cNvPr id="4" name="Espace réservé du numéro de diapositive 3">
            <a:extLst>
              <a:ext uri="{FF2B5EF4-FFF2-40B4-BE49-F238E27FC236}">
                <a16:creationId xmlns:a16="http://schemas.microsoft.com/office/drawing/2014/main" id="{3AFC44EC-6A55-56A1-633C-D6EDED6C43A8}"/>
              </a:ext>
            </a:extLst>
          </p:cNvPr>
          <p:cNvSpPr>
            <a:spLocks noGrp="1"/>
          </p:cNvSpPr>
          <p:nvPr>
            <p:ph type="sldNum" sz="quarter" idx="12"/>
          </p:nvPr>
        </p:nvSpPr>
        <p:spPr/>
        <p:txBody>
          <a:bodyPr/>
          <a:lstStyle/>
          <a:p>
            <a:fld id="{C2CBE6A3-4AEF-4734-8AB8-E4DE745DFB5E}" type="slidenum">
              <a:rPr lang="fr-CA" smtClean="0"/>
              <a:t>32</a:t>
            </a:fld>
            <a:endParaRPr lang="fr-CA"/>
          </a:p>
        </p:txBody>
      </p:sp>
    </p:spTree>
    <p:extLst>
      <p:ext uri="{BB962C8B-B14F-4D97-AF65-F5344CB8AC3E}">
        <p14:creationId xmlns:p14="http://schemas.microsoft.com/office/powerpoint/2010/main" val="22238642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2819DAE7-5994-792D-B624-13BD217A0032}"/>
              </a:ext>
            </a:extLst>
          </p:cNvPr>
          <p:cNvSpPr>
            <a:spLocks noGrp="1"/>
          </p:cNvSpPr>
          <p:nvPr>
            <p:ph type="title"/>
          </p:nvPr>
        </p:nvSpPr>
        <p:spPr/>
        <p:txBody>
          <a:bodyPr/>
          <a:lstStyle/>
          <a:p>
            <a:r>
              <a:rPr lang="fr-CA"/>
              <a:t>Attention!</a:t>
            </a:r>
          </a:p>
        </p:txBody>
      </p:sp>
      <p:sp>
        <p:nvSpPr>
          <p:cNvPr id="6" name="Espace réservé du contenu 5">
            <a:extLst>
              <a:ext uri="{FF2B5EF4-FFF2-40B4-BE49-F238E27FC236}">
                <a16:creationId xmlns:a16="http://schemas.microsoft.com/office/drawing/2014/main" id="{036FC045-DEC9-9A6A-3703-DDCDB64A973C}"/>
              </a:ext>
            </a:extLst>
          </p:cNvPr>
          <p:cNvSpPr>
            <a:spLocks noGrp="1"/>
          </p:cNvSpPr>
          <p:nvPr>
            <p:ph idx="1"/>
          </p:nvPr>
        </p:nvSpPr>
        <p:spPr/>
        <p:txBody>
          <a:bodyPr>
            <a:normAutofit/>
          </a:bodyPr>
          <a:lstStyle/>
          <a:p>
            <a:pPr marL="0" indent="0">
              <a:buNone/>
            </a:pPr>
            <a:r>
              <a:rPr lang="fr-CA"/>
              <a:t>Si les commandes « update-</a:t>
            </a:r>
            <a:r>
              <a:rPr lang="fr-CA" err="1"/>
              <a:t>database</a:t>
            </a:r>
            <a:r>
              <a:rPr lang="fr-CA"/>
              <a:t> » ou « </a:t>
            </a:r>
            <a:r>
              <a:rPr lang="fr-CA" err="1"/>
              <a:t>add</a:t>
            </a:r>
            <a:r>
              <a:rPr lang="fr-CA"/>
              <a:t>-migration » ne fonctionnent pas, c’est peut-être parce que votre projet ne compile pas! Prenez-le temps de lire les erreurs!</a:t>
            </a:r>
          </a:p>
        </p:txBody>
      </p:sp>
      <p:sp>
        <p:nvSpPr>
          <p:cNvPr id="3" name="Espace réservé du pied de page 2">
            <a:extLst>
              <a:ext uri="{FF2B5EF4-FFF2-40B4-BE49-F238E27FC236}">
                <a16:creationId xmlns:a16="http://schemas.microsoft.com/office/drawing/2014/main" id="{24D364D2-F010-48D4-D3D7-9F2F5C3DF159}"/>
              </a:ext>
            </a:extLst>
          </p:cNvPr>
          <p:cNvSpPr>
            <a:spLocks noGrp="1"/>
          </p:cNvSpPr>
          <p:nvPr>
            <p:ph type="ftr" sz="quarter" idx="11"/>
          </p:nvPr>
        </p:nvSpPr>
        <p:spPr/>
        <p:txBody>
          <a:bodyPr/>
          <a:lstStyle/>
          <a:p>
            <a:r>
              <a:rPr lang="fr-CA"/>
              <a:t>PROGRAMMATION WEB TRANSACTIONNELLE</a:t>
            </a:r>
          </a:p>
        </p:txBody>
      </p:sp>
      <p:sp>
        <p:nvSpPr>
          <p:cNvPr id="4" name="Espace réservé du numéro de diapositive 3">
            <a:extLst>
              <a:ext uri="{FF2B5EF4-FFF2-40B4-BE49-F238E27FC236}">
                <a16:creationId xmlns:a16="http://schemas.microsoft.com/office/drawing/2014/main" id="{3AFC44EC-6A55-56A1-633C-D6EDED6C43A8}"/>
              </a:ext>
            </a:extLst>
          </p:cNvPr>
          <p:cNvSpPr>
            <a:spLocks noGrp="1"/>
          </p:cNvSpPr>
          <p:nvPr>
            <p:ph type="sldNum" sz="quarter" idx="12"/>
          </p:nvPr>
        </p:nvSpPr>
        <p:spPr/>
        <p:txBody>
          <a:bodyPr/>
          <a:lstStyle/>
          <a:p>
            <a:fld id="{C2CBE6A3-4AEF-4734-8AB8-E4DE745DFB5E}" type="slidenum">
              <a:rPr lang="fr-CA" smtClean="0"/>
              <a:t>33</a:t>
            </a:fld>
            <a:endParaRPr lang="fr-CA"/>
          </a:p>
        </p:txBody>
      </p:sp>
    </p:spTree>
    <p:extLst>
      <p:ext uri="{BB962C8B-B14F-4D97-AF65-F5344CB8AC3E}">
        <p14:creationId xmlns:p14="http://schemas.microsoft.com/office/powerpoint/2010/main" val="370909176"/>
      </p:ext>
    </p:extLst>
  </p:cSld>
  <p:clrMapOvr>
    <a:masterClrMapping/>
  </p:clrMapOvr>
</p:sld>
</file>

<file path=ppt/theme/theme1.xml><?xml version="1.0" encoding="utf-8"?>
<a:theme xmlns:a="http://schemas.openxmlformats.org/drawingml/2006/main" name="Rétrospective">
  <a:themeElements>
    <a:clrScheme name="Rétrospectiv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étrospectiv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étrospective">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02449c1-179d-48c4-9422-13d234b0788f">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17D1B0CE710324CA05A93EB82A6948E" ma:contentTypeVersion="11" ma:contentTypeDescription="Crée un document." ma:contentTypeScope="" ma:versionID="b63a6eb945803a3c9f20f5e189e9423b">
  <xsd:schema xmlns:xsd="http://www.w3.org/2001/XMLSchema" xmlns:xs="http://www.w3.org/2001/XMLSchema" xmlns:p="http://schemas.microsoft.com/office/2006/metadata/properties" xmlns:ns2="402449c1-179d-48c4-9422-13d234b0788f" targetNamespace="http://schemas.microsoft.com/office/2006/metadata/properties" ma:root="true" ma:fieldsID="7a50c1f234d115a418888828af57f881" ns2:_="">
    <xsd:import namespace="402449c1-179d-48c4-9422-13d234b0788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2:MediaServiceGenerationTime" minOccurs="0"/>
                <xsd:element ref="ns2:MediaServiceEventHashCode" minOccurs="0"/>
                <xsd:element ref="ns2:MediaServiceOC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449c1-179d-48c4-9422-13d234b078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Balises d’images" ma:readOnly="false" ma:fieldId="{5cf76f15-5ced-4ddc-b409-7134ff3c332f}" ma:taxonomyMulti="true" ma:sspId="dfb2dd4e-b800-4980-8ab2-0e279c9552d1"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CFC1EEA-B388-4EBC-805D-C0D321BA1571}">
  <ds:schemaRefs>
    <ds:schemaRef ds:uri="http://schemas.microsoft.com/sharepoint/v3/contenttype/forms"/>
  </ds:schemaRefs>
</ds:datastoreItem>
</file>

<file path=customXml/itemProps2.xml><?xml version="1.0" encoding="utf-8"?>
<ds:datastoreItem xmlns:ds="http://schemas.openxmlformats.org/officeDocument/2006/customXml" ds:itemID="{3BBD4E3F-366D-4C21-B678-CD16BECA3845}">
  <ds:schemaRefs>
    <ds:schemaRef ds:uri="402449c1-179d-48c4-9422-13d234b0788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66343EC-F5AF-4FCC-94B7-377A2B8A6FEB}">
  <ds:schemaRefs>
    <ds:schemaRef ds:uri="402449c1-179d-48c4-9422-13d234b0788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Retrospect</Template>
  <Application>Microsoft Office PowerPoint</Application>
  <PresentationFormat>Widescreen</PresentationFormat>
  <Slides>33</Slides>
  <Notes>0</Notes>
  <HiddenSlides>0</HiddenSlide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Rétrospective</vt:lpstr>
      <vt:lpstr>Cours 4 </vt:lpstr>
      <vt:lpstr>Contenu du cours</vt:lpstr>
      <vt:lpstr>Un ORM, c’est quoi?</vt:lpstr>
      <vt:lpstr>Spécifique à .Net Core MVC?</vt:lpstr>
      <vt:lpstr>Avantages et inconvénients</vt:lpstr>
      <vt:lpstr>Les technologies de BD supportées</vt:lpstr>
      <vt:lpstr>SQL vs Entity Framework</vt:lpstr>
      <vt:lpstr>Les 6 pièces du casse-tête</vt:lpstr>
      <vt:lpstr>Modèles (Règles importantes)</vt:lpstr>
      <vt:lpstr>Constructeur vide</vt:lpstr>
      <vt:lpstr>Modèles</vt:lpstr>
      <vt:lpstr>Relations</vt:lpstr>
      <vt:lpstr>Clés étrangères</vt:lpstr>
      <vt:lpstr>Relations optionnelles</vt:lpstr>
      <vt:lpstr>Relations N à N</vt:lpstr>
      <vt:lpstr>Relations 1 à 1</vt:lpstr>
      <vt:lpstr>Relations 1 à 1 avec côté optionnel</vt:lpstr>
      <vt:lpstr>Annotation [ValidateNever]</vt:lpstr>
      <vt:lpstr>Fluent API</vt:lpstr>
      <vt:lpstr>Le DbContext</vt:lpstr>
      <vt:lpstr>Le DbContext contient les DbSets</vt:lpstr>
      <vt:lpstr>DbSet&lt;&gt;</vt:lpstr>
      <vt:lpstr>DbSet&lt;&gt; Create</vt:lpstr>
      <vt:lpstr>DbSet&lt;&gt; Retrieve</vt:lpstr>
      <vt:lpstr>DbSet&lt;&gt; Update</vt:lpstr>
      <vt:lpstr>DbSet&lt;&gt; Delete</vt:lpstr>
      <vt:lpstr>Migrations</vt:lpstr>
      <vt:lpstr>Migrations (commandes)</vt:lpstr>
      <vt:lpstr>Configuration</vt:lpstr>
      <vt:lpstr>Configuration</vt:lpstr>
      <vt:lpstr>Le cycle d’utilisation d’Entity Framework</vt:lpstr>
      <vt:lpstr>Petits trucs!</vt:lpstr>
      <vt:lpstr>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Maxime</dc:creator>
  <cp:revision>1</cp:revision>
  <dcterms:created xsi:type="dcterms:W3CDTF">2021-06-05T18:50:42Z</dcterms:created>
  <dcterms:modified xsi:type="dcterms:W3CDTF">2026-06-19T14:44:51Z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0x010100417D1B0CE710324CA05A93EB82A6948E</vt:lpwstr>
  </property>
  <property fmtid="{D5CDD505-2E9C-101B-9397-08002B2CF9AE}" pid="3" name="MediaServiceImageTags">
    <vt:lpwstr/>
  </property>
  <property fmtid="{D5CDD505-2E9C-101B-9397-08002B2CF9AE}" pid="4" name="Order">
    <vt:r8>27600</vt:r8>
  </property>
  <property fmtid="{D5CDD505-2E9C-101B-9397-08002B2CF9AE}" pid="5" name="WorkflowVersion">
    <vt:i4>1</vt:i4>
  </property>
</Properties>
</file>