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4"/>
  </p:sldMasterIdLst>
  <p:notesMasterIdLst>
    <p:notesMasterId r:id="rId22"/>
  </p:notesMasterIdLst>
  <p:sldIdLst>
    <p:sldId id="256" r:id="rId5"/>
    <p:sldId id="259" r:id="rId6"/>
    <p:sldId id="387" r:id="rId7"/>
    <p:sldId id="409" r:id="rId8"/>
    <p:sldId id="412" r:id="rId9"/>
    <p:sldId id="408" r:id="rId10"/>
    <p:sldId id="396" r:id="rId11"/>
    <p:sldId id="393" r:id="rId12"/>
    <p:sldId id="394" r:id="rId13"/>
    <p:sldId id="411" r:id="rId14"/>
    <p:sldId id="405" r:id="rId15"/>
    <p:sldId id="406" r:id="rId16"/>
    <p:sldId id="407" r:id="rId17"/>
    <p:sldId id="397" r:id="rId18"/>
    <p:sldId id="385" r:id="rId19"/>
    <p:sldId id="386" r:id="rId20"/>
    <p:sldId id="403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re" id="{0874B0B9-30DB-4504-AAEA-373ABF2A8B60}">
          <p14:sldIdLst>
            <p14:sldId id="256"/>
            <p14:sldId id="259"/>
          </p14:sldIdLst>
        </p14:section>
        <p14:section name="Linq" id="{EF339303-DD47-478F-AD79-6A35AA7F6DA6}">
          <p14:sldIdLst>
            <p14:sldId id="387"/>
            <p14:sldId id="409"/>
            <p14:sldId id="412"/>
            <p14:sldId id="408"/>
            <p14:sldId id="396"/>
            <p14:sldId id="393"/>
            <p14:sldId id="394"/>
            <p14:sldId id="411"/>
          </p14:sldIdLst>
        </p14:section>
        <p14:section name="Requête" id="{6897CDEB-16FC-4D09-8AC5-50127A8272CB}">
          <p14:sldIdLst>
            <p14:sldId id="405"/>
            <p14:sldId id="406"/>
            <p14:sldId id="407"/>
          </p14:sldIdLst>
        </p14:section>
        <p14:section name="Seed" id="{DB59ACBF-1252-464A-9F23-FBE31947C819}">
          <p14:sldIdLst>
            <p14:sldId id="397"/>
            <p14:sldId id="385"/>
            <p14:sldId id="386"/>
            <p14:sldId id="40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33CC33"/>
    <a:srgbClr val="9073D1"/>
    <a:srgbClr val="FA4098"/>
    <a:srgbClr val="B177BF"/>
    <a:srgbClr val="FFFFFF"/>
    <a:srgbClr val="000000"/>
    <a:srgbClr val="7385D1"/>
    <a:srgbClr val="73B3D1"/>
    <a:srgbClr val="739C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17E9FD-C8CE-62FB-F60C-588ABA00796D}" v="2" dt="2026-09-15T12:16:10.1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Marsolais" userId="S::david.marsolais@cegepmontpetit.ca::2bec40e6-1e22-4cb7-8f80-b64477357b7d" providerId="AD" clId="Web-{4017E9FD-C8CE-62FB-F60C-588ABA00796D}"/>
    <pc:docChg chg="modSld">
      <pc:chgData name="David Marsolais" userId="S::david.marsolais@cegepmontpetit.ca::2bec40e6-1e22-4cb7-8f80-b64477357b7d" providerId="AD" clId="Web-{4017E9FD-C8CE-62FB-F60C-588ABA00796D}" dt="2026-09-15T12:16:10.108" v="1" actId="1076"/>
      <pc:docMkLst>
        <pc:docMk/>
      </pc:docMkLst>
      <pc:sldChg chg="modSp">
        <pc:chgData name="David Marsolais" userId="S::david.marsolais@cegepmontpetit.ca::2bec40e6-1e22-4cb7-8f80-b64477357b7d" providerId="AD" clId="Web-{4017E9FD-C8CE-62FB-F60C-588ABA00796D}" dt="2026-09-15T12:16:10.108" v="1" actId="1076"/>
        <pc:sldMkLst>
          <pc:docMk/>
          <pc:sldMk cId="865812107" sldId="387"/>
        </pc:sldMkLst>
        <pc:spChg chg="mod">
          <ac:chgData name="David Marsolais" userId="S::david.marsolais@cegepmontpetit.ca::2bec40e6-1e22-4cb7-8f80-b64477357b7d" providerId="AD" clId="Web-{4017E9FD-C8CE-62FB-F60C-588ABA00796D}" dt="2026-09-15T12:16:10.108" v="1" actId="1076"/>
          <ac:spMkLst>
            <pc:docMk/>
            <pc:sldMk cId="865812107" sldId="387"/>
            <ac:spMk id="6" creationId="{597B2AB3-EC20-247D-8946-74523548E6D9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9F67AB-6A10-4FB6-B979-E0D4DB2AAD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6D1BCD-6377-47FA-94A8-6E16F7362237}">
      <dgm:prSet/>
      <dgm:spPr/>
      <dgm:t>
        <a:bodyPr/>
        <a:lstStyle/>
        <a:p>
          <a:r>
            <a:rPr lang="fr-CA"/>
            <a:t>Seed</a:t>
          </a:r>
          <a:endParaRPr lang="en-US"/>
        </a:p>
      </dgm:t>
    </dgm:pt>
    <dgm:pt modelId="{B851B4A6-FC07-4B21-8D23-030B0A5D1DED}" type="parTrans" cxnId="{4F9C3933-4880-40C4-B161-21B4640F519A}">
      <dgm:prSet/>
      <dgm:spPr/>
      <dgm:t>
        <a:bodyPr/>
        <a:lstStyle/>
        <a:p>
          <a:endParaRPr lang="fr-CA"/>
        </a:p>
      </dgm:t>
    </dgm:pt>
    <dgm:pt modelId="{11ABE435-69E3-4536-9D77-9C955DCF885F}" type="sibTrans" cxnId="{4F9C3933-4880-40C4-B161-21B4640F519A}">
      <dgm:prSet/>
      <dgm:spPr/>
      <dgm:t>
        <a:bodyPr/>
        <a:lstStyle/>
        <a:p>
          <a:endParaRPr lang="fr-CA"/>
        </a:p>
      </dgm:t>
    </dgm:pt>
    <dgm:pt modelId="{933EA644-2D5D-4157-9232-C222214272AB}">
      <dgm:prSet/>
      <dgm:spPr/>
      <dgm:t>
        <a:bodyPr/>
        <a:lstStyle/>
        <a:p>
          <a:r>
            <a:rPr lang="en-US"/>
            <a:t>Révision </a:t>
          </a:r>
          <a:r>
            <a:rPr lang="en-US" err="1"/>
            <a:t>Linq</a:t>
          </a:r>
          <a:endParaRPr lang="en-US"/>
        </a:p>
      </dgm:t>
    </dgm:pt>
    <dgm:pt modelId="{38FED819-429E-4B47-B768-BD0992BCFC7C}" type="parTrans" cxnId="{26ACABD2-0750-432F-929C-138C6F96FD03}">
      <dgm:prSet/>
      <dgm:spPr/>
      <dgm:t>
        <a:bodyPr/>
        <a:lstStyle/>
        <a:p>
          <a:endParaRPr lang="fr-CA"/>
        </a:p>
      </dgm:t>
    </dgm:pt>
    <dgm:pt modelId="{448A6BC2-641F-4073-B55F-0293B9A1E504}" type="sibTrans" cxnId="{26ACABD2-0750-432F-929C-138C6F96FD03}">
      <dgm:prSet/>
      <dgm:spPr/>
      <dgm:t>
        <a:bodyPr/>
        <a:lstStyle/>
        <a:p>
          <a:endParaRPr lang="fr-CA"/>
        </a:p>
      </dgm:t>
    </dgm:pt>
    <dgm:pt modelId="{C01EEB3D-4CBF-4B3D-94ED-7714628D60C6}">
      <dgm:prSet phldr="0"/>
      <dgm:spPr/>
      <dgm:t>
        <a:bodyPr/>
        <a:lstStyle/>
        <a:p>
          <a:pPr rtl="0"/>
          <a:r>
            <a:rPr lang="en-US" b="1">
              <a:latin typeface="Calibri Light" panose="020F0302020204030204"/>
            </a:rPr>
            <a:t>Utilisation update-database</a:t>
          </a:r>
        </a:p>
      </dgm:t>
    </dgm:pt>
    <dgm:pt modelId="{4E6E6121-2C43-409B-8C52-2017FFAAC7A3}" type="parTrans" cxnId="{B13E73F1-BEB4-4F4E-AF0A-DC57A113A5D1}">
      <dgm:prSet/>
      <dgm:spPr/>
      <dgm:t>
        <a:bodyPr/>
        <a:lstStyle/>
        <a:p>
          <a:endParaRPr lang="fr-CA"/>
        </a:p>
      </dgm:t>
    </dgm:pt>
    <dgm:pt modelId="{9011DEC7-EE4D-49E6-A696-FB425852DEBD}" type="sibTrans" cxnId="{B13E73F1-BEB4-4F4E-AF0A-DC57A113A5D1}">
      <dgm:prSet/>
      <dgm:spPr/>
      <dgm:t>
        <a:bodyPr/>
        <a:lstStyle/>
        <a:p>
          <a:endParaRPr lang="fr-CA"/>
        </a:p>
      </dgm:t>
    </dgm:pt>
    <dgm:pt modelId="{EA5C4F76-69E5-4902-B197-3DDA7177B8BC}">
      <dgm:prSet phldr="0"/>
      <dgm:spPr/>
      <dgm:t>
        <a:bodyPr/>
        <a:lstStyle/>
        <a:p>
          <a:pPr rtl="0"/>
          <a:r>
            <a:rPr lang="en-US" b="0">
              <a:latin typeface="Calibri Light" panose="020F0302020204030204"/>
            </a:rPr>
            <a:t>Quand est-ce que l'on exécute la requête?</a:t>
          </a:r>
        </a:p>
      </dgm:t>
    </dgm:pt>
    <dgm:pt modelId="{DBA6704E-B255-4F12-83ED-2C2F4DDE0667}" type="parTrans" cxnId="{130206D6-3C70-4CE4-8F32-0137943CB7DE}">
      <dgm:prSet/>
      <dgm:spPr/>
    </dgm:pt>
    <dgm:pt modelId="{A6EC7075-A8A5-430D-8BEF-CE950AEE87BE}" type="sibTrans" cxnId="{130206D6-3C70-4CE4-8F32-0137943CB7DE}">
      <dgm:prSet/>
      <dgm:spPr/>
    </dgm:pt>
    <dgm:pt modelId="{E908BD22-306E-4077-A773-A0C2C90684F7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Explications sur le </a:t>
          </a:r>
          <a:r>
            <a:rPr lang="en-US" err="1">
              <a:latin typeface="Calibri Light" panose="020F0302020204030204"/>
            </a:rPr>
            <a:t>laboratoire</a:t>
          </a:r>
          <a:r>
            <a:rPr lang="en-US">
              <a:latin typeface="Calibri Light" panose="020F0302020204030204"/>
            </a:rPr>
            <a:t> 4</a:t>
          </a:r>
        </a:p>
      </dgm:t>
    </dgm:pt>
    <dgm:pt modelId="{2BB11B53-C1EB-413D-B4F6-C14BB792A2F2}" type="parTrans" cxnId="{ECEFD3D4-E5FC-4187-A6BD-48272B16F69E}">
      <dgm:prSet/>
      <dgm:spPr/>
    </dgm:pt>
    <dgm:pt modelId="{0AA4B693-2F7E-4355-AAED-3652E8D2B045}" type="sibTrans" cxnId="{ECEFD3D4-E5FC-4187-A6BD-48272B16F69E}">
      <dgm:prSet/>
      <dgm:spPr/>
    </dgm:pt>
    <dgm:pt modelId="{5DC2C262-0B83-414A-973C-378445C35B15}" type="pres">
      <dgm:prSet presAssocID="{629F67AB-6A10-4FB6-B979-E0D4DB2AAD86}" presName="linear" presStyleCnt="0">
        <dgm:presLayoutVars>
          <dgm:animLvl val="lvl"/>
          <dgm:resizeHandles val="exact"/>
        </dgm:presLayoutVars>
      </dgm:prSet>
      <dgm:spPr/>
    </dgm:pt>
    <dgm:pt modelId="{60F40088-6032-435E-AB0C-98DCF8A99F74}" type="pres">
      <dgm:prSet presAssocID="{E908BD22-306E-4077-A773-A0C2C90684F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8832F90-3AEE-4010-855B-75B5DB772666}" type="pres">
      <dgm:prSet presAssocID="{0AA4B693-2F7E-4355-AAED-3652E8D2B045}" presName="spacer" presStyleCnt="0"/>
      <dgm:spPr/>
    </dgm:pt>
    <dgm:pt modelId="{76BD86F1-3A3F-405B-8E70-273BDD01477A}" type="pres">
      <dgm:prSet presAssocID="{933EA644-2D5D-4157-9232-C222214272AB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98F58C83-7C9C-43C2-967D-CEE2EB5D8AB3}" type="pres">
      <dgm:prSet presAssocID="{448A6BC2-641F-4073-B55F-0293B9A1E504}" presName="spacer" presStyleCnt="0"/>
      <dgm:spPr/>
    </dgm:pt>
    <dgm:pt modelId="{7B061773-E1BE-447F-971B-0C0A2C73C67D}" type="pres">
      <dgm:prSet presAssocID="{EA5C4F76-69E5-4902-B197-3DDA7177B8B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4CBFB980-E555-45DF-BEE8-55C849713E65}" type="pres">
      <dgm:prSet presAssocID="{A6EC7075-A8A5-430D-8BEF-CE950AEE87BE}" presName="spacer" presStyleCnt="0"/>
      <dgm:spPr/>
    </dgm:pt>
    <dgm:pt modelId="{24A81990-EDD0-4ED1-A9AB-296DCACB5D52}" type="pres">
      <dgm:prSet presAssocID="{C01EEB3D-4CBF-4B3D-94ED-7714628D60C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D5D9CB3E-F27F-4E2E-BEE1-7418CFE778E0}" type="pres">
      <dgm:prSet presAssocID="{9011DEC7-EE4D-49E6-A696-FB425852DEBD}" presName="spacer" presStyleCnt="0"/>
      <dgm:spPr/>
    </dgm:pt>
    <dgm:pt modelId="{D8CA82A8-AFC0-414A-919F-CEBA6B2D04BB}" type="pres">
      <dgm:prSet presAssocID="{BD6D1BCD-6377-47FA-94A8-6E16F7362237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9416B818-C97B-494C-BB64-437E7182A4C8}" type="presOf" srcId="{EA5C4F76-69E5-4902-B197-3DDA7177B8BC}" destId="{7B061773-E1BE-447F-971B-0C0A2C73C67D}" srcOrd="0" destOrd="0" presId="urn:microsoft.com/office/officeart/2005/8/layout/vList2"/>
    <dgm:cxn modelId="{4F9C3933-4880-40C4-B161-21B4640F519A}" srcId="{629F67AB-6A10-4FB6-B979-E0D4DB2AAD86}" destId="{BD6D1BCD-6377-47FA-94A8-6E16F7362237}" srcOrd="4" destOrd="0" parTransId="{B851B4A6-FC07-4B21-8D23-030B0A5D1DED}" sibTransId="{11ABE435-69E3-4536-9D77-9C955DCF885F}"/>
    <dgm:cxn modelId="{7BC2CD61-7CF6-4B46-93AA-A4312B6F8911}" type="presOf" srcId="{E908BD22-306E-4077-A773-A0C2C90684F7}" destId="{60F40088-6032-435E-AB0C-98DCF8A99F74}" srcOrd="0" destOrd="0" presId="urn:microsoft.com/office/officeart/2005/8/layout/vList2"/>
    <dgm:cxn modelId="{FF75F76B-3722-4CE6-BDB8-137E21EC954F}" type="presOf" srcId="{C01EEB3D-4CBF-4B3D-94ED-7714628D60C6}" destId="{24A81990-EDD0-4ED1-A9AB-296DCACB5D52}" srcOrd="0" destOrd="0" presId="urn:microsoft.com/office/officeart/2005/8/layout/vList2"/>
    <dgm:cxn modelId="{9208EC4C-1F1E-4EBA-9146-3FBC46466F5F}" type="presOf" srcId="{629F67AB-6A10-4FB6-B979-E0D4DB2AAD86}" destId="{5DC2C262-0B83-414A-973C-378445C35B15}" srcOrd="0" destOrd="0" presId="urn:microsoft.com/office/officeart/2005/8/layout/vList2"/>
    <dgm:cxn modelId="{DAB67E5A-3B94-4697-8B0E-F15C471BFC88}" type="presOf" srcId="{933EA644-2D5D-4157-9232-C222214272AB}" destId="{76BD86F1-3A3F-405B-8E70-273BDD01477A}" srcOrd="0" destOrd="0" presId="urn:microsoft.com/office/officeart/2005/8/layout/vList2"/>
    <dgm:cxn modelId="{26ACABD2-0750-432F-929C-138C6F96FD03}" srcId="{629F67AB-6A10-4FB6-B979-E0D4DB2AAD86}" destId="{933EA644-2D5D-4157-9232-C222214272AB}" srcOrd="1" destOrd="0" parTransId="{38FED819-429E-4B47-B768-BD0992BCFC7C}" sibTransId="{448A6BC2-641F-4073-B55F-0293B9A1E504}"/>
    <dgm:cxn modelId="{ECEFD3D4-E5FC-4187-A6BD-48272B16F69E}" srcId="{629F67AB-6A10-4FB6-B979-E0D4DB2AAD86}" destId="{E908BD22-306E-4077-A773-A0C2C90684F7}" srcOrd="0" destOrd="0" parTransId="{2BB11B53-C1EB-413D-B4F6-C14BB792A2F2}" sibTransId="{0AA4B693-2F7E-4355-AAED-3652E8D2B045}"/>
    <dgm:cxn modelId="{130206D6-3C70-4CE4-8F32-0137943CB7DE}" srcId="{629F67AB-6A10-4FB6-B979-E0D4DB2AAD86}" destId="{EA5C4F76-69E5-4902-B197-3DDA7177B8BC}" srcOrd="2" destOrd="0" parTransId="{DBA6704E-B255-4F12-83ED-2C2F4DDE0667}" sibTransId="{A6EC7075-A8A5-430D-8BEF-CE950AEE87BE}"/>
    <dgm:cxn modelId="{6E07BBEF-911E-4720-A885-04988C20C384}" type="presOf" srcId="{BD6D1BCD-6377-47FA-94A8-6E16F7362237}" destId="{D8CA82A8-AFC0-414A-919F-CEBA6B2D04BB}" srcOrd="0" destOrd="0" presId="urn:microsoft.com/office/officeart/2005/8/layout/vList2"/>
    <dgm:cxn modelId="{B13E73F1-BEB4-4F4E-AF0A-DC57A113A5D1}" srcId="{629F67AB-6A10-4FB6-B979-E0D4DB2AAD86}" destId="{C01EEB3D-4CBF-4B3D-94ED-7714628D60C6}" srcOrd="3" destOrd="0" parTransId="{4E6E6121-2C43-409B-8C52-2017FFAAC7A3}" sibTransId="{9011DEC7-EE4D-49E6-A696-FB425852DEBD}"/>
    <dgm:cxn modelId="{69EAA71B-0047-47F1-ACFF-AFF0810AC78B}" type="presParOf" srcId="{5DC2C262-0B83-414A-973C-378445C35B15}" destId="{60F40088-6032-435E-AB0C-98DCF8A99F74}" srcOrd="0" destOrd="0" presId="urn:microsoft.com/office/officeart/2005/8/layout/vList2"/>
    <dgm:cxn modelId="{B481EB3F-8373-49DF-AC47-206FA432024A}" type="presParOf" srcId="{5DC2C262-0B83-414A-973C-378445C35B15}" destId="{58832F90-3AEE-4010-855B-75B5DB772666}" srcOrd="1" destOrd="0" presId="urn:microsoft.com/office/officeart/2005/8/layout/vList2"/>
    <dgm:cxn modelId="{02CBEF80-BCC2-47E3-86C2-D239D8B75738}" type="presParOf" srcId="{5DC2C262-0B83-414A-973C-378445C35B15}" destId="{76BD86F1-3A3F-405B-8E70-273BDD01477A}" srcOrd="2" destOrd="0" presId="urn:microsoft.com/office/officeart/2005/8/layout/vList2"/>
    <dgm:cxn modelId="{55A9F9BF-B1CD-4E38-9D80-695966867710}" type="presParOf" srcId="{5DC2C262-0B83-414A-973C-378445C35B15}" destId="{98F58C83-7C9C-43C2-967D-CEE2EB5D8AB3}" srcOrd="3" destOrd="0" presId="urn:microsoft.com/office/officeart/2005/8/layout/vList2"/>
    <dgm:cxn modelId="{0E9F4B0E-039E-4E07-80E8-0F666CDD3A91}" type="presParOf" srcId="{5DC2C262-0B83-414A-973C-378445C35B15}" destId="{7B061773-E1BE-447F-971B-0C0A2C73C67D}" srcOrd="4" destOrd="0" presId="urn:microsoft.com/office/officeart/2005/8/layout/vList2"/>
    <dgm:cxn modelId="{899EEC25-91D8-4A8A-99C8-11C83E3D1648}" type="presParOf" srcId="{5DC2C262-0B83-414A-973C-378445C35B15}" destId="{4CBFB980-E555-45DF-BEE8-55C849713E65}" srcOrd="5" destOrd="0" presId="urn:microsoft.com/office/officeart/2005/8/layout/vList2"/>
    <dgm:cxn modelId="{0430CE9C-A3A8-4844-B034-1889E7177AF5}" type="presParOf" srcId="{5DC2C262-0B83-414A-973C-378445C35B15}" destId="{24A81990-EDD0-4ED1-A9AB-296DCACB5D52}" srcOrd="6" destOrd="0" presId="urn:microsoft.com/office/officeart/2005/8/layout/vList2"/>
    <dgm:cxn modelId="{4FA6DF30-9A6D-422B-9DE7-E28C0B460056}" type="presParOf" srcId="{5DC2C262-0B83-414A-973C-378445C35B15}" destId="{D5D9CB3E-F27F-4E2E-BEE1-7418CFE778E0}" srcOrd="7" destOrd="0" presId="urn:microsoft.com/office/officeart/2005/8/layout/vList2"/>
    <dgm:cxn modelId="{C18E0C8A-A675-4DB2-861E-F8D28B9F27E2}" type="presParOf" srcId="{5DC2C262-0B83-414A-973C-378445C35B15}" destId="{D8CA82A8-AFC0-414A-919F-CEBA6B2D04B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F40088-6032-435E-AB0C-98DCF8A99F74}">
      <dsp:nvSpPr>
        <dsp:cNvPr id="0" name=""/>
        <dsp:cNvSpPr/>
      </dsp:nvSpPr>
      <dsp:spPr>
        <a:xfrm>
          <a:off x="0" y="382"/>
          <a:ext cx="10110951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Calibri Light" panose="020F0302020204030204"/>
            </a:rPr>
            <a:t>Explications sur le </a:t>
          </a:r>
          <a:r>
            <a:rPr lang="en-US" sz="2200" kern="1200" err="1">
              <a:latin typeface="Calibri Light" panose="020F0302020204030204"/>
            </a:rPr>
            <a:t>laboratoire</a:t>
          </a:r>
          <a:r>
            <a:rPr lang="en-US" sz="2200" kern="1200">
              <a:latin typeface="Calibri Light" panose="020F0302020204030204"/>
            </a:rPr>
            <a:t> 4</a:t>
          </a:r>
        </a:p>
      </dsp:txBody>
      <dsp:txXfrm>
        <a:off x="25759" y="26141"/>
        <a:ext cx="10059433" cy="476152"/>
      </dsp:txXfrm>
    </dsp:sp>
    <dsp:sp modelId="{76BD86F1-3A3F-405B-8E70-273BDD01477A}">
      <dsp:nvSpPr>
        <dsp:cNvPr id="0" name=""/>
        <dsp:cNvSpPr/>
      </dsp:nvSpPr>
      <dsp:spPr>
        <a:xfrm>
          <a:off x="0" y="591413"/>
          <a:ext cx="10110951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Révision </a:t>
          </a:r>
          <a:r>
            <a:rPr lang="en-US" sz="2200" kern="1200" err="1"/>
            <a:t>Linq</a:t>
          </a:r>
          <a:endParaRPr lang="en-US" sz="2200" kern="1200"/>
        </a:p>
      </dsp:txBody>
      <dsp:txXfrm>
        <a:off x="25759" y="617172"/>
        <a:ext cx="10059433" cy="476152"/>
      </dsp:txXfrm>
    </dsp:sp>
    <dsp:sp modelId="{7B061773-E1BE-447F-971B-0C0A2C73C67D}">
      <dsp:nvSpPr>
        <dsp:cNvPr id="0" name=""/>
        <dsp:cNvSpPr/>
      </dsp:nvSpPr>
      <dsp:spPr>
        <a:xfrm>
          <a:off x="0" y="1182443"/>
          <a:ext cx="10110951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>
              <a:latin typeface="Calibri Light" panose="020F0302020204030204"/>
            </a:rPr>
            <a:t>Quand est-ce que l'on exécute la requête?</a:t>
          </a:r>
        </a:p>
      </dsp:txBody>
      <dsp:txXfrm>
        <a:off x="25759" y="1208202"/>
        <a:ext cx="10059433" cy="476152"/>
      </dsp:txXfrm>
    </dsp:sp>
    <dsp:sp modelId="{24A81990-EDD0-4ED1-A9AB-296DCACB5D52}">
      <dsp:nvSpPr>
        <dsp:cNvPr id="0" name=""/>
        <dsp:cNvSpPr/>
      </dsp:nvSpPr>
      <dsp:spPr>
        <a:xfrm>
          <a:off x="0" y="1773473"/>
          <a:ext cx="10110951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>
              <a:latin typeface="Calibri Light" panose="020F0302020204030204"/>
            </a:rPr>
            <a:t>Utilisation update-database</a:t>
          </a:r>
        </a:p>
      </dsp:txBody>
      <dsp:txXfrm>
        <a:off x="25759" y="1799232"/>
        <a:ext cx="10059433" cy="476152"/>
      </dsp:txXfrm>
    </dsp:sp>
    <dsp:sp modelId="{D8CA82A8-AFC0-414A-919F-CEBA6B2D04BB}">
      <dsp:nvSpPr>
        <dsp:cNvPr id="0" name=""/>
        <dsp:cNvSpPr/>
      </dsp:nvSpPr>
      <dsp:spPr>
        <a:xfrm>
          <a:off x="0" y="2364503"/>
          <a:ext cx="10110951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200" kern="1200"/>
            <a:t>Seed</a:t>
          </a:r>
          <a:endParaRPr lang="en-US" sz="2200" kern="1200"/>
        </a:p>
      </dsp:txBody>
      <dsp:txXfrm>
        <a:off x="25759" y="2390262"/>
        <a:ext cx="10059433" cy="4761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B9D14-CCB4-403F-9C4C-1B97ACECB34C}" type="datetimeFigureOut">
              <a:rPr lang="fr-CA" smtClean="0"/>
              <a:t>2026-09-15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BC19CA-D200-43F8-8C1D-4EC9B5B9A22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66095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4488" indent="-344488">
              <a:buFont typeface="Wingdings" panose="05000000000000000000" pitchFamily="2" charset="2"/>
              <a:buChar char="q"/>
              <a:defRPr/>
            </a:lvl1pPr>
            <a:lvl2pPr marL="517525" indent="-317500">
              <a:buFont typeface="Wingdings" panose="05000000000000000000" pitchFamily="2" charset="2"/>
              <a:buChar char="q"/>
              <a:defRPr/>
            </a:lvl2pPr>
            <a:lvl3pPr marL="690563" indent="-306388">
              <a:buFont typeface="Wingdings" panose="05000000000000000000" pitchFamily="2" charset="2"/>
              <a:buChar char="q"/>
              <a:defRPr/>
            </a:lvl3pPr>
            <a:lvl4pPr marL="854075" indent="-287338">
              <a:buFont typeface="Wingdings" panose="05000000000000000000" pitchFamily="2" charset="2"/>
              <a:buChar char="q"/>
              <a:defRPr/>
            </a:lvl4pPr>
            <a:lvl5pPr marL="932688" indent="-182880">
              <a:buFont typeface="Wingdings" panose="05000000000000000000" pitchFamily="2" charset="2"/>
              <a:buChar char="q"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E559A-7A93-425A-943B-F641DCCD96C8}" type="datetime1">
              <a:rPr lang="fr-CA" smtClean="0"/>
              <a:t>2026-09-15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90400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2AA2D-7893-4DE3-A505-9837C01774BD}" type="datetime1">
              <a:rPr lang="fr-CA" smtClean="0"/>
              <a:t>2026-09-15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 i="1"/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‹n°›</a:t>
            </a:fld>
            <a:endParaRPr lang="fr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962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34078-3FEB-4C28-B483-6E338A3F462E}" type="datetime1">
              <a:rPr lang="fr-CA" smtClean="0"/>
              <a:t>2026-09-15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89290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99F4-E79A-4DA7-AD50-F277AF426D3A}" type="datetime1">
              <a:rPr lang="fr-CA" smtClean="0"/>
              <a:t>2026-09-15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42883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1617C-ED28-4F33-8FED-EDD8C63D16DE}" type="datetime1">
              <a:rPr lang="fr-CA" smtClean="0"/>
              <a:t>2026-09-15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01976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6A60-C597-4EA4-B2E5-CF9FF6099946}" type="datetime1">
              <a:rPr lang="fr-CA" smtClean="0"/>
              <a:t>2026-09-15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85899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D15F3C4-16AA-478B-86B3-4E9AD22188C6}" type="datetime1">
              <a:rPr lang="fr-CA" smtClean="0"/>
              <a:t>2026-09-15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4063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di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Disque avec un remplissage uni">
            <a:extLst>
              <a:ext uri="{FF2B5EF4-FFF2-40B4-BE49-F238E27FC236}">
                <a16:creationId xmlns:a16="http://schemas.microsoft.com/office/drawing/2014/main" id="{EC7367DB-54B0-4E4B-9E49-482FCD217C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617950" y="25505"/>
            <a:ext cx="952500" cy="952500"/>
          </a:xfrm>
          <a:prstGeom prst="rect">
            <a:avLst/>
          </a:prstGeom>
        </p:spPr>
      </p:pic>
      <p:sp>
        <p:nvSpPr>
          <p:cNvPr id="25" name="Titre 24">
            <a:extLst>
              <a:ext uri="{FF2B5EF4-FFF2-40B4-BE49-F238E27FC236}">
                <a16:creationId xmlns:a16="http://schemas.microsoft.com/office/drawing/2014/main" id="{43C1F01D-35B3-4E03-8B2C-6FFB15F0A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61" y="357829"/>
            <a:ext cx="5482280" cy="372636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148ABC2-9844-4986-9697-EF543188247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0783" y="1150572"/>
            <a:ext cx="11118135" cy="502639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v"/>
              <a:defRPr>
                <a:solidFill>
                  <a:srgbClr val="7385D1"/>
                </a:solidFill>
              </a:defRPr>
            </a:lvl1pPr>
            <a:lvl2pPr marL="685800" indent="-228600">
              <a:buFont typeface="Symbol" panose="05050102010706020507" pitchFamily="18" charset="2"/>
              <a:buChar char="¨"/>
              <a:defRPr>
                <a:solidFill>
                  <a:srgbClr val="7385D1"/>
                </a:solidFill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rgbClr val="7385D1"/>
                </a:solidFill>
              </a:defRPr>
            </a:lvl3pPr>
            <a:lvl4pPr>
              <a:defRPr>
                <a:solidFill>
                  <a:srgbClr val="7385D1"/>
                </a:solidFill>
              </a:defRPr>
            </a:lvl4pPr>
            <a:lvl5pPr>
              <a:defRPr>
                <a:solidFill>
                  <a:srgbClr val="7385D1"/>
                </a:solidFill>
              </a:defRPr>
            </a:lvl5pPr>
          </a:lstStyle>
          <a:p>
            <a:pPr lvl="0"/>
            <a:r>
              <a:rPr lang="fr-FR"/>
              <a:t> Cliquez pour modifier les styles du texte du masque</a:t>
            </a:r>
          </a:p>
          <a:p>
            <a:pPr lvl="1"/>
            <a:r>
              <a:rPr lang="fr-FR"/>
              <a:t> 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7229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571396"/>
            <a:ext cx="12192000" cy="2866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9" name="Rectangle 8"/>
          <p:cNvSpPr/>
          <p:nvPr/>
        </p:nvSpPr>
        <p:spPr>
          <a:xfrm>
            <a:off x="-2" y="6510783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100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76373"/>
            <a:ext cx="10058400" cy="469272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571396"/>
            <a:ext cx="2472271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61A5FC2-1393-4D3B-9BA4-E4580C7BDB7E}" type="datetime1">
              <a:rPr lang="fr-CA" smtClean="0"/>
              <a:t>2026-09-15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571396"/>
            <a:ext cx="4822804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i="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571396"/>
            <a:ext cx="1312025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rgbClr val="FFFFFF"/>
                </a:solidFill>
              </a:defRPr>
            </a:lvl1pPr>
          </a:lstStyle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‹n°›</a:t>
            </a:fld>
            <a:endParaRPr lang="fr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88720" y="1036509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23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47A1CE-E74F-4ED4-BD88-F5E5E811F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noProof="0"/>
              <a:t>Cours </a:t>
            </a:r>
            <a:r>
              <a:rPr lang="fr-CA"/>
              <a:t>6 </a:t>
            </a:r>
            <a:endParaRPr lang="fr-CA" noProof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6FD0B83-54B8-4E49-8084-D8400451C4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A" err="1">
                <a:solidFill>
                  <a:schemeClr val="tx1">
                    <a:lumMod val="85000"/>
                    <a:lumOff val="15000"/>
                  </a:schemeClr>
                </a:solidFill>
              </a:rPr>
              <a:t>Linq</a:t>
            </a:r>
            <a:r>
              <a:rPr lang="fr-CA">
                <a:solidFill>
                  <a:schemeClr val="tx1">
                    <a:lumMod val="85000"/>
                    <a:lumOff val="15000"/>
                  </a:schemeClr>
                </a:solidFill>
              </a:rPr>
              <a:t> et seed</a:t>
            </a:r>
            <a:endParaRPr lang="fr-CA" noProof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074" name="Picture 2" descr="Learn ASP.NET Core MVC From Sa - Apps on Google Play">
            <a:extLst>
              <a:ext uri="{FF2B5EF4-FFF2-40B4-BE49-F238E27FC236}">
                <a16:creationId xmlns:a16="http://schemas.microsoft.com/office/drawing/2014/main" id="{E4825854-C8AD-DABB-BB60-9662DDD47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691" y="137246"/>
            <a:ext cx="2719578" cy="271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97B88FE-5702-ED34-D2FA-88168B303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D811361-9731-734B-2C73-E195F7561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8362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95017CD-4398-4A31-BAF2-D2A5CB579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/>
              <a:t>Contenu du cours</a:t>
            </a:r>
          </a:p>
        </p:txBody>
      </p:sp>
      <p:graphicFrame>
        <p:nvGraphicFramePr>
          <p:cNvPr id="14" name="Espace réservé du contenu 1">
            <a:extLst>
              <a:ext uri="{FF2B5EF4-FFF2-40B4-BE49-F238E27FC236}">
                <a16:creationId xmlns:a16="http://schemas.microsoft.com/office/drawing/2014/main" id="{2BC7308D-9D17-65AF-F12E-E768E85B82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0927562"/>
              </p:ext>
            </p:extLst>
          </p:nvPr>
        </p:nvGraphicFramePr>
        <p:xfrm>
          <a:off x="1097280" y="1179576"/>
          <a:ext cx="10110951" cy="2892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hlinkClick r:id="" action="ppaction://noaction"/>
            <a:extLst>
              <a:ext uri="{FF2B5EF4-FFF2-40B4-BE49-F238E27FC236}">
                <a16:creationId xmlns:a16="http://schemas.microsoft.com/office/drawing/2014/main" id="{A2DD1C0A-7725-47E2-A9D7-DE9739A51D12}"/>
              </a:ext>
            </a:extLst>
          </p:cNvPr>
          <p:cNvSpPr/>
          <p:nvPr/>
        </p:nvSpPr>
        <p:spPr>
          <a:xfrm>
            <a:off x="573865" y="2633092"/>
            <a:ext cx="4849473" cy="5263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Rectangle 8">
            <a:hlinkClick r:id="" action="ppaction://noaction"/>
            <a:extLst>
              <a:ext uri="{FF2B5EF4-FFF2-40B4-BE49-F238E27FC236}">
                <a16:creationId xmlns:a16="http://schemas.microsoft.com/office/drawing/2014/main" id="{81541332-AB2F-4B3A-B780-780FDF7CB958}"/>
              </a:ext>
            </a:extLst>
          </p:cNvPr>
          <p:cNvSpPr/>
          <p:nvPr/>
        </p:nvSpPr>
        <p:spPr>
          <a:xfrm>
            <a:off x="573865" y="2188254"/>
            <a:ext cx="5644055" cy="44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Rectangle 9">
            <a:hlinkClick r:id="" action="ppaction://noaction"/>
            <a:extLst>
              <a:ext uri="{FF2B5EF4-FFF2-40B4-BE49-F238E27FC236}">
                <a16:creationId xmlns:a16="http://schemas.microsoft.com/office/drawing/2014/main" id="{7566898C-EF24-4C1C-A1FA-191E3366D7FE}"/>
              </a:ext>
            </a:extLst>
          </p:cNvPr>
          <p:cNvSpPr/>
          <p:nvPr/>
        </p:nvSpPr>
        <p:spPr>
          <a:xfrm>
            <a:off x="807861" y="2223865"/>
            <a:ext cx="5271989" cy="44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Rectangle 11">
            <a:hlinkClick r:id="" action="ppaction://noaction"/>
            <a:extLst>
              <a:ext uri="{FF2B5EF4-FFF2-40B4-BE49-F238E27FC236}">
                <a16:creationId xmlns:a16="http://schemas.microsoft.com/office/drawing/2014/main" id="{30974C0E-1310-403C-88B6-FE058FFDF08A}"/>
              </a:ext>
            </a:extLst>
          </p:cNvPr>
          <p:cNvSpPr/>
          <p:nvPr/>
        </p:nvSpPr>
        <p:spPr>
          <a:xfrm>
            <a:off x="520783" y="3228778"/>
            <a:ext cx="3420596" cy="3972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7B3BEA-DF24-ADB0-67AC-0FEB9494E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8454D-969B-1152-0A29-81656504F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31051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3D5249-3336-86F8-D3B3-573154D62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err="1"/>
              <a:t>Linq</a:t>
            </a:r>
            <a:r>
              <a:rPr lang="fr-CA"/>
              <a:t> c'est quoi?</a:t>
            </a:r>
            <a:endParaRPr lang="fr-CA">
              <a:ea typeface="Calibri Light"/>
              <a:cs typeface="Calibri Light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77986B-D914-339E-9BF1-26312BB2F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C3695E-BB6A-5D8F-FDB6-7A2642FAC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3</a:t>
            </a:fld>
            <a:endParaRPr lang="fr-CA"/>
          </a:p>
        </p:txBody>
      </p:sp>
      <p:sp>
        <p:nvSpPr>
          <p:cNvPr id="6" name="Espace réservé du contenu 6">
            <a:extLst>
              <a:ext uri="{FF2B5EF4-FFF2-40B4-BE49-F238E27FC236}">
                <a16:creationId xmlns:a16="http://schemas.microsoft.com/office/drawing/2014/main" id="{597B2AB3-EC20-247D-8946-74523548E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176373"/>
            <a:ext cx="10058400" cy="4692721"/>
          </a:xfrm>
        </p:spPr>
        <p:txBody>
          <a:bodyPr vert="horz" lIns="0" tIns="45720" rIns="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fr-CA" sz="2400">
                <a:ea typeface="Calibri"/>
                <a:cs typeface="Calibri"/>
              </a:rPr>
              <a:t>Une librairie qui permet d'exécuter des fonctions sur plusieurs éléments contenu dans un </a:t>
            </a:r>
            <a:r>
              <a:rPr lang="fr-CA" sz="2400" b="1" err="1">
                <a:ea typeface="Calibri"/>
                <a:cs typeface="Calibri"/>
              </a:rPr>
              <a:t>IEnumerable</a:t>
            </a:r>
            <a:r>
              <a:rPr lang="fr-CA" sz="2400">
                <a:ea typeface="Calibri"/>
                <a:cs typeface="Calibri"/>
              </a:rPr>
              <a:t>.</a:t>
            </a:r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r>
              <a:rPr lang="fr-CA" sz="2400" b="1">
                <a:ea typeface="Calibri"/>
                <a:cs typeface="Calibri"/>
              </a:rPr>
              <a:t>List&lt;&gt;</a:t>
            </a:r>
            <a:r>
              <a:rPr lang="fr-CA" sz="2400">
                <a:ea typeface="Calibri"/>
                <a:cs typeface="Calibri"/>
              </a:rPr>
              <a:t> est un </a:t>
            </a:r>
            <a:r>
              <a:rPr lang="fr-CA" sz="2400" b="1" err="1">
                <a:ea typeface="Calibri"/>
                <a:cs typeface="Calibri"/>
              </a:rPr>
              <a:t>IEnumerable</a:t>
            </a:r>
            <a:r>
              <a:rPr lang="fr-CA" sz="2400">
                <a:ea typeface="Calibri"/>
                <a:cs typeface="Calibri"/>
              </a:rPr>
              <a:t>.</a:t>
            </a:r>
          </a:p>
          <a:p>
            <a:pPr marL="0" indent="0">
              <a:buNone/>
            </a:pPr>
            <a:r>
              <a:rPr lang="fr-CA" sz="2400" b="1" err="1">
                <a:ea typeface="Calibri"/>
                <a:cs typeface="Calibri"/>
              </a:rPr>
              <a:t>DbSet</a:t>
            </a:r>
            <a:r>
              <a:rPr lang="fr-CA" sz="2400" b="1">
                <a:ea typeface="Calibri"/>
                <a:cs typeface="Calibri"/>
              </a:rPr>
              <a:t>&lt;&gt;</a:t>
            </a:r>
            <a:r>
              <a:rPr lang="fr-CA" sz="2400">
                <a:ea typeface="Calibri"/>
                <a:cs typeface="Calibri"/>
              </a:rPr>
              <a:t> l'est aussi.</a:t>
            </a:r>
          </a:p>
          <a:p>
            <a:pPr marL="0" indent="0">
              <a:buNone/>
            </a:pPr>
            <a:endParaRPr lang="fr-CA" sz="2400">
              <a:ea typeface="Calibri"/>
              <a:cs typeface="Calibri"/>
            </a:endParaRPr>
          </a:p>
          <a:p>
            <a:pPr marL="0" indent="0">
              <a:buNone/>
            </a:pPr>
            <a:r>
              <a:rPr lang="fr-CA" sz="2400">
                <a:ea typeface="Calibri"/>
                <a:cs typeface="Calibri"/>
              </a:rPr>
              <a:t>De nombreuses méthodes </a:t>
            </a:r>
            <a:r>
              <a:rPr lang="fr-CA" sz="2400" b="1" err="1">
                <a:ea typeface="Calibri"/>
                <a:cs typeface="Calibri"/>
              </a:rPr>
              <a:t>Linq</a:t>
            </a:r>
            <a:r>
              <a:rPr lang="fr-CA" sz="2400" b="1">
                <a:ea typeface="Calibri"/>
                <a:cs typeface="Calibri"/>
              </a:rPr>
              <a:t> </a:t>
            </a:r>
            <a:r>
              <a:rPr lang="fr-CA" sz="2400">
                <a:ea typeface="Calibri"/>
                <a:cs typeface="Calibri"/>
              </a:rPr>
              <a:t>prennent un lambda en paramètre. Ce lambda est une petite fonction qui va être exécutée sur chaque élément.</a:t>
            </a:r>
          </a:p>
          <a:p>
            <a:pPr marL="0" indent="0">
              <a:buNone/>
            </a:pPr>
            <a:r>
              <a:rPr lang="fr-CA" sz="2400">
                <a:ea typeface="Calibri"/>
                <a:cs typeface="Calibri"/>
              </a:rPr>
              <a:t>Si on veut obtenir la valeur </a:t>
            </a:r>
            <a:r>
              <a:rPr lang="fr-CA" sz="2400" b="1">
                <a:ea typeface="Calibri"/>
                <a:cs typeface="Calibri"/>
              </a:rPr>
              <a:t>Point </a:t>
            </a:r>
            <a:r>
              <a:rPr lang="fr-CA" sz="2400">
                <a:ea typeface="Calibri"/>
                <a:cs typeface="Calibri"/>
              </a:rPr>
              <a:t>la plus grande de tous les zombies.</a:t>
            </a:r>
          </a:p>
          <a:p>
            <a:pPr marL="0" indent="0">
              <a:buNone/>
            </a:pPr>
            <a:r>
              <a:rPr lang="fr-CA" sz="2400" i="1" err="1">
                <a:ea typeface="Calibri"/>
                <a:cs typeface="Calibri"/>
              </a:rPr>
              <a:t>int</a:t>
            </a:r>
            <a:r>
              <a:rPr lang="fr-CA" sz="2400" i="1">
                <a:ea typeface="Calibri"/>
                <a:cs typeface="Calibri"/>
              </a:rPr>
              <a:t> </a:t>
            </a:r>
            <a:r>
              <a:rPr lang="fr-CA" sz="2400" i="1" err="1">
                <a:ea typeface="Calibri"/>
                <a:cs typeface="Calibri"/>
              </a:rPr>
              <a:t>maxPoints</a:t>
            </a:r>
            <a:r>
              <a:rPr lang="fr-CA" sz="2400" i="1">
                <a:ea typeface="Calibri"/>
                <a:cs typeface="Calibri"/>
              </a:rPr>
              <a:t> = _</a:t>
            </a:r>
            <a:r>
              <a:rPr lang="fr-CA" sz="2400" i="1" err="1">
                <a:ea typeface="Calibri"/>
                <a:cs typeface="Calibri"/>
              </a:rPr>
              <a:t>dbContext.Zombies.Max</a:t>
            </a:r>
            <a:r>
              <a:rPr lang="fr-CA" sz="2400" i="1">
                <a:ea typeface="Calibri"/>
                <a:cs typeface="Calibri"/>
              </a:rPr>
              <a:t>(zombie =&gt; </a:t>
            </a:r>
            <a:r>
              <a:rPr lang="fr-CA" sz="2400" i="1" err="1">
                <a:ea typeface="Calibri"/>
                <a:cs typeface="Calibri"/>
              </a:rPr>
              <a:t>zombie.Point</a:t>
            </a:r>
            <a:r>
              <a:rPr lang="fr-CA" sz="2400" i="1">
                <a:ea typeface="Calibri"/>
                <a:cs typeface="Calibri"/>
              </a:rPr>
              <a:t>);</a:t>
            </a:r>
          </a:p>
          <a:p>
            <a:pPr marL="0" indent="0">
              <a:buNone/>
            </a:pPr>
            <a:r>
              <a:rPr lang="fr-CA" sz="2400" i="1">
                <a:ea typeface="Calibri"/>
                <a:cs typeface="Calibri"/>
              </a:rPr>
              <a:t>Pour obtenir </a:t>
            </a:r>
            <a:r>
              <a:rPr lang="fr-CA" sz="2400" b="1" i="1">
                <a:ea typeface="Calibri"/>
                <a:cs typeface="Calibri"/>
              </a:rPr>
              <a:t>l'Attaque </a:t>
            </a:r>
            <a:r>
              <a:rPr lang="fr-CA" sz="2400" i="1">
                <a:ea typeface="Calibri"/>
                <a:cs typeface="Calibri"/>
              </a:rPr>
              <a:t>la plus forte:</a:t>
            </a:r>
          </a:p>
          <a:p>
            <a:pPr marL="344170" indent="-344170">
              <a:buNone/>
            </a:pPr>
            <a:r>
              <a:rPr lang="fr-CA" sz="2400" i="1" err="1">
                <a:ea typeface="Calibri"/>
                <a:cs typeface="Calibri"/>
              </a:rPr>
              <a:t>int</a:t>
            </a:r>
            <a:r>
              <a:rPr lang="fr-CA" sz="2400" i="1">
                <a:ea typeface="Calibri"/>
                <a:cs typeface="Calibri"/>
              </a:rPr>
              <a:t> </a:t>
            </a:r>
            <a:r>
              <a:rPr lang="fr-CA" sz="2400" i="1" err="1">
                <a:ea typeface="Calibri"/>
                <a:cs typeface="Calibri"/>
              </a:rPr>
              <a:t>maxAttaque</a:t>
            </a:r>
            <a:r>
              <a:rPr lang="fr-CA" sz="2400" i="1">
                <a:ea typeface="Calibri"/>
                <a:cs typeface="Calibri"/>
              </a:rPr>
              <a:t> = _</a:t>
            </a:r>
            <a:r>
              <a:rPr lang="fr-CA" sz="2400" i="1" err="1">
                <a:ea typeface="Calibri"/>
                <a:cs typeface="Calibri"/>
              </a:rPr>
              <a:t>dbContext.Zombies.Max</a:t>
            </a:r>
            <a:r>
              <a:rPr lang="fr-CA" sz="2400" i="1">
                <a:ea typeface="Calibri"/>
                <a:cs typeface="Calibri"/>
              </a:rPr>
              <a:t>(zombie =&gt; </a:t>
            </a:r>
            <a:r>
              <a:rPr lang="fr-CA" sz="2400" i="1" err="1">
                <a:ea typeface="Calibri"/>
                <a:cs typeface="Calibri"/>
              </a:rPr>
              <a:t>zombie.Attaque</a:t>
            </a:r>
            <a:r>
              <a:rPr lang="fr-CA" sz="2400" i="1">
                <a:ea typeface="Calibri"/>
                <a:cs typeface="Calibri"/>
              </a:rPr>
              <a:t>);</a:t>
            </a:r>
            <a:endParaRPr lang="fr-CA" sz="2400">
              <a:solidFill>
                <a:srgbClr val="000000"/>
              </a:solidFill>
              <a:ea typeface="Calibri"/>
              <a:cs typeface="Calibri"/>
            </a:endParaRPr>
          </a:p>
          <a:p>
            <a:pPr marL="0" indent="0">
              <a:buNone/>
            </a:pPr>
            <a:endParaRPr lang="fr-CA" sz="2400" i="1">
              <a:ea typeface="Calibri"/>
              <a:cs typeface="Calibri"/>
            </a:endParaRPr>
          </a:p>
          <a:p>
            <a:pPr marL="0" indent="0">
              <a:buNone/>
            </a:pPr>
            <a:endParaRPr lang="fr-CA" sz="2400" i="1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5812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3D5249-3336-86F8-D3B3-573154D62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Suite de </a:t>
            </a:r>
            <a:r>
              <a:rPr lang="fr-CA" err="1"/>
              <a:t>Linq</a:t>
            </a:r>
            <a:r>
              <a:rPr lang="fr-CA"/>
              <a:t>?</a:t>
            </a:r>
            <a:endParaRPr lang="fr-CA">
              <a:ea typeface="Calibri Light"/>
              <a:cs typeface="Calibri Light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77986B-D914-339E-9BF1-26312BB2F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C3695E-BB6A-5D8F-FDB6-7A2642FAC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4</a:t>
            </a:fld>
            <a:endParaRPr lang="fr-CA"/>
          </a:p>
        </p:txBody>
      </p:sp>
      <p:sp>
        <p:nvSpPr>
          <p:cNvPr id="6" name="Espace réservé du contenu 6">
            <a:extLst>
              <a:ext uri="{FF2B5EF4-FFF2-40B4-BE49-F238E27FC236}">
                <a16:creationId xmlns:a16="http://schemas.microsoft.com/office/drawing/2014/main" id="{597B2AB3-EC20-247D-8946-74523548E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176373"/>
            <a:ext cx="10058400" cy="4692721"/>
          </a:xfrm>
        </p:spPr>
        <p:txBody>
          <a:bodyPr vert="horz" lIns="0" tIns="45720" rIns="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fr-CA" sz="2400">
                <a:ea typeface="Calibri"/>
                <a:cs typeface="Calibri"/>
              </a:rPr>
              <a:t>Plusieurs méthodes </a:t>
            </a:r>
            <a:r>
              <a:rPr lang="fr-CA" sz="2400" err="1">
                <a:ea typeface="Calibri"/>
                <a:cs typeface="Calibri"/>
              </a:rPr>
              <a:t>Linq</a:t>
            </a:r>
            <a:r>
              <a:rPr lang="fr-CA" sz="2400">
                <a:ea typeface="Calibri"/>
                <a:cs typeface="Calibri"/>
              </a:rPr>
              <a:t> retournent un </a:t>
            </a:r>
            <a:r>
              <a:rPr lang="fr-CA" sz="2400" b="1" err="1">
                <a:ea typeface="Calibri"/>
                <a:cs typeface="Calibri"/>
              </a:rPr>
              <a:t>IEnumerable</a:t>
            </a:r>
            <a:r>
              <a:rPr lang="fr-CA" sz="2400">
                <a:ea typeface="Calibri"/>
                <a:cs typeface="Calibri"/>
              </a:rPr>
              <a:t>, on peut alors utiliser une autre méthode de </a:t>
            </a:r>
            <a:r>
              <a:rPr lang="fr-CA" sz="2400" err="1">
                <a:ea typeface="Calibri"/>
                <a:cs typeface="Calibri"/>
              </a:rPr>
              <a:t>Linq</a:t>
            </a:r>
            <a:r>
              <a:rPr lang="fr-CA" sz="2400">
                <a:ea typeface="Calibri"/>
                <a:cs typeface="Calibri"/>
              </a:rPr>
              <a:t> sur le résultat de la première et ainsi de suite.</a:t>
            </a:r>
          </a:p>
          <a:p>
            <a:pPr marL="0" indent="0">
              <a:buNone/>
            </a:pPr>
            <a:r>
              <a:rPr lang="fr-CA" sz="2400" b="1" err="1">
                <a:ea typeface="Calibri"/>
                <a:cs typeface="Calibri"/>
              </a:rPr>
              <a:t>ToList</a:t>
            </a:r>
            <a:r>
              <a:rPr lang="fr-CA" sz="2400" b="1">
                <a:ea typeface="Calibri"/>
                <a:cs typeface="Calibri"/>
              </a:rPr>
              <a:t>()</a:t>
            </a:r>
            <a:r>
              <a:rPr lang="fr-CA" sz="2400">
                <a:ea typeface="Calibri"/>
                <a:cs typeface="Calibri"/>
              </a:rPr>
              <a:t> permet de créer une liste.</a:t>
            </a:r>
            <a:endParaRPr lang="fr-CA" sz="2400" b="1">
              <a:ea typeface="Calibri"/>
              <a:cs typeface="Calibri"/>
            </a:endParaRPr>
          </a:p>
          <a:p>
            <a:pPr marL="0" indent="0">
              <a:buNone/>
            </a:pPr>
            <a:r>
              <a:rPr lang="fr-CA" sz="2400" i="1">
                <a:ea typeface="Calibri"/>
                <a:cs typeface="Calibri"/>
              </a:rPr>
              <a:t>_</a:t>
            </a:r>
            <a:r>
              <a:rPr lang="fr-CA" sz="2400" i="1" err="1">
                <a:ea typeface="Calibri"/>
                <a:cs typeface="Calibri"/>
              </a:rPr>
              <a:t>dbContext.Zombies.</a:t>
            </a:r>
            <a:r>
              <a:rPr lang="fr-CA" sz="2400" b="1" i="1" err="1">
                <a:ea typeface="Calibri"/>
                <a:cs typeface="Calibri"/>
              </a:rPr>
              <a:t>ToList</a:t>
            </a:r>
            <a:r>
              <a:rPr lang="fr-CA" sz="2400" i="1">
                <a:ea typeface="Calibri"/>
                <a:cs typeface="Calibri"/>
              </a:rPr>
              <a:t>();</a:t>
            </a:r>
            <a:endParaRPr lang="fr-CA" sz="2400" b="1" i="1">
              <a:ea typeface="Calibri"/>
              <a:cs typeface="Calibri"/>
            </a:endParaRPr>
          </a:p>
          <a:p>
            <a:pPr marL="0" indent="0">
              <a:buNone/>
            </a:pPr>
            <a:r>
              <a:rPr lang="fr-CA" sz="2400" b="1" err="1">
                <a:ea typeface="Calibri"/>
                <a:cs typeface="Calibri"/>
              </a:rPr>
              <a:t>Where</a:t>
            </a:r>
            <a:r>
              <a:rPr lang="fr-CA" sz="2400">
                <a:ea typeface="Calibri"/>
                <a:cs typeface="Calibri"/>
              </a:rPr>
              <a:t>() permet de filtrer les éléments et de garder seulement ceux où le lambda fournit est vrai.</a:t>
            </a:r>
          </a:p>
          <a:p>
            <a:pPr marL="0" indent="0">
              <a:buNone/>
            </a:pPr>
            <a:r>
              <a:rPr lang="fr-CA" sz="2400" i="1">
                <a:ea typeface="Calibri"/>
                <a:cs typeface="Calibri"/>
              </a:rPr>
              <a:t>_</a:t>
            </a:r>
            <a:r>
              <a:rPr lang="fr-CA" sz="2400" i="1" err="1">
                <a:ea typeface="Calibri"/>
                <a:cs typeface="Calibri"/>
              </a:rPr>
              <a:t>dbContext.Zombies.</a:t>
            </a:r>
            <a:r>
              <a:rPr lang="fr-CA" sz="2400" b="1" i="1" err="1">
                <a:ea typeface="Calibri"/>
                <a:cs typeface="Calibri"/>
              </a:rPr>
              <a:t>Where</a:t>
            </a:r>
            <a:r>
              <a:rPr lang="fr-CA" sz="2400" i="1">
                <a:ea typeface="Calibri"/>
                <a:cs typeface="Calibri"/>
              </a:rPr>
              <a:t>(z =&gt; </a:t>
            </a:r>
            <a:r>
              <a:rPr lang="fr-CA" sz="2400" i="1" err="1">
                <a:ea typeface="Calibri"/>
                <a:cs typeface="Calibri"/>
              </a:rPr>
              <a:t>z.Point</a:t>
            </a:r>
            <a:r>
              <a:rPr lang="fr-CA" sz="2400" i="1">
                <a:ea typeface="Calibri"/>
                <a:cs typeface="Calibri"/>
              </a:rPr>
              <a:t> &gt; 10).</a:t>
            </a:r>
            <a:r>
              <a:rPr lang="fr-CA" sz="2400" i="1" err="1">
                <a:ea typeface="Calibri"/>
                <a:cs typeface="Calibri"/>
              </a:rPr>
              <a:t>ToList</a:t>
            </a:r>
            <a:r>
              <a:rPr lang="fr-CA" sz="2400" i="1">
                <a:ea typeface="Calibri"/>
                <a:cs typeface="Calibri"/>
              </a:rPr>
              <a:t>();</a:t>
            </a:r>
          </a:p>
          <a:p>
            <a:pPr marL="0" indent="0">
              <a:buNone/>
            </a:pPr>
            <a:r>
              <a:rPr lang="fr-CA" sz="2400" b="1" err="1">
                <a:ea typeface="Calibri"/>
                <a:cs typeface="Calibri"/>
              </a:rPr>
              <a:t>Take</a:t>
            </a:r>
            <a:r>
              <a:rPr lang="fr-CA" sz="2400">
                <a:ea typeface="Calibri"/>
                <a:cs typeface="Calibri"/>
              </a:rPr>
              <a:t>() permet de prendre les N premiers éléments.</a:t>
            </a:r>
          </a:p>
          <a:p>
            <a:pPr marL="0" indent="0">
              <a:buNone/>
            </a:pPr>
            <a:r>
              <a:rPr lang="fr-CA" sz="2400">
                <a:ea typeface="Calibri"/>
                <a:cs typeface="Calibri"/>
              </a:rPr>
              <a:t>On peut donc garder les 5 premiers zombies qui valent plus de 10 points après les avoir mis en ordre alphabétique de nom avec:</a:t>
            </a:r>
            <a:endParaRPr lang="fr-CA">
              <a:ea typeface="Calibri"/>
              <a:cs typeface="Calibri"/>
            </a:endParaRPr>
          </a:p>
          <a:p>
            <a:pPr marL="0" indent="0">
              <a:buNone/>
            </a:pPr>
            <a:r>
              <a:rPr lang="fr-CA" sz="2400" i="1">
                <a:ea typeface="Calibri"/>
                <a:cs typeface="Calibri"/>
              </a:rPr>
              <a:t>_</a:t>
            </a:r>
            <a:r>
              <a:rPr lang="fr-CA" sz="2400" i="1" err="1">
                <a:ea typeface="Calibri"/>
                <a:cs typeface="Calibri"/>
              </a:rPr>
              <a:t>dbContext.Zombies.Where</a:t>
            </a:r>
            <a:r>
              <a:rPr lang="fr-CA" sz="2400" i="1">
                <a:ea typeface="Calibri"/>
                <a:cs typeface="Calibri"/>
              </a:rPr>
              <a:t>(z =&gt; </a:t>
            </a:r>
            <a:r>
              <a:rPr lang="fr-CA" sz="2400" i="1" err="1">
                <a:ea typeface="Calibri"/>
                <a:cs typeface="Calibri"/>
              </a:rPr>
              <a:t>z.Point</a:t>
            </a:r>
            <a:r>
              <a:rPr lang="fr-CA" sz="2400" i="1">
                <a:ea typeface="Calibri"/>
                <a:cs typeface="Calibri"/>
              </a:rPr>
              <a:t> &gt; 10).</a:t>
            </a:r>
            <a:r>
              <a:rPr lang="fr-CA" sz="2400" i="1" err="1">
                <a:ea typeface="Calibri"/>
                <a:cs typeface="Calibri"/>
              </a:rPr>
              <a:t>OrderBy</a:t>
            </a:r>
            <a:r>
              <a:rPr lang="fr-CA" sz="2400" i="1">
                <a:ea typeface="Calibri"/>
                <a:cs typeface="Calibri"/>
              </a:rPr>
              <a:t>(z =&gt; </a:t>
            </a:r>
            <a:r>
              <a:rPr lang="fr-CA" sz="2400" i="1" err="1">
                <a:ea typeface="Calibri"/>
                <a:cs typeface="Calibri"/>
              </a:rPr>
              <a:t>z.Name</a:t>
            </a:r>
            <a:r>
              <a:rPr lang="fr-CA" sz="2400" i="1">
                <a:ea typeface="Calibri"/>
                <a:cs typeface="Calibri"/>
              </a:rPr>
              <a:t>).</a:t>
            </a:r>
            <a:r>
              <a:rPr lang="fr-CA" sz="2400" b="1" i="1" err="1">
                <a:ea typeface="Calibri"/>
                <a:cs typeface="Calibri"/>
              </a:rPr>
              <a:t>Take</a:t>
            </a:r>
            <a:r>
              <a:rPr lang="fr-CA" sz="2400" i="1">
                <a:ea typeface="Calibri"/>
                <a:cs typeface="Calibri"/>
              </a:rPr>
              <a:t>(5).</a:t>
            </a:r>
            <a:r>
              <a:rPr lang="fr-CA" sz="2400" i="1" err="1">
                <a:ea typeface="Calibri"/>
                <a:cs typeface="Calibri"/>
              </a:rPr>
              <a:t>ToList</a:t>
            </a:r>
            <a:r>
              <a:rPr lang="fr-CA" sz="2400" i="1">
                <a:ea typeface="Calibri"/>
                <a:cs typeface="Calibri"/>
              </a:rPr>
              <a:t>();</a:t>
            </a:r>
          </a:p>
          <a:p>
            <a:pPr marL="0" indent="0">
              <a:buNone/>
            </a:pPr>
            <a:endParaRPr lang="fr-CA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7177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3D5249-3336-86F8-D3B3-573154D62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Trier avec </a:t>
            </a:r>
            <a:r>
              <a:rPr lang="fr-CA" err="1"/>
              <a:t>Linq</a:t>
            </a:r>
            <a:endParaRPr lang="fr-CA" err="1">
              <a:ea typeface="Calibri Light"/>
              <a:cs typeface="Calibri Light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77986B-D914-339E-9BF1-26312BB2F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C3695E-BB6A-5D8F-FDB6-7A2642FAC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5</a:t>
            </a:fld>
            <a:endParaRPr lang="fr-CA"/>
          </a:p>
        </p:txBody>
      </p:sp>
      <p:sp>
        <p:nvSpPr>
          <p:cNvPr id="6" name="Espace réservé du contenu 6">
            <a:extLst>
              <a:ext uri="{FF2B5EF4-FFF2-40B4-BE49-F238E27FC236}">
                <a16:creationId xmlns:a16="http://schemas.microsoft.com/office/drawing/2014/main" id="{597B2AB3-EC20-247D-8946-74523548E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176373"/>
            <a:ext cx="10058400" cy="4692721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fr-CA" sz="2400" b="1" err="1">
                <a:ea typeface="Calibri"/>
                <a:cs typeface="Calibri"/>
              </a:rPr>
              <a:t>OrderBy</a:t>
            </a:r>
            <a:r>
              <a:rPr lang="fr-CA" sz="2400">
                <a:ea typeface="Calibri"/>
                <a:cs typeface="Calibri"/>
              </a:rPr>
              <a:t>() permet de mettre les éléments en ordre croissant en fonction du lambda.</a:t>
            </a:r>
            <a:endParaRPr lang="en-US" sz="2400">
              <a:solidFill>
                <a:srgbClr val="000000"/>
              </a:solidFill>
              <a:ea typeface="Calibri"/>
              <a:cs typeface="Calibri"/>
            </a:endParaRPr>
          </a:p>
          <a:p>
            <a:pPr marL="0" indent="0">
              <a:buNone/>
            </a:pPr>
            <a:r>
              <a:rPr lang="fr-CA" sz="2400" i="1">
                <a:ea typeface="Calibri"/>
                <a:cs typeface="Calibri"/>
              </a:rPr>
              <a:t>_</a:t>
            </a:r>
            <a:r>
              <a:rPr lang="fr-CA" sz="2400" i="1" err="1">
                <a:ea typeface="Calibri"/>
                <a:cs typeface="Calibri"/>
              </a:rPr>
              <a:t>dbContext.Zombies.Where</a:t>
            </a:r>
            <a:r>
              <a:rPr lang="fr-CA" sz="2400" i="1">
                <a:ea typeface="Calibri"/>
                <a:cs typeface="Calibri"/>
              </a:rPr>
              <a:t>(z =&gt; </a:t>
            </a:r>
            <a:r>
              <a:rPr lang="fr-CA" sz="2400" i="1" err="1">
                <a:ea typeface="Calibri"/>
                <a:cs typeface="Calibri"/>
              </a:rPr>
              <a:t>z.Point</a:t>
            </a:r>
            <a:r>
              <a:rPr lang="fr-CA" sz="2400" i="1">
                <a:ea typeface="Calibri"/>
                <a:cs typeface="Calibri"/>
              </a:rPr>
              <a:t> &gt; 10).</a:t>
            </a:r>
            <a:r>
              <a:rPr lang="fr-CA" sz="2400" b="1" i="1" err="1">
                <a:ea typeface="Calibri"/>
                <a:cs typeface="Calibri"/>
              </a:rPr>
              <a:t>OrderBy</a:t>
            </a:r>
            <a:r>
              <a:rPr lang="fr-CA" sz="2400" i="1">
                <a:ea typeface="Calibri"/>
                <a:cs typeface="Calibri"/>
              </a:rPr>
              <a:t>(z =&gt; </a:t>
            </a:r>
            <a:r>
              <a:rPr lang="fr-CA" sz="2400" i="1" err="1">
                <a:ea typeface="Calibri"/>
                <a:cs typeface="Calibri"/>
              </a:rPr>
              <a:t>z.Name</a:t>
            </a:r>
            <a:r>
              <a:rPr lang="fr-CA" sz="2400" i="1">
                <a:ea typeface="Calibri"/>
                <a:cs typeface="Calibri"/>
              </a:rPr>
              <a:t>).</a:t>
            </a:r>
            <a:r>
              <a:rPr lang="fr-CA" sz="2400" i="1" err="1">
                <a:ea typeface="Calibri"/>
                <a:cs typeface="Calibri"/>
              </a:rPr>
              <a:t>ToList</a:t>
            </a:r>
            <a:r>
              <a:rPr lang="fr-CA" sz="2400" i="1">
                <a:ea typeface="Calibri"/>
                <a:cs typeface="Calibri"/>
              </a:rPr>
              <a:t>();</a:t>
            </a:r>
            <a:endParaRPr lang="en-US" sz="2400" i="1">
              <a:solidFill>
                <a:srgbClr val="000000"/>
              </a:solidFill>
              <a:ea typeface="Calibri"/>
              <a:cs typeface="Calibri"/>
            </a:endParaRPr>
          </a:p>
          <a:p>
            <a:pPr marL="0" indent="0">
              <a:buNone/>
            </a:pPr>
            <a:r>
              <a:rPr lang="fr-CA" sz="2400" b="1" err="1">
                <a:ea typeface="Calibri"/>
                <a:cs typeface="Calibri"/>
              </a:rPr>
              <a:t>OrderByDescending</a:t>
            </a:r>
            <a:r>
              <a:rPr lang="fr-CA" sz="2400">
                <a:ea typeface="Calibri"/>
                <a:cs typeface="Calibri"/>
              </a:rPr>
              <a:t>() fait la même chose en ordre descendant.</a:t>
            </a:r>
            <a:endParaRPr lang="en-US" sz="2400">
              <a:solidFill>
                <a:srgbClr val="000000"/>
              </a:solidFill>
              <a:ea typeface="Calibri"/>
              <a:cs typeface="Calibri"/>
            </a:endParaRPr>
          </a:p>
          <a:p>
            <a:pPr marL="344170" indent="-344170">
              <a:buNone/>
            </a:pPr>
            <a:r>
              <a:rPr lang="fr-CA" sz="2400" b="1" err="1">
                <a:ea typeface="Calibri"/>
                <a:cs typeface="Calibri"/>
              </a:rPr>
              <a:t>ThenBy</a:t>
            </a:r>
            <a:r>
              <a:rPr lang="fr-CA" sz="2400">
                <a:ea typeface="Calibri"/>
                <a:cs typeface="Calibri"/>
              </a:rPr>
              <a:t>() peut être appelé pour faire un tri supplémentaire (en respectant d'abord le tri précédent!). Par exemple pour trier par Nom et ensuite par prénom.</a:t>
            </a:r>
          </a:p>
          <a:p>
            <a:pPr marL="0" indent="0">
              <a:buNone/>
            </a:pPr>
            <a:r>
              <a:rPr lang="fr-CA" sz="2400" i="1">
                <a:ea typeface="Calibri"/>
                <a:cs typeface="Calibri"/>
              </a:rPr>
              <a:t>_</a:t>
            </a:r>
            <a:r>
              <a:rPr lang="fr-CA" sz="2400" i="1" err="1">
                <a:ea typeface="Calibri"/>
                <a:cs typeface="Calibri"/>
              </a:rPr>
              <a:t>dbContext.Etudiants.OrderBy</a:t>
            </a:r>
            <a:r>
              <a:rPr lang="fr-CA" sz="2400" i="1">
                <a:ea typeface="Calibri"/>
                <a:cs typeface="Calibri"/>
              </a:rPr>
              <a:t>(z =&gt; </a:t>
            </a:r>
            <a:r>
              <a:rPr lang="fr-CA" sz="2400" i="1" err="1">
                <a:ea typeface="Calibri"/>
                <a:cs typeface="Calibri"/>
              </a:rPr>
              <a:t>z.Nom</a:t>
            </a:r>
            <a:r>
              <a:rPr lang="fr-CA" sz="2400" i="1">
                <a:ea typeface="Calibri"/>
                <a:cs typeface="Calibri"/>
              </a:rPr>
              <a:t>).</a:t>
            </a:r>
            <a:r>
              <a:rPr lang="fr-CA" sz="2400" b="1" i="1" err="1">
                <a:ea typeface="Calibri"/>
                <a:cs typeface="Calibri"/>
              </a:rPr>
              <a:t>ThenBy</a:t>
            </a:r>
            <a:r>
              <a:rPr lang="fr-CA" sz="2400" i="1">
                <a:ea typeface="Calibri"/>
                <a:cs typeface="Calibri"/>
              </a:rPr>
              <a:t>(z =&gt; </a:t>
            </a:r>
            <a:r>
              <a:rPr lang="fr-CA" sz="2400" i="1" err="1">
                <a:ea typeface="Calibri"/>
                <a:cs typeface="Calibri"/>
              </a:rPr>
              <a:t>z.Prenom</a:t>
            </a:r>
            <a:r>
              <a:rPr lang="fr-CA" sz="2400" i="1">
                <a:ea typeface="Calibri"/>
                <a:cs typeface="Calibri"/>
              </a:rPr>
              <a:t>).</a:t>
            </a:r>
            <a:r>
              <a:rPr lang="fr-CA" sz="2400" i="1" err="1">
                <a:ea typeface="Calibri"/>
                <a:cs typeface="Calibri"/>
              </a:rPr>
              <a:t>ToList</a:t>
            </a:r>
            <a:r>
              <a:rPr lang="fr-CA" sz="2400" i="1">
                <a:ea typeface="Calibri"/>
                <a:cs typeface="Calibri"/>
              </a:rPr>
              <a:t>();</a:t>
            </a:r>
            <a:endParaRPr lang="en-US" sz="2400">
              <a:solidFill>
                <a:srgbClr val="000000"/>
              </a:solidFill>
              <a:ea typeface="Calibri"/>
              <a:cs typeface="Calibri"/>
            </a:endParaRPr>
          </a:p>
          <a:p>
            <a:pPr marL="0" indent="0">
              <a:buNone/>
            </a:pPr>
            <a:endParaRPr lang="fr-CA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7216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3D5249-3336-86F8-D3B3-573154D62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err="1"/>
              <a:t>Linq</a:t>
            </a:r>
            <a:r>
              <a:rPr lang="fr-CA"/>
              <a:t> de base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77986B-D914-339E-9BF1-26312BB2F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C3695E-BB6A-5D8F-FDB6-7A2642FAC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6</a:t>
            </a:fld>
            <a:endParaRPr lang="fr-C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25B54AF-898D-4CAA-B823-DE1C03C58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564308"/>
            <a:ext cx="9045098" cy="10782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25AE7A0-2291-A84E-6ECB-AA9C00277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4409443"/>
            <a:ext cx="6996799" cy="6100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C1A30E8-2023-7254-945F-A11D727D75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3220967"/>
            <a:ext cx="9568602" cy="6100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428414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3D5249-3336-86F8-D3B3-573154D62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Fonctionnalités </a:t>
            </a:r>
            <a:r>
              <a:rPr lang="fr-CA" err="1"/>
              <a:t>Linq</a:t>
            </a:r>
            <a:r>
              <a:rPr lang="fr-CA"/>
              <a:t> intéressantes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D8B563-2974-B485-C50D-B91E6C503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77986B-D914-339E-9BF1-26312BB2F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C3695E-BB6A-5D8F-FDB6-7A2642FAC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7</a:t>
            </a:fld>
            <a:endParaRPr lang="fr-C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62725D-2A66-9B22-7ECF-A9B373727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79" y="1508597"/>
            <a:ext cx="9938799" cy="11304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054701-27C9-5EBE-3BB1-A0E66449D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79" y="3176400"/>
            <a:ext cx="9240474" cy="8838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166550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098AFADF-D06B-1CD2-2BAB-4A0D4268F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Opérateurs d’agrégation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B2B20000-4157-7E7E-CFD4-881FFC685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endParaRPr lang="fr-CA" b="1"/>
          </a:p>
          <a:p>
            <a:pPr lvl="1"/>
            <a:r>
              <a:rPr lang="fr-CA" sz="2400" b="1"/>
              <a:t> </a:t>
            </a:r>
            <a:r>
              <a:rPr lang="fr-CA" sz="2400" b="1" err="1"/>
              <a:t>Sum</a:t>
            </a:r>
            <a:r>
              <a:rPr lang="fr-CA" sz="2400"/>
              <a:t> : Somme d’un attribut pour tous les éléments de l’ensemble</a:t>
            </a:r>
          </a:p>
          <a:p>
            <a:pPr lvl="1" algn="l"/>
            <a:r>
              <a:rPr lang="fr-CA" sz="2400"/>
              <a:t> </a:t>
            </a:r>
            <a:r>
              <a:rPr lang="fr-CA" sz="2400" b="1"/>
              <a:t>Max</a:t>
            </a:r>
            <a:r>
              <a:rPr lang="fr-CA" sz="2400"/>
              <a:t> : Valeur maximale d’un attribut </a:t>
            </a:r>
          </a:p>
          <a:p>
            <a:pPr lvl="1" algn="l"/>
            <a:r>
              <a:rPr lang="fr-CA" sz="2400"/>
              <a:t> </a:t>
            </a:r>
            <a:r>
              <a:rPr lang="fr-CA" sz="2400" b="1"/>
              <a:t>Min</a:t>
            </a:r>
            <a:r>
              <a:rPr lang="fr-CA" sz="2400"/>
              <a:t> : Valeur minimale d’un attribut</a:t>
            </a:r>
          </a:p>
          <a:p>
            <a:pPr lvl="1" algn="l"/>
            <a:r>
              <a:rPr lang="fr-CA" sz="2400"/>
              <a:t> </a:t>
            </a:r>
            <a:r>
              <a:rPr lang="fr-CA" sz="2400" b="1"/>
              <a:t>Count</a:t>
            </a:r>
            <a:r>
              <a:rPr lang="fr-CA" sz="2400"/>
              <a:t> : Nombre d’éléments dans un ensemble</a:t>
            </a:r>
          </a:p>
          <a:p>
            <a:pPr lvl="1" algn="l"/>
            <a:r>
              <a:rPr lang="fr-CA" sz="2400"/>
              <a:t> </a:t>
            </a:r>
            <a:r>
              <a:rPr lang="fr-CA" sz="2400" b="1" err="1"/>
              <a:t>Average</a:t>
            </a:r>
            <a:r>
              <a:rPr lang="fr-CA" sz="2400"/>
              <a:t> : Valeur moyenne d’un attribut dans un ensemble</a:t>
            </a:r>
          </a:p>
          <a:p>
            <a:pPr lvl="1" algn="l"/>
            <a:r>
              <a:rPr lang="fr-CA" sz="2400"/>
              <a:t> </a:t>
            </a:r>
            <a:r>
              <a:rPr lang="fr-CA" sz="2400" b="1"/>
              <a:t>All </a:t>
            </a:r>
            <a:r>
              <a:rPr lang="fr-CA" sz="2400"/>
              <a:t>: Vérifier si tous les éléments respectent une condition</a:t>
            </a:r>
          </a:p>
          <a:p>
            <a:pPr lvl="1" algn="l"/>
            <a:r>
              <a:rPr lang="fr-CA" sz="2400"/>
              <a:t> </a:t>
            </a:r>
            <a:r>
              <a:rPr lang="fr-CA" sz="2400" b="1" err="1"/>
              <a:t>Any</a:t>
            </a:r>
            <a:r>
              <a:rPr lang="fr-CA" sz="2400"/>
              <a:t> : Vérifier si au moins un élément respecte une condition</a:t>
            </a:r>
          </a:p>
          <a:p>
            <a:pPr lvl="1" algn="l"/>
            <a:r>
              <a:rPr lang="fr-CA" sz="2400"/>
              <a:t> </a:t>
            </a:r>
            <a:r>
              <a:rPr lang="fr-CA" sz="2400" b="1" err="1"/>
              <a:t>Contains</a:t>
            </a:r>
            <a:r>
              <a:rPr lang="fr-CA" sz="2400"/>
              <a:t> : Vérifier si un élément existe dans un ensemble</a:t>
            </a:r>
          </a:p>
          <a:p>
            <a:pPr marL="0" indent="0">
              <a:buNone/>
            </a:pPr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4CDB7BF-FBE6-B188-FC28-F2D9BDC74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9D09655-E246-0940-F14F-7EAE923B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71680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32C68FC1-60EE-F793-DF85-24E916EC6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Exemple d’agrégation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3006294-EDC6-7C47-FCA0-39B9EA979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336E406-91A4-252C-002E-776A258CB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9</a:t>
            </a:fld>
            <a:endParaRPr lang="fr-C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1C1CEB-7E55-7EA2-0882-B2963B21A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400055"/>
            <a:ext cx="7474008" cy="12844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52D7E8-F2FF-1646-E484-EBC75145C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3076704"/>
            <a:ext cx="9305070" cy="55879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783982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3D5249-3336-86F8-D3B3-573154D62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Agrégation d'agrégation?</a:t>
            </a:r>
            <a:endParaRPr lang="fr-CA">
              <a:ea typeface="Calibri Light"/>
              <a:cs typeface="Calibri Light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77986B-D914-339E-9BF1-26312BB2F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C3695E-BB6A-5D8F-FDB6-7A2642FAC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10</a:t>
            </a:fld>
            <a:endParaRPr lang="fr-CA"/>
          </a:p>
        </p:txBody>
      </p:sp>
      <p:sp>
        <p:nvSpPr>
          <p:cNvPr id="6" name="Espace réservé du contenu 6">
            <a:extLst>
              <a:ext uri="{FF2B5EF4-FFF2-40B4-BE49-F238E27FC236}">
                <a16:creationId xmlns:a16="http://schemas.microsoft.com/office/drawing/2014/main" id="{597B2AB3-EC20-247D-8946-74523548E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176373"/>
            <a:ext cx="10058400" cy="4692721"/>
          </a:xfrm>
        </p:spPr>
        <p:txBody>
          <a:bodyPr vert="horz" lIns="0" tIns="45720" rIns="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fr-CA" sz="2400">
                <a:ea typeface="Calibri"/>
                <a:cs typeface="Calibri"/>
              </a:rPr>
              <a:t>On veut parfois trouver la somme d'une somme ou le max d'une somme.</a:t>
            </a:r>
            <a:endParaRPr lang="en-US"/>
          </a:p>
          <a:p>
            <a:pPr marL="0" indent="0">
              <a:buNone/>
            </a:pPr>
            <a:r>
              <a:rPr lang="fr-CA" sz="2400">
                <a:ea typeface="Calibri"/>
                <a:cs typeface="Calibri"/>
              </a:rPr>
              <a:t>Voici comment on pourrait s'y prendre:</a:t>
            </a:r>
          </a:p>
          <a:p>
            <a:pPr marL="0" indent="0">
              <a:buNone/>
            </a:pPr>
            <a:endParaRPr lang="fr-CA" sz="2400">
              <a:ea typeface="Calibri"/>
              <a:cs typeface="Calibri"/>
            </a:endParaRPr>
          </a:p>
          <a:p>
            <a:pPr marL="0" indent="0">
              <a:buNone/>
            </a:pPr>
            <a:r>
              <a:rPr lang="fr-CA" sz="2400" b="1">
                <a:ea typeface="Calibri"/>
                <a:cs typeface="Calibri"/>
              </a:rPr>
              <a:t>Malheureusement</a:t>
            </a:r>
            <a:r>
              <a:rPr lang="fr-CA" sz="2400">
                <a:ea typeface="Calibri"/>
                <a:cs typeface="Calibri"/>
              </a:rPr>
              <a:t>, </a:t>
            </a:r>
            <a:r>
              <a:rPr lang="fr-CA" sz="2400" err="1">
                <a:ea typeface="Calibri"/>
                <a:cs typeface="Calibri"/>
              </a:rPr>
              <a:t>Entity</a:t>
            </a:r>
            <a:r>
              <a:rPr lang="fr-CA" sz="2400">
                <a:ea typeface="Calibri"/>
                <a:cs typeface="Calibri"/>
              </a:rPr>
              <a:t> Framework a de la difficulté à créer </a:t>
            </a:r>
            <a:r>
              <a:rPr lang="fr-CA" sz="2400" b="1">
                <a:ea typeface="Calibri"/>
                <a:cs typeface="Calibri"/>
              </a:rPr>
              <a:t>une requête SQL</a:t>
            </a:r>
            <a:r>
              <a:rPr lang="fr-CA" sz="2400">
                <a:ea typeface="Calibri"/>
                <a:cs typeface="Calibri"/>
              </a:rPr>
              <a:t> dans ce cas! Pour garder ça simple, on va utiliser un </a:t>
            </a:r>
            <a:r>
              <a:rPr lang="fr-CA" sz="2400" b="1" err="1">
                <a:ea typeface="Calibri"/>
                <a:cs typeface="Calibri"/>
              </a:rPr>
              <a:t>ToList</a:t>
            </a:r>
            <a:r>
              <a:rPr lang="fr-CA" sz="2400" b="1">
                <a:ea typeface="Calibri"/>
                <a:cs typeface="Calibri"/>
              </a:rPr>
              <a:t>()</a:t>
            </a:r>
            <a:r>
              <a:rPr lang="fr-CA" sz="2400">
                <a:ea typeface="Calibri"/>
                <a:cs typeface="Calibri"/>
              </a:rPr>
              <a:t> plus tôt pour travailler en objets.</a:t>
            </a:r>
          </a:p>
          <a:p>
            <a:pPr marL="0" indent="0">
              <a:buNone/>
            </a:pPr>
            <a:endParaRPr lang="fr-CA" sz="2400">
              <a:ea typeface="Calibri"/>
              <a:cs typeface="Calibri"/>
            </a:endParaRPr>
          </a:p>
          <a:p>
            <a:pPr marL="0" indent="0">
              <a:buNone/>
            </a:pPr>
            <a:endParaRPr lang="fr-CA" sz="2400">
              <a:ea typeface="Calibri"/>
              <a:cs typeface="Calibri"/>
            </a:endParaRPr>
          </a:p>
          <a:p>
            <a:pPr marL="0" indent="0">
              <a:buNone/>
            </a:pPr>
            <a:r>
              <a:rPr lang="fr-CA" sz="2400">
                <a:ea typeface="Calibri"/>
                <a:cs typeface="Calibri"/>
              </a:rPr>
              <a:t>Note: On va voir un peu plus tard qu'après un appel à une méthode comme </a:t>
            </a:r>
            <a:r>
              <a:rPr lang="fr-CA" sz="2400" err="1">
                <a:ea typeface="Calibri"/>
                <a:cs typeface="Calibri"/>
              </a:rPr>
              <a:t>ToList</a:t>
            </a:r>
            <a:r>
              <a:rPr lang="fr-CA" sz="2400">
                <a:ea typeface="Calibri"/>
                <a:cs typeface="Calibri"/>
              </a:rPr>
              <a:t>(), une requête est faite à la BD et les données sont maintenant en mémoire sur le client.</a:t>
            </a:r>
          </a:p>
          <a:p>
            <a:pPr marL="0" indent="0">
              <a:buNone/>
            </a:pPr>
            <a:endParaRPr lang="fr-CA" sz="2400">
              <a:ea typeface="Calibri"/>
              <a:cs typeface="Calibri"/>
            </a:endParaRPr>
          </a:p>
          <a:p>
            <a:pPr marL="0" indent="0">
              <a:buNone/>
            </a:pPr>
            <a:endParaRPr lang="fr-CA"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5A5D73-13D8-7FBA-656B-54AEB24B222C}"/>
              </a:ext>
            </a:extLst>
          </p:cNvPr>
          <p:cNvSpPr txBox="1"/>
          <p:nvPr/>
        </p:nvSpPr>
        <p:spPr>
          <a:xfrm>
            <a:off x="9201418" y="2172956"/>
            <a:ext cx="201230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Calibri"/>
                <a:cs typeface="Calibri"/>
              </a:rPr>
              <a:t>Donne </a:t>
            </a:r>
            <a:r>
              <a:rPr lang="en-US" err="1">
                <a:ea typeface="Calibri"/>
                <a:cs typeface="Calibri"/>
              </a:rPr>
              <a:t>une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erreur</a:t>
            </a:r>
            <a:r>
              <a:rPr lang="en-US">
                <a:ea typeface="Calibri"/>
                <a:cs typeface="Calibri"/>
              </a:rPr>
              <a:t>!!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4A1498F-B4B0-B81E-8DE8-F542B50FC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278" y="3901653"/>
            <a:ext cx="10063649" cy="3532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7A9FD2-7B1A-2073-3B38-B77E42730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332" y="2178990"/>
            <a:ext cx="7985254" cy="36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856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098AFADF-D06B-1CD2-2BAB-4A0D4268F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Quand est-ce que la requête est exécutée?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B2B20000-4157-7E7E-CFD4-881FFC685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fr-CA" sz="2400">
                <a:ea typeface="Calibri"/>
                <a:cs typeface="Calibri"/>
              </a:rPr>
              <a:t>Les commandes suivantes vont exécuter une requête quand elles sont faites sur un </a:t>
            </a:r>
            <a:r>
              <a:rPr lang="fr-CA" sz="2400" err="1">
                <a:ea typeface="Calibri"/>
                <a:cs typeface="Calibri"/>
              </a:rPr>
              <a:t>DbSet</a:t>
            </a:r>
            <a:r>
              <a:rPr lang="fr-CA" sz="2400">
                <a:ea typeface="Calibri"/>
                <a:cs typeface="Calibri"/>
              </a:rPr>
              <a:t> (ou après des opérations </a:t>
            </a:r>
            <a:r>
              <a:rPr lang="fr-CA" sz="2400" err="1">
                <a:ea typeface="Calibri"/>
                <a:cs typeface="Calibri"/>
              </a:rPr>
              <a:t>Linq</a:t>
            </a:r>
            <a:r>
              <a:rPr lang="fr-CA" sz="2400">
                <a:ea typeface="Calibri"/>
                <a:cs typeface="Calibri"/>
              </a:rPr>
              <a:t> successives):</a:t>
            </a:r>
          </a:p>
          <a:p>
            <a:pPr marL="0" indent="0">
              <a:buNone/>
            </a:pPr>
            <a:endParaRPr lang="fr-CA" b="1">
              <a:ea typeface="Calibri"/>
              <a:cs typeface="Calibri"/>
            </a:endParaRPr>
          </a:p>
          <a:p>
            <a:pPr lvl="1"/>
            <a:r>
              <a:rPr lang="fr-CA" sz="2400" b="1" err="1">
                <a:ea typeface="Calibri"/>
                <a:cs typeface="Calibri"/>
              </a:rPr>
              <a:t>ToList</a:t>
            </a:r>
            <a:r>
              <a:rPr lang="fr-CA" sz="2400" b="1">
                <a:ea typeface="Calibri"/>
                <a:cs typeface="Calibri"/>
              </a:rPr>
              <a:t> </a:t>
            </a:r>
            <a:r>
              <a:rPr lang="fr-CA" sz="2400">
                <a:ea typeface="Calibri"/>
                <a:cs typeface="Calibri"/>
              </a:rPr>
              <a:t>: Retourne la liste d'éléments</a:t>
            </a:r>
            <a:endParaRPr lang="fr-CA" sz="2400" b="1"/>
          </a:p>
          <a:p>
            <a:pPr lvl="1"/>
            <a:r>
              <a:rPr lang="fr-CA" sz="2400" b="1"/>
              <a:t>First</a:t>
            </a:r>
            <a:r>
              <a:rPr lang="fr-CA" sz="2400"/>
              <a:t>: Retourne le premier élément ou lance une </a:t>
            </a:r>
            <a:r>
              <a:rPr lang="fr-CA" sz="2400" b="1"/>
              <a:t>exception</a:t>
            </a:r>
            <a:endParaRPr lang="fr-CA" sz="2400">
              <a:ea typeface="Calibri"/>
              <a:cs typeface="Calibri"/>
            </a:endParaRPr>
          </a:p>
          <a:p>
            <a:pPr lvl="1"/>
            <a:r>
              <a:rPr lang="fr-CA" sz="2400" b="1"/>
              <a:t>Single </a:t>
            </a:r>
            <a:r>
              <a:rPr lang="fr-CA" sz="2400"/>
              <a:t>: Retourne un seul élément ou lance une </a:t>
            </a:r>
            <a:r>
              <a:rPr lang="fr-CA" sz="2400" b="1"/>
              <a:t>exception</a:t>
            </a:r>
            <a:endParaRPr lang="fr-CA" sz="2400" b="1">
              <a:ea typeface="Calibri"/>
              <a:cs typeface="Calibri"/>
            </a:endParaRPr>
          </a:p>
          <a:p>
            <a:pPr lvl="1"/>
            <a:r>
              <a:rPr lang="fr-CA" sz="2400" b="1" err="1">
                <a:ea typeface="Calibri"/>
                <a:cs typeface="Calibri"/>
              </a:rPr>
              <a:t>FirstOrDefault</a:t>
            </a:r>
            <a:r>
              <a:rPr lang="fr-CA" sz="2400">
                <a:ea typeface="Calibri"/>
                <a:cs typeface="Calibri"/>
              </a:rPr>
              <a:t>: Retourne le premier élément ou </a:t>
            </a:r>
            <a:r>
              <a:rPr lang="fr-CA" sz="2400" b="1" err="1">
                <a:ea typeface="Calibri"/>
                <a:cs typeface="Calibri"/>
              </a:rPr>
              <a:t>null</a:t>
            </a:r>
            <a:endParaRPr lang="fr-CA" sz="2400" b="1">
              <a:solidFill>
                <a:srgbClr val="000000"/>
              </a:solidFill>
              <a:ea typeface="Calibri"/>
              <a:cs typeface="Calibri"/>
            </a:endParaRPr>
          </a:p>
          <a:p>
            <a:pPr lvl="1"/>
            <a:r>
              <a:rPr lang="fr-CA" sz="2400" b="1" err="1">
                <a:ea typeface="Calibri"/>
                <a:cs typeface="Calibri"/>
              </a:rPr>
              <a:t>SingleOrDefault</a:t>
            </a:r>
            <a:r>
              <a:rPr lang="fr-CA" sz="2400" b="1">
                <a:ea typeface="Calibri"/>
                <a:cs typeface="Calibri"/>
              </a:rPr>
              <a:t> </a:t>
            </a:r>
            <a:r>
              <a:rPr lang="fr-CA" sz="2400">
                <a:ea typeface="Calibri"/>
                <a:cs typeface="Calibri"/>
              </a:rPr>
              <a:t>: Retourne un élément ou </a:t>
            </a:r>
            <a:r>
              <a:rPr lang="fr-CA" sz="2400" b="1" err="1">
                <a:ea typeface="Calibri"/>
                <a:cs typeface="Calibri"/>
              </a:rPr>
              <a:t>null</a:t>
            </a:r>
            <a:endParaRPr lang="fr-CA" sz="2400" b="1" err="1">
              <a:solidFill>
                <a:srgbClr val="000000"/>
              </a:solidFill>
              <a:ea typeface="Calibri"/>
              <a:cs typeface="Calibri"/>
            </a:endParaRPr>
          </a:p>
          <a:p>
            <a:pPr lvl="1"/>
            <a:r>
              <a:rPr lang="fr-CA" sz="2400" b="1" err="1">
                <a:ea typeface="Calibri"/>
                <a:cs typeface="Calibri"/>
              </a:rPr>
              <a:t>Find</a:t>
            </a:r>
            <a:r>
              <a:rPr lang="fr-CA" sz="2400">
                <a:ea typeface="Calibri"/>
                <a:cs typeface="Calibri"/>
              </a:rPr>
              <a:t>: Prend un Id et retourne un élément</a:t>
            </a:r>
          </a:p>
          <a:p>
            <a:pPr lvl="1"/>
            <a:endParaRPr lang="fr-CA" sz="2400">
              <a:ea typeface="Calibri"/>
              <a:cs typeface="Calibri"/>
            </a:endParaRPr>
          </a:p>
          <a:p>
            <a:pPr marL="200025" lvl="1" indent="0">
              <a:buNone/>
            </a:pPr>
            <a:r>
              <a:rPr lang="fr-CA" sz="2400" b="1">
                <a:ea typeface="Calibri"/>
                <a:cs typeface="Calibri"/>
              </a:rPr>
              <a:t>Note: </a:t>
            </a:r>
            <a:r>
              <a:rPr lang="fr-CA" sz="2400">
                <a:ea typeface="Calibri"/>
                <a:cs typeface="Calibri"/>
              </a:rPr>
              <a:t>TOUTES les opérations d'agrégations (vues un peu plus tôt) exécutent également une requête sur la Bd. Par exemple Count ou Max.</a:t>
            </a:r>
            <a:endParaRPr lang="fr-CA">
              <a:ea typeface="Calibri"/>
              <a:cs typeface="Calibri"/>
            </a:endParaRPr>
          </a:p>
          <a:p>
            <a:pPr lvl="1"/>
            <a:endParaRPr lang="fr-CA" sz="2400">
              <a:ea typeface="Calibri"/>
              <a:cs typeface="Calibri"/>
            </a:endParaRPr>
          </a:p>
          <a:p>
            <a:pPr marL="0" indent="0">
              <a:buNone/>
            </a:pPr>
            <a:endParaRPr lang="fr-CA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4CDB7BF-FBE6-B188-FC28-F2D9BDC74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9D09655-E246-0940-F14F-7EAE923B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86870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098AFADF-D06B-1CD2-2BAB-4A0D4268F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Deux exemples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B2B20000-4157-7E7E-CFD4-881FFC685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fr-CA" sz="2400">
                <a:ea typeface="Calibri"/>
                <a:cs typeface="Calibri"/>
              </a:rPr>
              <a:t>Dans ce cas, une seule requête est faite à la BD et retourne le Count:</a:t>
            </a:r>
          </a:p>
          <a:p>
            <a:pPr marL="0" indent="0">
              <a:buNone/>
            </a:pPr>
            <a:endParaRPr lang="fr-CA" sz="2400">
              <a:ea typeface="Calibri"/>
              <a:cs typeface="Calibri"/>
            </a:endParaRPr>
          </a:p>
          <a:p>
            <a:pPr marL="0" indent="0">
              <a:buNone/>
            </a:pPr>
            <a:endParaRPr lang="fr-CA" sz="2400">
              <a:ea typeface="Calibri"/>
              <a:cs typeface="Calibri"/>
            </a:endParaRPr>
          </a:p>
          <a:p>
            <a:pPr marL="0" indent="0">
              <a:buNone/>
            </a:pPr>
            <a:r>
              <a:rPr lang="fr-CA" sz="2400">
                <a:ea typeface="Calibri"/>
                <a:cs typeface="Calibri"/>
              </a:rPr>
              <a:t>Dans ce cas, une seule requête est faite à la BD et retourne TOUS les éléments et on va ensuite appeler la méthode Count de la liste.</a:t>
            </a:r>
            <a:endParaRPr lang="fr-CA"/>
          </a:p>
          <a:p>
            <a:pPr lvl="1"/>
            <a:endParaRPr lang="fr-CA" sz="2400">
              <a:ea typeface="Calibri"/>
              <a:cs typeface="Calibri"/>
            </a:endParaRPr>
          </a:p>
          <a:p>
            <a:pPr marL="0" indent="0">
              <a:buNone/>
            </a:pPr>
            <a:endParaRPr lang="fr-CA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4CDB7BF-FBE6-B188-FC28-F2D9BDC74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9D09655-E246-0940-F14F-7EAE923B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12</a:t>
            </a:fld>
            <a:endParaRPr lang="fr-C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C5E0291-E5DF-D2C8-B7D0-1C8963890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688" y="1716985"/>
            <a:ext cx="3923471" cy="47542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D56F9F9-359A-0902-A2A7-8C0AA25CC6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102" y="3619914"/>
            <a:ext cx="4734339" cy="33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061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098AFADF-D06B-1CD2-2BAB-4A0D4268F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Démo en classe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B2B20000-4157-7E7E-CFD4-881FFC685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fr-CA" sz="2400">
                <a:ea typeface="Calibri"/>
                <a:cs typeface="Calibri"/>
              </a:rPr>
              <a:t>Présentation du laboratoire et des requêtes exécutées par le code.</a:t>
            </a:r>
          </a:p>
          <a:p>
            <a:pPr marL="0" indent="0">
              <a:buNone/>
            </a:pPr>
            <a:endParaRPr lang="fr-CA" sz="2400">
              <a:ea typeface="Calibri"/>
              <a:cs typeface="Calibri"/>
            </a:endParaRPr>
          </a:p>
          <a:p>
            <a:pPr marL="0" indent="0">
              <a:buNone/>
            </a:pPr>
            <a:endParaRPr lang="fr-CA" sz="2400">
              <a:ea typeface="Calibri"/>
              <a:cs typeface="Calibri"/>
            </a:endParaRPr>
          </a:p>
          <a:p>
            <a:pPr marL="0" indent="0">
              <a:buNone/>
            </a:pPr>
            <a:endParaRPr lang="fr-CA" sz="2400">
              <a:ea typeface="Calibri"/>
              <a:cs typeface="Calibri"/>
            </a:endParaRPr>
          </a:p>
          <a:p>
            <a:pPr marL="0" indent="0">
              <a:buNone/>
            </a:pPr>
            <a:r>
              <a:rPr lang="fr-CA" sz="2400">
                <a:ea typeface="Calibri"/>
                <a:cs typeface="Calibri"/>
              </a:rPr>
              <a:t>Note: Il n'y a aucune évaluation dans ce cours pour la performance du code, la présentation est seulement faite pour informer ET pour bien comprendre à quel moment la requête est faite et quelles données sont retournées par la BD.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4CDB7BF-FBE6-B188-FC28-F2D9BDC74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9D09655-E246-0940-F14F-7EAE923B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75477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582B9648-AF05-3423-E4F1-036B2503F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Quand utiliser </a:t>
            </a:r>
            <a:r>
              <a:rPr lang="fr-CA" err="1"/>
              <a:t>add</a:t>
            </a:r>
            <a:r>
              <a:rPr lang="fr-CA"/>
              <a:t>-migration et update-</a:t>
            </a:r>
            <a:r>
              <a:rPr lang="fr-CA" err="1"/>
              <a:t>database</a:t>
            </a:r>
            <a:r>
              <a:rPr lang="fr-CA"/>
              <a:t>?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569D02AF-8040-47B8-E24D-ABF61ACAB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fr-CA"/>
              <a:t>Lorsque vous changez de machine pour travailler, les fichiers de migrations que vous avez déjà créés sont toujours là, alors ce n’est pas nécessaire de refaire un </a:t>
            </a:r>
            <a:r>
              <a:rPr lang="fr-CA" b="1" err="1"/>
              <a:t>add</a:t>
            </a:r>
            <a:r>
              <a:rPr lang="fr-CA" b="1"/>
              <a:t>-migration</a:t>
            </a:r>
            <a:r>
              <a:rPr lang="fr-CA"/>
              <a:t>.</a:t>
            </a:r>
          </a:p>
          <a:p>
            <a:pPr marL="0" indent="0">
              <a:buNone/>
            </a:pPr>
            <a:r>
              <a:rPr lang="fr-CA"/>
              <a:t>Mais si vous voulez travailler sur une machine sur laquelle vous n’avez pas encore utilisé votre application, il faut exécuter </a:t>
            </a:r>
            <a:r>
              <a:rPr lang="fr-CA" b="1"/>
              <a:t>update-</a:t>
            </a:r>
            <a:r>
              <a:rPr lang="fr-CA" b="1" err="1"/>
              <a:t>database</a:t>
            </a:r>
            <a:r>
              <a:rPr lang="fr-CA" b="1"/>
              <a:t>.</a:t>
            </a:r>
          </a:p>
          <a:p>
            <a:pPr marL="0" indent="0">
              <a:buNone/>
            </a:pPr>
            <a:r>
              <a:rPr lang="fr-CA"/>
              <a:t>D’ailleurs, si on se souvient du truc, </a:t>
            </a:r>
            <a:r>
              <a:rPr lang="fr-CA" b="1"/>
              <a:t>on peut toujours exécuter update-</a:t>
            </a:r>
            <a:r>
              <a:rPr lang="fr-CA" b="1" err="1"/>
              <a:t>database</a:t>
            </a:r>
            <a:r>
              <a:rPr lang="fr-CA"/>
              <a:t>, car la commande va vérifier si il faut mettre quelque chose à jour.</a:t>
            </a:r>
          </a:p>
          <a:p>
            <a:pPr marL="0" indent="0">
              <a:buNone/>
            </a:pPr>
            <a:endParaRPr lang="fr-CA" b="1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899A74-E4DC-7821-AF84-6DE6F2E64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2A3E569-2A12-DD05-0242-91F577E07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3082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3C99C-179E-9457-2D04-B6D6F8616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Un seed ça sert à quoi?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230AAAA-FAFE-FBC7-4453-7DA96D592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9DB4DE-BF17-057A-C7BA-73A5E18E9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15</a:t>
            </a:fld>
            <a:endParaRPr lang="fr-C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00371E87-4E91-4E08-0F0D-9BC86FCC6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/>
              <a:t>On utilise un seed pour ajouter des données à notre base de données. Pourquoi?</a:t>
            </a:r>
          </a:p>
          <a:p>
            <a:r>
              <a:rPr lang="fr-CA"/>
              <a:t>Pour ajouter des données cruciales à l’utilisation de votre application</a:t>
            </a:r>
          </a:p>
          <a:p>
            <a:r>
              <a:rPr lang="fr-CA"/>
              <a:t>Pour ajouter l’admin d’une application dans la bd. De cette façon, ça sera possible de se connecter à notre application (on va voir ça plus tard)</a:t>
            </a:r>
          </a:p>
          <a:p>
            <a:r>
              <a:rPr lang="fr-CA"/>
              <a:t>C’est également utile pour ajouter des données de test pour votre application</a:t>
            </a:r>
          </a:p>
        </p:txBody>
      </p:sp>
    </p:spTree>
    <p:extLst>
      <p:ext uri="{BB962C8B-B14F-4D97-AF65-F5344CB8AC3E}">
        <p14:creationId xmlns:p14="http://schemas.microsoft.com/office/powerpoint/2010/main" val="2573421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3C99C-179E-9457-2D04-B6D6F8616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err="1"/>
              <a:t>HasData</a:t>
            </a:r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230AAAA-FAFE-FBC7-4453-7DA96D592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9DB4DE-BF17-057A-C7BA-73A5E18E9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16</a:t>
            </a:fld>
            <a:endParaRPr lang="fr-C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00371E87-4E91-4E08-0F0D-9BC86FCC6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/>
              <a:t>Une des techniques de seed se fait dans la fonction </a:t>
            </a:r>
            <a:r>
              <a:rPr lang="fr-CA" err="1"/>
              <a:t>OnModelCreation</a:t>
            </a:r>
            <a:r>
              <a:rPr lang="fr-CA"/>
              <a:t> de votre </a:t>
            </a:r>
            <a:r>
              <a:rPr lang="fr-CA" err="1"/>
              <a:t>DbContext</a:t>
            </a:r>
            <a:r>
              <a:rPr lang="fr-CA"/>
              <a:t>. On l’a déjà utilisé dans le labo de la semaine dernière. On utilise la méthode </a:t>
            </a:r>
            <a:r>
              <a:rPr lang="fr-CA" err="1"/>
              <a:t>HasData</a:t>
            </a:r>
            <a:r>
              <a:rPr lang="fr-CA"/>
              <a:t>.</a:t>
            </a:r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r>
              <a:rPr lang="fr-CA"/>
              <a:t>Cette technique de seed est directement reliée au système de migration. Il faut donc faire un </a:t>
            </a:r>
            <a:r>
              <a:rPr lang="fr-CA" b="1" err="1"/>
              <a:t>add</a:t>
            </a:r>
            <a:r>
              <a:rPr lang="fr-CA" b="1"/>
              <a:t>-migration</a:t>
            </a:r>
            <a:r>
              <a:rPr lang="fr-CA"/>
              <a:t> chaque fois que l’on modifie notre seed et faire un </a:t>
            </a:r>
            <a:r>
              <a:rPr lang="fr-CA" b="1"/>
              <a:t>update-</a:t>
            </a:r>
            <a:r>
              <a:rPr lang="fr-CA" b="1" err="1"/>
              <a:t>database</a:t>
            </a:r>
            <a:r>
              <a:rPr lang="fr-CA"/>
              <a:t> pour l’appliquer!</a:t>
            </a:r>
          </a:p>
          <a:p>
            <a:pPr marL="0" indent="0">
              <a:buNone/>
            </a:pPr>
            <a:endParaRPr lang="fr-C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B87D07E-2EE4-996B-043B-A9B7936EF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986098"/>
            <a:ext cx="7968834" cy="20788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148721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D0FFBBCF-8F30-0031-DC27-C5168C436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err="1"/>
              <a:t>HasData</a:t>
            </a:r>
            <a:r>
              <a:rPr lang="fr-CA"/>
              <a:t> vu de plus près</a:t>
            </a:r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B81C1D33-51CA-36C4-73A3-FD6E575DA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/>
              <a:t>Il faut </a:t>
            </a:r>
            <a:r>
              <a:rPr lang="fr-CA" b="1"/>
              <a:t>spécifier les Id manuellement </a:t>
            </a:r>
            <a:r>
              <a:rPr lang="fr-CA"/>
              <a:t>dans notre seed.</a:t>
            </a:r>
          </a:p>
          <a:p>
            <a:pPr marL="0" indent="0">
              <a:buNone/>
            </a:pPr>
            <a:r>
              <a:rPr lang="fr-CA"/>
              <a:t>Il faut également </a:t>
            </a:r>
            <a:r>
              <a:rPr lang="fr-CA" b="1"/>
              <a:t>remplir les clés étrangères manuellement </a:t>
            </a:r>
            <a:r>
              <a:rPr lang="fr-CA"/>
              <a:t>(</a:t>
            </a:r>
            <a:r>
              <a:rPr lang="fr-CA" err="1"/>
              <a:t>ZombieTypeId</a:t>
            </a:r>
            <a:r>
              <a:rPr lang="fr-CA"/>
              <a:t>).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6B5D724-4587-8A59-E543-AD34ADB46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B79D50C-22EF-77BB-7E99-6A36CDC71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17</a:t>
            </a:fld>
            <a:endParaRPr lang="fr-C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687D0C-7908-C6AC-00CE-19C8F5AF5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2315507"/>
            <a:ext cx="10218420" cy="34024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527096870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Rétrospectiv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7D1B0CE710324CA05A93EB82A6948E" ma:contentTypeVersion="11" ma:contentTypeDescription="Crée un document." ma:contentTypeScope="" ma:versionID="b63a6eb945803a3c9f20f5e189e9423b">
  <xsd:schema xmlns:xsd="http://www.w3.org/2001/XMLSchema" xmlns:xs="http://www.w3.org/2001/XMLSchema" xmlns:p="http://schemas.microsoft.com/office/2006/metadata/properties" xmlns:ns2="402449c1-179d-48c4-9422-13d234b0788f" targetNamespace="http://schemas.microsoft.com/office/2006/metadata/properties" ma:root="true" ma:fieldsID="7a50c1f234d115a418888828af57f881" ns2:_="">
    <xsd:import namespace="402449c1-179d-48c4-9422-13d234b078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449c1-179d-48c4-9422-13d234b078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dfb2dd4e-b800-4980-8ab2-0e279c9552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2449c1-179d-48c4-9422-13d234b0788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A9729AC-5596-4DA4-A12D-23368E54A32B}">
  <ds:schemaRefs>
    <ds:schemaRef ds:uri="402449c1-179d-48c4-9422-13d234b0788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CFC1EEA-B388-4EBC-805D-C0D321BA15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BD4E3F-366D-4C21-B678-CD16BECA3845}">
  <ds:schemaRefs>
    <ds:schemaRef ds:uri="402449c1-179d-48c4-9422-13d234b0788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Application>Microsoft Office PowerPoint</Application>
  <PresentationFormat>Grand écran</PresentationFormat>
  <Slides>17</Slides>
  <Notes>0</Notes>
  <HiddenSlides>0</HiddenSlide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Rétrospective</vt:lpstr>
      <vt:lpstr>Cours 6 </vt:lpstr>
      <vt:lpstr>Contenu du cours</vt:lpstr>
      <vt:lpstr>Linq c'est quoi?</vt:lpstr>
      <vt:lpstr>Suite de Linq?</vt:lpstr>
      <vt:lpstr>Trier avec Linq</vt:lpstr>
      <vt:lpstr>Linq de base</vt:lpstr>
      <vt:lpstr>Fonctionnalités Linq intéressantes</vt:lpstr>
      <vt:lpstr>Opérateurs d’agrégation</vt:lpstr>
      <vt:lpstr>Exemple d’agrégation</vt:lpstr>
      <vt:lpstr>Agrégation d'agrégation?</vt:lpstr>
      <vt:lpstr>Quand est-ce que la requête est exécutée?</vt:lpstr>
      <vt:lpstr>Deux exemples</vt:lpstr>
      <vt:lpstr>Démo en classe</vt:lpstr>
      <vt:lpstr>Quand utiliser add-migration et update-database?</vt:lpstr>
      <vt:lpstr>Un seed ça sert à quoi?</vt:lpstr>
      <vt:lpstr>HasData</vt:lpstr>
      <vt:lpstr>HasData vu de plus près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Maxime</dc:creator>
  <cp:revision>5</cp:revision>
  <dcterms:created xsi:type="dcterms:W3CDTF">2021-06-05T18:50:42Z</dcterms:created>
  <dcterms:modified xsi:type="dcterms:W3CDTF">2026-09-15T12:33:42Z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0x010100417D1B0CE710324CA05A93EB82A6948E</vt:lpwstr>
  </property>
  <property fmtid="{D5CDD505-2E9C-101B-9397-08002B2CF9AE}" pid="3" name="MediaServiceImageTags">
    <vt:lpwstr/>
  </property>
  <property fmtid="{D5CDD505-2E9C-101B-9397-08002B2CF9AE}" pid="4" name="Order">
    <vt:r8>27700</vt:r8>
  </property>
  <property fmtid="{D5CDD505-2E9C-101B-9397-08002B2CF9AE}" pid="5" name="WorkflowVersion">
    <vt:i4>1</vt:i4>
  </property>
</Properties>
</file>