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17"/>
  </p:notesMasterIdLst>
  <p:sldIdLst>
    <p:sldId id="256" r:id="rId5"/>
    <p:sldId id="259" r:id="rId6"/>
    <p:sldId id="376" r:id="rId7"/>
    <p:sldId id="401" r:id="rId8"/>
    <p:sldId id="388" r:id="rId9"/>
    <p:sldId id="392" r:id="rId10"/>
    <p:sldId id="389" r:id="rId11"/>
    <p:sldId id="402" r:id="rId12"/>
    <p:sldId id="400" r:id="rId13"/>
    <p:sldId id="390" r:id="rId14"/>
    <p:sldId id="404" r:id="rId15"/>
    <p:sldId id="38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Loading" id="{3CB415D7-15C2-4679-8DF0-D4AC5A587774}">
          <p14:sldIdLst>
            <p14:sldId id="376"/>
            <p14:sldId id="401"/>
            <p14:sldId id="388"/>
            <p14:sldId id="392"/>
            <p14:sldId id="389"/>
            <p14:sldId id="402"/>
            <p14:sldId id="400"/>
            <p14:sldId id="390"/>
          </p14:sldIdLst>
        </p14:section>
        <p14:section name="asp-route-X" id="{A47BDA53-0E98-4F58-AAC8-57E03536C603}">
          <p14:sldIdLst>
            <p14:sldId id="404"/>
            <p14:sldId id="38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A03E83-6BA8-85A6-AAE3-4CE0EA9647DA}" v="2" dt="2026-09-16T12:18:30.56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my Gagnon Joyal" userId="S::tommy.gagnonjoyal@cegepmontpetit.ca::d4b1d9d4-cba6-47e4-ba83-4b71fc13e545" providerId="AD" clId="Web-{82A03E83-6BA8-85A6-AAE3-4CE0EA9647DA}"/>
    <pc:docChg chg="sldOrd">
      <pc:chgData name="Tommy Gagnon Joyal" userId="S::tommy.gagnonjoyal@cegepmontpetit.ca::d4b1d9d4-cba6-47e4-ba83-4b71fc13e545" providerId="AD" clId="Web-{82A03E83-6BA8-85A6-AAE3-4CE0EA9647DA}" dt="2026-09-16T12:18:30.569" v="1"/>
      <pc:docMkLst>
        <pc:docMk/>
      </pc:docMkLst>
      <pc:sldChg chg="ord">
        <pc:chgData name="Tommy Gagnon Joyal" userId="S::tommy.gagnonjoyal@cegepmontpetit.ca::d4b1d9d4-cba6-47e4-ba83-4b71fc13e545" providerId="AD" clId="Web-{82A03E83-6BA8-85A6-AAE3-4CE0EA9647DA}" dt="2026-09-16T12:18:14.116" v="0"/>
        <pc:sldMkLst>
          <pc:docMk/>
          <pc:sldMk cId="2573421892" sldId="385"/>
        </pc:sldMkLst>
      </pc:sldChg>
      <pc:sldChg chg="ord">
        <pc:chgData name="Tommy Gagnon Joyal" userId="S::tommy.gagnonjoyal@cegepmontpetit.ca::d4b1d9d4-cba6-47e4-ba83-4b71fc13e545" providerId="AD" clId="Web-{82A03E83-6BA8-85A6-AAE3-4CE0EA9647DA}" dt="2026-09-16T12:18:30.569" v="1"/>
        <pc:sldMkLst>
          <pc:docMk/>
          <pc:sldMk cId="517184042" sldId="3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6AABE10-A64A-4B8D-B4BA-2AAD062A5550}">
      <dgm:prSet/>
      <dgm:spPr/>
      <dgm:t>
        <a:bodyPr/>
        <a:lstStyle/>
        <a:p>
          <a:r>
            <a:rPr lang="en-US"/>
            <a:t>Eager vs Lazy Loading</a:t>
          </a:r>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17E77E7-5BFB-431B-B8AF-567259D43D0A}" type="pres">
      <dgm:prSet presAssocID="{16AABE10-A64A-4B8D-B4BA-2AAD062A5550}" presName="parentText" presStyleLbl="node1" presStyleIdx="0" presStyleCnt="1">
        <dgm:presLayoutVars>
          <dgm:chMax val="0"/>
          <dgm:bulletEnabled val="1"/>
        </dgm:presLayoutVars>
      </dgm:prSet>
      <dgm:spPr/>
    </dgm:pt>
  </dgm:ptLst>
  <dgm:cxnLst>
    <dgm:cxn modelId="{D144652D-4CB3-4A49-80CC-2CC7DCE90CE5}" type="presOf" srcId="{16AABE10-A64A-4B8D-B4BA-2AAD062A5550}" destId="{D17E77E7-5BFB-431B-B8AF-567259D43D0A}" srcOrd="0" destOrd="0" presId="urn:microsoft.com/office/officeart/2005/8/layout/vList2"/>
    <dgm:cxn modelId="{EA6E9D66-137C-4FF2-9B5F-EFB645CF046E}" srcId="{629F67AB-6A10-4FB6-B979-E0D4DB2AAD86}" destId="{16AABE10-A64A-4B8D-B4BA-2AAD062A5550}" srcOrd="0"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8134964F-F9EA-40D6-9C9D-2C57AB3C447F}" type="presParOf" srcId="{5DC2C262-0B83-414A-973C-378445C35B15}" destId="{D17E77E7-5BFB-431B-B8AF-567259D43D0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E77E7-5BFB-431B-B8AF-567259D43D0A}">
      <dsp:nvSpPr>
        <dsp:cNvPr id="0" name=""/>
        <dsp:cNvSpPr/>
      </dsp:nvSpPr>
      <dsp:spPr>
        <a:xfrm>
          <a:off x="0" y="7730"/>
          <a:ext cx="10058399" cy="11272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Eager vs Lazy Loading</a:t>
          </a:r>
        </a:p>
      </dsp:txBody>
      <dsp:txXfrm>
        <a:off x="55030" y="62760"/>
        <a:ext cx="9948339" cy="10172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2026-09-16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2026-09-16</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2026-09-16</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2026-09-16</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2026-09-16</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2026-09-16</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2026-09-16</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2026-09-16</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2026-09-16</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a:t>
            </a:r>
            <a:r>
              <a:rPr lang="fr-CA"/>
              <a:t>7 </a:t>
            </a:r>
            <a:endParaRPr lang="fr-CA" noProof="0"/>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err="1">
                <a:solidFill>
                  <a:schemeClr val="tx1">
                    <a:lumMod val="85000"/>
                    <a:lumOff val="15000"/>
                  </a:schemeClr>
                </a:solidFill>
              </a:rPr>
              <a:t>Loading</a:t>
            </a:r>
            <a:endParaRPr lang="fr-CA" noProof="0" err="1">
              <a:solidFill>
                <a:schemeClr val="tx1">
                  <a:lumMod val="85000"/>
                  <a:lumOff val="15000"/>
                </a:schemeClr>
              </a:solidFill>
              <a:ea typeface="Calibri Light"/>
              <a:cs typeface="Calibri Light"/>
            </a:endParaRP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447684118"/>
              </p:ext>
            </p:extLst>
          </p:nvPr>
        </p:nvGraphicFramePr>
        <p:xfrm>
          <a:off x="1097280" y="1179576"/>
          <a:ext cx="10058400" cy="1142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err="1"/>
              <a:t>Eager</a:t>
            </a:r>
            <a:r>
              <a:rPr lang="fr-CA"/>
              <a:t> vs </a:t>
            </a:r>
            <a:r>
              <a:rPr lang="fr-CA" err="1"/>
              <a:t>Lazy</a:t>
            </a:r>
            <a:r>
              <a:rPr lang="fr-CA"/>
              <a:t> </a:t>
            </a:r>
            <a:r>
              <a:rPr lang="fr-CA" err="1"/>
              <a:t>Loading</a:t>
            </a:r>
            <a:endParaRPr lang="fr-CA"/>
          </a:p>
        </p:txBody>
      </p:sp>
      <p:sp>
        <p:nvSpPr>
          <p:cNvPr id="2" name="Espace réservé du contenu 1">
            <a:extLst>
              <a:ext uri="{FF2B5EF4-FFF2-40B4-BE49-F238E27FC236}">
                <a16:creationId xmlns:a16="http://schemas.microsoft.com/office/drawing/2014/main" id="{75FD73A5-92F3-20C3-0487-A7197743CC28}"/>
              </a:ext>
            </a:extLst>
          </p:cNvPr>
          <p:cNvSpPr>
            <a:spLocks noGrp="1"/>
          </p:cNvSpPr>
          <p:nvPr>
            <p:ph idx="1"/>
          </p:nvPr>
        </p:nvSpPr>
        <p:spPr/>
        <p:txBody>
          <a:bodyPr vert="horz" lIns="0" tIns="45720" rIns="0" bIns="45720" rtlCol="0" anchor="t">
            <a:normAutofit/>
          </a:bodyPr>
          <a:lstStyle/>
          <a:p>
            <a:pPr marL="0" indent="0">
              <a:buNone/>
            </a:pPr>
            <a:r>
              <a:rPr lang="fr-CA"/>
              <a:t>Lorsque l’on obtient des entités de la BD avec une requête </a:t>
            </a:r>
            <a:r>
              <a:rPr lang="fr-CA" err="1"/>
              <a:t>Linq</a:t>
            </a:r>
            <a:r>
              <a:rPr lang="fr-CA"/>
              <a:t>, elle retourne uniquement les données de la classe concernée. Elle ne retourne pas les données contenues dans les autres entités auxquels cette instance est reliée. Les propriétés de navigation sont donc </a:t>
            </a:r>
            <a:r>
              <a:rPr lang="fr-CA" err="1"/>
              <a:t>null</a:t>
            </a:r>
            <a:r>
              <a:rPr lang="fr-CA"/>
              <a:t>.</a:t>
            </a:r>
          </a:p>
          <a:p>
            <a:pPr marL="0" indent="0">
              <a:buNone/>
            </a:pPr>
            <a:r>
              <a:rPr lang="fr-CA"/>
              <a:t>Si par exemple, on fait une requête pour obtenir un Blog, la propriété de navigation List&lt;</a:t>
            </a:r>
            <a:r>
              <a:rPr lang="fr-CA" err="1"/>
              <a:t>Posts</a:t>
            </a:r>
            <a:r>
              <a:rPr lang="fr-CA"/>
              <a:t>&gt; est </a:t>
            </a:r>
            <a:r>
              <a:rPr lang="fr-CA" err="1"/>
              <a:t>null</a:t>
            </a:r>
            <a:r>
              <a:rPr lang="fr-CA"/>
              <a:t> par défaut.</a:t>
            </a:r>
          </a:p>
          <a:p>
            <a:pPr marL="0" indent="0">
              <a:buNone/>
            </a:pPr>
            <a:r>
              <a:rPr lang="fr-CA"/>
              <a:t>Il y a </a:t>
            </a:r>
            <a:r>
              <a:rPr lang="fr-CA" b="1"/>
              <a:t>2 grandes stratégies </a:t>
            </a:r>
            <a:r>
              <a:rPr lang="fr-CA"/>
              <a:t>avec leurs </a:t>
            </a:r>
            <a:r>
              <a:rPr lang="fr-CA" b="1"/>
              <a:t>avantages et inconvénients</a:t>
            </a:r>
            <a:r>
              <a:rPr lang="fr-CA"/>
              <a:t>:</a:t>
            </a:r>
          </a:p>
          <a:p>
            <a:pPr marL="344170" indent="-344170"/>
            <a:r>
              <a:rPr lang="fr-CA"/>
              <a:t>Obtenir plus d’information dans une même requête (</a:t>
            </a:r>
            <a:r>
              <a:rPr lang="fr-CA" b="1" err="1"/>
              <a:t>Eager</a:t>
            </a:r>
            <a:r>
              <a:rPr lang="fr-CA" b="1"/>
              <a:t> </a:t>
            </a:r>
            <a:r>
              <a:rPr lang="fr-CA" b="1" err="1"/>
              <a:t>Loading</a:t>
            </a:r>
            <a:r>
              <a:rPr lang="fr-CA"/>
              <a:t>)</a:t>
            </a:r>
            <a:endParaRPr lang="fr-CA">
              <a:ea typeface="Calibri" panose="020F0502020204030204"/>
              <a:cs typeface="Calibri" panose="020F0502020204030204"/>
            </a:endParaRPr>
          </a:p>
          <a:p>
            <a:pPr marL="344170" indent="-344170"/>
            <a:r>
              <a:rPr lang="fr-CA"/>
              <a:t>Attendre d’avoir besoin de l’information avant de faire d’autres requêtes. (</a:t>
            </a:r>
            <a:r>
              <a:rPr lang="fr-CA" b="1" err="1"/>
              <a:t>Lazy</a:t>
            </a:r>
            <a:r>
              <a:rPr lang="fr-CA" b="1"/>
              <a:t> </a:t>
            </a:r>
            <a:r>
              <a:rPr lang="fr-CA" b="1" err="1"/>
              <a:t>Loading</a:t>
            </a:r>
            <a:r>
              <a:rPr lang="fr-CA"/>
              <a:t>)</a:t>
            </a:r>
            <a:endParaRPr lang="fr-CA">
              <a:ea typeface="Calibri" panose="020F0502020204030204"/>
              <a:cs typeface="Calibri" panose="020F0502020204030204"/>
            </a:endParaRPr>
          </a:p>
          <a:p>
            <a:pPr marL="0" indent="0">
              <a:buNone/>
            </a:pPr>
            <a:endParaRPr lang="fr-CA">
              <a:highlight>
                <a:srgbClr val="FFFF00"/>
              </a:highlight>
            </a:endParaRPr>
          </a:p>
          <a:p>
            <a:pPr marL="344170" indent="-344170"/>
            <a:endParaRPr lang="fr-CA">
              <a:ea typeface="Calibri" panose="020F0502020204030204"/>
              <a:cs typeface="Calibri" panose="020F0502020204030204"/>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0AFABD4-CC1F-97DC-0CD6-2EC1BC0C5C48}"/>
              </a:ext>
            </a:extLst>
          </p:cNvPr>
          <p:cNvSpPr>
            <a:spLocks noGrp="1"/>
          </p:cNvSpPr>
          <p:nvPr>
            <p:ph type="title"/>
          </p:nvPr>
        </p:nvSpPr>
        <p:spPr/>
        <p:txBody>
          <a:bodyPr/>
          <a:lstStyle/>
          <a:p>
            <a:r>
              <a:rPr lang="fr-CA"/>
              <a:t>Exemple de situation problématique</a:t>
            </a:r>
          </a:p>
        </p:txBody>
      </p:sp>
      <p:sp>
        <p:nvSpPr>
          <p:cNvPr id="11" name="Espace réservé du contenu 10">
            <a:extLst>
              <a:ext uri="{FF2B5EF4-FFF2-40B4-BE49-F238E27FC236}">
                <a16:creationId xmlns:a16="http://schemas.microsoft.com/office/drawing/2014/main" id="{B19B6677-E477-7AEA-C9C4-9E62BA209A4F}"/>
              </a:ext>
            </a:extLst>
          </p:cNvPr>
          <p:cNvSpPr>
            <a:spLocks noGrp="1"/>
          </p:cNvSpPr>
          <p:nvPr>
            <p:ph idx="1"/>
          </p:nvPr>
        </p:nvSpPr>
        <p:spPr/>
        <p:txBody>
          <a:bodyPr/>
          <a:lstStyle/>
          <a:p>
            <a:pPr marL="0" indent="0">
              <a:buNone/>
            </a:pPr>
            <a:r>
              <a:rPr lang="fr-CA"/>
              <a:t>Avec un simple </a:t>
            </a:r>
            <a:r>
              <a:rPr lang="fr-CA" err="1"/>
              <a:t>ToList</a:t>
            </a:r>
            <a:r>
              <a:rPr lang="fr-CA"/>
              <a:t>(), le système fait une requête avec les données de la table zombie, mais pas les données dans la table ZombieType! On a donc une propriété de navigation qui n’est pas remplie!</a:t>
            </a:r>
          </a:p>
          <a:p>
            <a:pPr marL="0" indent="0">
              <a:buNone/>
            </a:pPr>
            <a:endParaRPr lang="fr-CA"/>
          </a:p>
        </p:txBody>
      </p:sp>
      <p:sp>
        <p:nvSpPr>
          <p:cNvPr id="4" name="Espace réservé du pied de page 3">
            <a:extLst>
              <a:ext uri="{FF2B5EF4-FFF2-40B4-BE49-F238E27FC236}">
                <a16:creationId xmlns:a16="http://schemas.microsoft.com/office/drawing/2014/main" id="{B2FB0B41-BB8E-D2F7-3999-17D3504DB4C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783EC871-3062-FEF5-7C50-EA4F053019A8}"/>
              </a:ext>
            </a:extLst>
          </p:cNvPr>
          <p:cNvSpPr>
            <a:spLocks noGrp="1"/>
          </p:cNvSpPr>
          <p:nvPr>
            <p:ph type="sldNum" sz="quarter" idx="12"/>
          </p:nvPr>
        </p:nvSpPr>
        <p:spPr/>
        <p:txBody>
          <a:bodyPr/>
          <a:lstStyle/>
          <a:p>
            <a:r>
              <a:rPr lang="fr-CA"/>
              <a:t>Page </a:t>
            </a:r>
            <a:fld id="{C2CBE6A3-4AEF-4734-8AB8-E4DE745DFB5E}" type="slidenum">
              <a:rPr lang="fr-CA" smtClean="0"/>
              <a:pPr/>
              <a:t>4</a:t>
            </a:fld>
            <a:endParaRPr lang="fr-CA"/>
          </a:p>
        </p:txBody>
      </p:sp>
      <p:pic>
        <p:nvPicPr>
          <p:cNvPr id="9" name="Image 8">
            <a:extLst>
              <a:ext uri="{FF2B5EF4-FFF2-40B4-BE49-F238E27FC236}">
                <a16:creationId xmlns:a16="http://schemas.microsoft.com/office/drawing/2014/main" id="{21D0AA4A-DB07-ED15-A3FB-6DD4C3C9DA9E}"/>
              </a:ext>
            </a:extLst>
          </p:cNvPr>
          <p:cNvPicPr>
            <a:picLocks noChangeAspect="1"/>
          </p:cNvPicPr>
          <p:nvPr/>
        </p:nvPicPr>
        <p:blipFill>
          <a:blip r:embed="rId2"/>
          <a:stretch>
            <a:fillRect/>
          </a:stretch>
        </p:blipFill>
        <p:spPr>
          <a:xfrm>
            <a:off x="1115908" y="2329760"/>
            <a:ext cx="9960183" cy="2198479"/>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2200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err="1"/>
              <a:t>Eager</a:t>
            </a:r>
            <a:r>
              <a:rPr lang="fr-CA"/>
              <a:t> </a:t>
            </a:r>
            <a:r>
              <a:rPr lang="fr-CA" err="1"/>
              <a:t>Loading</a:t>
            </a:r>
            <a:endParaRPr lang="fr-CA"/>
          </a:p>
        </p:txBody>
      </p:sp>
      <p:sp>
        <p:nvSpPr>
          <p:cNvPr id="2" name="Espace réservé du contenu 1">
            <a:extLst>
              <a:ext uri="{FF2B5EF4-FFF2-40B4-BE49-F238E27FC236}">
                <a16:creationId xmlns:a16="http://schemas.microsoft.com/office/drawing/2014/main" id="{7E8BEC07-464B-30E7-29A1-95DA674F55B3}"/>
              </a:ext>
            </a:extLst>
          </p:cNvPr>
          <p:cNvSpPr>
            <a:spLocks noGrp="1"/>
          </p:cNvSpPr>
          <p:nvPr>
            <p:ph idx="1"/>
          </p:nvPr>
        </p:nvSpPr>
        <p:spPr/>
        <p:txBody>
          <a:bodyPr/>
          <a:lstStyle/>
          <a:p>
            <a:pPr marL="0" indent="0">
              <a:buNone/>
            </a:pPr>
            <a:r>
              <a:rPr lang="fr-CA"/>
              <a:t>Parfait pour afficher le type de chaque zombie dans une liste qui affiche l’info de tous nos zombies!</a:t>
            </a:r>
          </a:p>
          <a:p>
            <a:pPr marL="0" indent="0">
              <a:buNone/>
            </a:pPr>
            <a:endParaRPr lang="fr-CA"/>
          </a:p>
          <a:p>
            <a:pPr marL="0" indent="0">
              <a:buNone/>
            </a:pPr>
            <a:endParaRPr lang="fr-CA">
              <a:highlight>
                <a:srgbClr val="FFFF00"/>
              </a:highlight>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5</a:t>
            </a:fld>
            <a:endParaRPr lang="fr-CA"/>
          </a:p>
        </p:txBody>
      </p:sp>
      <p:pic>
        <p:nvPicPr>
          <p:cNvPr id="4" name="Image 3">
            <a:extLst>
              <a:ext uri="{FF2B5EF4-FFF2-40B4-BE49-F238E27FC236}">
                <a16:creationId xmlns:a16="http://schemas.microsoft.com/office/drawing/2014/main" id="{E2C15113-27FF-05CA-EF5C-284449BFE4CD}"/>
              </a:ext>
            </a:extLst>
          </p:cNvPr>
          <p:cNvPicPr>
            <a:picLocks noChangeAspect="1"/>
          </p:cNvPicPr>
          <p:nvPr/>
        </p:nvPicPr>
        <p:blipFill>
          <a:blip r:embed="rId2"/>
          <a:stretch>
            <a:fillRect/>
          </a:stretch>
        </p:blipFill>
        <p:spPr>
          <a:xfrm>
            <a:off x="1097279" y="2198272"/>
            <a:ext cx="9358689" cy="207447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028678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err="1"/>
              <a:t>Eager</a:t>
            </a:r>
            <a:r>
              <a:rPr lang="fr-CA"/>
              <a:t> </a:t>
            </a:r>
            <a:r>
              <a:rPr lang="fr-CA" err="1"/>
              <a:t>Loading</a:t>
            </a:r>
            <a:r>
              <a:rPr lang="fr-CA"/>
              <a:t> (Avancé)</a:t>
            </a:r>
          </a:p>
        </p:txBody>
      </p:sp>
      <p:sp>
        <p:nvSpPr>
          <p:cNvPr id="2" name="Espace réservé du contenu 1">
            <a:extLst>
              <a:ext uri="{FF2B5EF4-FFF2-40B4-BE49-F238E27FC236}">
                <a16:creationId xmlns:a16="http://schemas.microsoft.com/office/drawing/2014/main" id="{7E8BEC07-464B-30E7-29A1-95DA674F55B3}"/>
              </a:ext>
            </a:extLst>
          </p:cNvPr>
          <p:cNvSpPr>
            <a:spLocks noGrp="1"/>
          </p:cNvSpPr>
          <p:nvPr>
            <p:ph idx="1"/>
          </p:nvPr>
        </p:nvSpPr>
        <p:spPr/>
        <p:txBody>
          <a:bodyPr/>
          <a:lstStyle/>
          <a:p>
            <a:pPr marL="0" indent="0">
              <a:buNone/>
            </a:pPr>
            <a:r>
              <a:rPr lang="fr-CA"/>
              <a:t>Si on a besoin d’accéder à l’information de plusieurs propriétés de navigation, il faut faire tous les </a:t>
            </a:r>
            <a:r>
              <a:rPr lang="fr-CA" b="1" err="1"/>
              <a:t>Includes</a:t>
            </a:r>
            <a:r>
              <a:rPr lang="fr-CA"/>
              <a:t> nécessaires! Et quand on va chercher à un niveau plus loin, on utilise </a:t>
            </a:r>
            <a:r>
              <a:rPr lang="fr-CA" b="1" err="1"/>
              <a:t>ThenInclude</a:t>
            </a:r>
            <a:r>
              <a:rPr lang="fr-CA"/>
              <a:t>!</a:t>
            </a: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6</a:t>
            </a:fld>
            <a:endParaRPr lang="fr-CA"/>
          </a:p>
        </p:txBody>
      </p:sp>
      <p:pic>
        <p:nvPicPr>
          <p:cNvPr id="4" name="Image 3">
            <a:extLst>
              <a:ext uri="{FF2B5EF4-FFF2-40B4-BE49-F238E27FC236}">
                <a16:creationId xmlns:a16="http://schemas.microsoft.com/office/drawing/2014/main" id="{62492CA8-207A-01C1-6377-B0C4D339879B}"/>
              </a:ext>
            </a:extLst>
          </p:cNvPr>
          <p:cNvPicPr>
            <a:picLocks noChangeAspect="1"/>
          </p:cNvPicPr>
          <p:nvPr/>
        </p:nvPicPr>
        <p:blipFill>
          <a:blip r:embed="rId2"/>
          <a:stretch>
            <a:fillRect/>
          </a:stretch>
        </p:blipFill>
        <p:spPr>
          <a:xfrm>
            <a:off x="3286924" y="2001685"/>
            <a:ext cx="5618152" cy="2337418"/>
          </a:xfrm>
          <a:prstGeom prst="rect">
            <a:avLst/>
          </a:prstGeom>
        </p:spPr>
        <p:style>
          <a:lnRef idx="2">
            <a:schemeClr val="dk1"/>
          </a:lnRef>
          <a:fillRef idx="1">
            <a:schemeClr val="lt1"/>
          </a:fillRef>
          <a:effectRef idx="0">
            <a:schemeClr val="dk1"/>
          </a:effectRef>
          <a:fontRef idx="minor">
            <a:schemeClr val="dk1"/>
          </a:fontRef>
        </p:style>
      </p:pic>
      <p:pic>
        <p:nvPicPr>
          <p:cNvPr id="6" name="Image 5">
            <a:extLst>
              <a:ext uri="{FF2B5EF4-FFF2-40B4-BE49-F238E27FC236}">
                <a16:creationId xmlns:a16="http://schemas.microsoft.com/office/drawing/2014/main" id="{2B887B07-F3E4-5539-7022-59E00EF5D345}"/>
              </a:ext>
            </a:extLst>
          </p:cNvPr>
          <p:cNvPicPr>
            <a:picLocks noChangeAspect="1"/>
          </p:cNvPicPr>
          <p:nvPr/>
        </p:nvPicPr>
        <p:blipFill>
          <a:blip r:embed="rId3"/>
          <a:stretch>
            <a:fillRect/>
          </a:stretch>
        </p:blipFill>
        <p:spPr>
          <a:xfrm>
            <a:off x="1097280" y="4618830"/>
            <a:ext cx="10158486" cy="1602758"/>
          </a:xfrm>
          <a:prstGeom prst="rect">
            <a:avLst/>
          </a:prstGeom>
        </p:spPr>
      </p:pic>
    </p:spTree>
    <p:extLst>
      <p:ext uri="{BB962C8B-B14F-4D97-AF65-F5344CB8AC3E}">
        <p14:creationId xmlns:p14="http://schemas.microsoft.com/office/powerpoint/2010/main" val="2643145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err="1"/>
              <a:t>Lazy</a:t>
            </a:r>
            <a:r>
              <a:rPr lang="fr-CA"/>
              <a:t> </a:t>
            </a:r>
            <a:r>
              <a:rPr lang="fr-CA" err="1"/>
              <a:t>Loading</a:t>
            </a:r>
            <a:endParaRPr lang="fr-CA"/>
          </a:p>
        </p:txBody>
      </p:sp>
      <p:sp>
        <p:nvSpPr>
          <p:cNvPr id="2" name="Espace réservé du contenu 1">
            <a:extLst>
              <a:ext uri="{FF2B5EF4-FFF2-40B4-BE49-F238E27FC236}">
                <a16:creationId xmlns:a16="http://schemas.microsoft.com/office/drawing/2014/main" id="{ED7E8C52-B206-C954-A67A-6ADCF6867E0A}"/>
              </a:ext>
            </a:extLst>
          </p:cNvPr>
          <p:cNvSpPr>
            <a:spLocks noGrp="1"/>
          </p:cNvSpPr>
          <p:nvPr>
            <p:ph idx="1"/>
          </p:nvPr>
        </p:nvSpPr>
        <p:spPr/>
        <p:txBody>
          <a:bodyPr vert="horz" lIns="0" tIns="45720" rIns="0" bIns="45720" rtlCol="0" anchor="t">
            <a:normAutofit/>
          </a:bodyPr>
          <a:lstStyle/>
          <a:p>
            <a:pPr marL="0" indent="0">
              <a:buNone/>
            </a:pPr>
            <a:r>
              <a:rPr lang="fr-CA" b="1"/>
              <a:t>Ce qu’il faut faire pour l’utiliser:</a:t>
            </a:r>
          </a:p>
          <a:p>
            <a:pPr marL="0" indent="0">
              <a:lnSpc>
                <a:spcPct val="100000"/>
              </a:lnSpc>
              <a:buNone/>
            </a:pPr>
            <a:r>
              <a:rPr lang="fr-CA"/>
              <a:t>1. Ajouter la dépendance </a:t>
            </a:r>
            <a:r>
              <a:rPr lang="fr-CA" b="1" err="1"/>
              <a:t>Microsoft.EntityFrameworkCore.Proxies</a:t>
            </a:r>
            <a:r>
              <a:rPr lang="fr-CA" b="1"/>
              <a:t> </a:t>
            </a:r>
            <a:r>
              <a:rPr lang="fr-CA"/>
              <a:t>(même version que les autres packages).</a:t>
            </a:r>
            <a:endParaRPr lang="fr-CA">
              <a:ea typeface="Calibri"/>
              <a:cs typeface="Calibri"/>
            </a:endParaRPr>
          </a:p>
          <a:p>
            <a:pPr marL="0" indent="0">
              <a:lnSpc>
                <a:spcPct val="100000"/>
              </a:lnSpc>
              <a:buNone/>
            </a:pPr>
            <a:endParaRPr lang="fr-CA">
              <a:ea typeface="Calibri"/>
              <a:cs typeface="Calibri"/>
            </a:endParaRPr>
          </a:p>
          <a:p>
            <a:pPr marL="0" indent="0">
              <a:lnSpc>
                <a:spcPct val="100000"/>
              </a:lnSpc>
              <a:buNone/>
            </a:pPr>
            <a:endParaRPr lang="fr-CA">
              <a:highlight>
                <a:srgbClr val="FFFF00"/>
              </a:highlight>
            </a:endParaRPr>
          </a:p>
          <a:p>
            <a:pPr marL="0" indent="0">
              <a:lnSpc>
                <a:spcPct val="100000"/>
              </a:lnSpc>
              <a:buNone/>
            </a:pPr>
            <a:r>
              <a:rPr lang="fr-CA"/>
              <a:t>2. Activer l’option </a:t>
            </a:r>
            <a:r>
              <a:rPr lang="fr-CA" b="1" err="1"/>
              <a:t>UseLazyLoadingProxies</a:t>
            </a:r>
            <a:r>
              <a:rPr lang="fr-CA" b="1"/>
              <a:t>()</a:t>
            </a:r>
            <a:r>
              <a:rPr lang="fr-CA"/>
              <a:t> dans le </a:t>
            </a:r>
            <a:r>
              <a:rPr lang="fr-CA" err="1"/>
              <a:t>DbContext</a:t>
            </a:r>
            <a:endParaRPr lang="fr-CA"/>
          </a:p>
          <a:p>
            <a:pPr marL="0" indent="0">
              <a:lnSpc>
                <a:spcPct val="100000"/>
              </a:lnSpc>
              <a:buNone/>
            </a:pPr>
            <a:endParaRPr lang="fr-CA"/>
          </a:p>
          <a:p>
            <a:pPr marL="0" indent="0">
              <a:lnSpc>
                <a:spcPct val="100000"/>
              </a:lnSpc>
              <a:buNone/>
            </a:pPr>
            <a:endParaRPr lang="fr-CA"/>
          </a:p>
          <a:p>
            <a:pPr marL="0" indent="0">
              <a:lnSpc>
                <a:spcPct val="100000"/>
              </a:lnSpc>
              <a:buNone/>
            </a:pPr>
            <a:r>
              <a:rPr lang="fr-CA"/>
              <a:t>3. Rendre </a:t>
            </a:r>
            <a:r>
              <a:rPr lang="fr-CA" b="1"/>
              <a:t>TOUTES</a:t>
            </a:r>
            <a:r>
              <a:rPr lang="fr-CA"/>
              <a:t> les propriétés de navigation </a:t>
            </a:r>
            <a:r>
              <a:rPr lang="fr-CA" b="1" err="1"/>
              <a:t>virtual</a:t>
            </a:r>
            <a:r>
              <a:rPr lang="fr-CA" b="1"/>
              <a:t> </a:t>
            </a:r>
            <a:endParaRPr lang="fr-CA" b="1" err="1">
              <a:ea typeface="Calibri"/>
              <a:cs typeface="Calibri"/>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7</a:t>
            </a:fld>
            <a:endParaRPr lang="fr-CA"/>
          </a:p>
        </p:txBody>
      </p:sp>
      <p:pic>
        <p:nvPicPr>
          <p:cNvPr id="4" name="Image 3">
            <a:extLst>
              <a:ext uri="{FF2B5EF4-FFF2-40B4-BE49-F238E27FC236}">
                <a16:creationId xmlns:a16="http://schemas.microsoft.com/office/drawing/2014/main" id="{38745AB7-1D6F-5B62-EDBA-452B15C27AE7}"/>
              </a:ext>
            </a:extLst>
          </p:cNvPr>
          <p:cNvPicPr>
            <a:picLocks noChangeAspect="1"/>
          </p:cNvPicPr>
          <p:nvPr/>
        </p:nvPicPr>
        <p:blipFill>
          <a:blip r:embed="rId2"/>
          <a:stretch>
            <a:fillRect/>
          </a:stretch>
        </p:blipFill>
        <p:spPr>
          <a:xfrm>
            <a:off x="1097280" y="3906159"/>
            <a:ext cx="10185583" cy="763919"/>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7081912D-A8C4-A282-5789-97E6E1384F9D}"/>
              </a:ext>
            </a:extLst>
          </p:cNvPr>
          <p:cNvPicPr>
            <a:picLocks noChangeAspect="1"/>
          </p:cNvPicPr>
          <p:nvPr/>
        </p:nvPicPr>
        <p:blipFill>
          <a:blip r:embed="rId3"/>
          <a:stretch>
            <a:fillRect/>
          </a:stretch>
        </p:blipFill>
        <p:spPr>
          <a:xfrm>
            <a:off x="1097280" y="5331230"/>
            <a:ext cx="4389891" cy="635534"/>
          </a:xfrm>
          <a:prstGeom prst="rect">
            <a:avLst/>
          </a:prstGeom>
        </p:spPr>
        <p:style>
          <a:lnRef idx="2">
            <a:schemeClr val="dk1"/>
          </a:lnRef>
          <a:fillRef idx="1">
            <a:schemeClr val="lt1"/>
          </a:fillRef>
          <a:effectRef idx="0">
            <a:schemeClr val="dk1"/>
          </a:effectRef>
          <a:fontRef idx="minor">
            <a:schemeClr val="dk1"/>
          </a:fontRef>
        </p:style>
      </p:pic>
      <p:pic>
        <p:nvPicPr>
          <p:cNvPr id="3" name="Image 2">
            <a:extLst>
              <a:ext uri="{FF2B5EF4-FFF2-40B4-BE49-F238E27FC236}">
                <a16:creationId xmlns:a16="http://schemas.microsoft.com/office/drawing/2014/main" id="{10CE3072-83FF-01AA-303C-5F3BDCCD681B}"/>
              </a:ext>
            </a:extLst>
          </p:cNvPr>
          <p:cNvPicPr>
            <a:picLocks noChangeAspect="1"/>
          </p:cNvPicPr>
          <p:nvPr/>
        </p:nvPicPr>
        <p:blipFill>
          <a:blip r:embed="rId4"/>
          <a:stretch>
            <a:fillRect/>
          </a:stretch>
        </p:blipFill>
        <p:spPr>
          <a:xfrm>
            <a:off x="1095375" y="2398093"/>
            <a:ext cx="2734372" cy="955985"/>
          </a:xfrm>
          <a:prstGeom prst="rect">
            <a:avLst/>
          </a:prstGeom>
        </p:spPr>
      </p:pic>
    </p:spTree>
    <p:extLst>
      <p:ext uri="{BB962C8B-B14F-4D97-AF65-F5344CB8AC3E}">
        <p14:creationId xmlns:p14="http://schemas.microsoft.com/office/powerpoint/2010/main" val="517184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err="1"/>
              <a:t>Lazy</a:t>
            </a:r>
            <a:r>
              <a:rPr lang="fr-CA"/>
              <a:t> </a:t>
            </a:r>
            <a:r>
              <a:rPr lang="fr-CA" err="1"/>
              <a:t>Loading</a:t>
            </a:r>
            <a:endParaRPr lang="fr-CA"/>
          </a:p>
        </p:txBody>
      </p:sp>
      <p:sp>
        <p:nvSpPr>
          <p:cNvPr id="2" name="Espace réservé du contenu 1">
            <a:extLst>
              <a:ext uri="{FF2B5EF4-FFF2-40B4-BE49-F238E27FC236}">
                <a16:creationId xmlns:a16="http://schemas.microsoft.com/office/drawing/2014/main" id="{ED7E8C52-B206-C954-A67A-6ADCF6867E0A}"/>
              </a:ext>
            </a:extLst>
          </p:cNvPr>
          <p:cNvSpPr>
            <a:spLocks noGrp="1"/>
          </p:cNvSpPr>
          <p:nvPr>
            <p:ph idx="1"/>
          </p:nvPr>
        </p:nvSpPr>
        <p:spPr/>
        <p:txBody>
          <a:bodyPr/>
          <a:lstStyle/>
          <a:p>
            <a:pPr marL="0" indent="0">
              <a:buNone/>
            </a:pPr>
            <a:r>
              <a:rPr lang="fr-CA"/>
              <a:t>C’est une technique idéale pour afficher l’information d’un seul zombie ou d’afficher le type seulement dans une situation particulière.</a:t>
            </a:r>
          </a:p>
          <a:p>
            <a:pPr marL="0" indent="0">
              <a:buNone/>
            </a:pPr>
            <a:endParaRPr lang="fr-CA">
              <a:highlight>
                <a:srgbClr val="FFFF00"/>
              </a:highlight>
            </a:endParaRPr>
          </a:p>
          <a:p>
            <a:endParaRPr lang="fr-CA"/>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8</a:t>
            </a:fld>
            <a:endParaRPr lang="fr-CA"/>
          </a:p>
        </p:txBody>
      </p:sp>
      <p:pic>
        <p:nvPicPr>
          <p:cNvPr id="5" name="Image 4">
            <a:extLst>
              <a:ext uri="{FF2B5EF4-FFF2-40B4-BE49-F238E27FC236}">
                <a16:creationId xmlns:a16="http://schemas.microsoft.com/office/drawing/2014/main" id="{2287A970-2DCC-7017-A094-13C7D9F8595E}"/>
              </a:ext>
            </a:extLst>
          </p:cNvPr>
          <p:cNvPicPr>
            <a:picLocks noChangeAspect="1"/>
          </p:cNvPicPr>
          <p:nvPr/>
        </p:nvPicPr>
        <p:blipFill>
          <a:blip r:embed="rId2"/>
          <a:stretch>
            <a:fillRect/>
          </a:stretch>
        </p:blipFill>
        <p:spPr>
          <a:xfrm>
            <a:off x="1097280" y="2010488"/>
            <a:ext cx="8592134" cy="283702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593437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a:t>Quand utiliser chaque stratégie?</a:t>
            </a:r>
          </a:p>
        </p:txBody>
      </p:sp>
      <p:sp>
        <p:nvSpPr>
          <p:cNvPr id="2" name="Espace réservé du contenu 1">
            <a:extLst>
              <a:ext uri="{FF2B5EF4-FFF2-40B4-BE49-F238E27FC236}">
                <a16:creationId xmlns:a16="http://schemas.microsoft.com/office/drawing/2014/main" id="{75FD73A5-92F3-20C3-0487-A7197743CC28}"/>
              </a:ext>
            </a:extLst>
          </p:cNvPr>
          <p:cNvSpPr>
            <a:spLocks noGrp="1"/>
          </p:cNvSpPr>
          <p:nvPr>
            <p:ph idx="1"/>
          </p:nvPr>
        </p:nvSpPr>
        <p:spPr/>
        <p:txBody>
          <a:bodyPr vert="horz" lIns="0" tIns="45720" rIns="0" bIns="45720" rtlCol="0" anchor="t">
            <a:normAutofit/>
          </a:bodyPr>
          <a:lstStyle/>
          <a:p>
            <a:pPr marL="344170" indent="-344170"/>
            <a:r>
              <a:rPr lang="fr-CA"/>
              <a:t>Être </a:t>
            </a:r>
            <a:r>
              <a:rPr lang="fr-CA" b="1"/>
              <a:t>Eager</a:t>
            </a:r>
            <a:r>
              <a:rPr lang="fr-CA"/>
              <a:t> c’est bien quand on veut lire les données dans la propriété de navigation chaque fois. Particulièrement s’il y en a beaucoup. </a:t>
            </a:r>
            <a:endParaRPr lang="fr-FR"/>
          </a:p>
          <a:p>
            <a:pPr marL="344170" indent="-344170"/>
            <a:r>
              <a:rPr lang="fr-CA"/>
              <a:t>Être </a:t>
            </a:r>
            <a:r>
              <a:rPr lang="fr-CA" b="1"/>
              <a:t>Lazy</a:t>
            </a:r>
            <a:r>
              <a:rPr lang="fr-CA"/>
              <a:t> c’est bien quand on veut lire peu de fois dans la propriété de navigation ou si nous ne sommes pas certains si une propriété sera lue ou non. C’est également une bonne option quand on est nous-même paresseux... Pas besoin d'écrire .</a:t>
            </a:r>
            <a:r>
              <a:rPr lang="fr-CA" err="1"/>
              <a:t>Include</a:t>
            </a:r>
            <a:r>
              <a:rPr lang="fr-CA"/>
              <a:t>() partout! Donc, pour les .Single et .First et autres requêtes qui retournent peu d’entrées, ça peut être une bonne option!</a:t>
            </a:r>
            <a:endParaRPr lang="fr-CA">
              <a:ea typeface="Calibri"/>
              <a:cs typeface="Calibri"/>
            </a:endParaRPr>
          </a:p>
          <a:p>
            <a:pPr marL="0" indent="0">
              <a:buNone/>
            </a:pPr>
            <a:endParaRPr lang="fr-CA">
              <a:highlight>
                <a:srgbClr val="FFFF00"/>
              </a:highlight>
            </a:endParaRPr>
          </a:p>
          <a:p>
            <a:pPr marL="0" indent="0">
              <a:buNone/>
            </a:pPr>
            <a:endParaRPr lang="fr-CA">
              <a:highlight>
                <a:srgbClr val="FFFF00"/>
              </a:highlight>
            </a:endParaRPr>
          </a:p>
          <a:p>
            <a:pPr marL="344170" indent="-344170"/>
            <a:endParaRPr lang="fr-CA">
              <a:ea typeface="Calibri" panose="020F0502020204030204"/>
              <a:cs typeface="Calibri" panose="020F0502020204030204"/>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9</a:t>
            </a:fld>
            <a:endParaRPr lang="fr-CA"/>
          </a:p>
        </p:txBody>
      </p:sp>
    </p:spTree>
    <p:extLst>
      <p:ext uri="{BB962C8B-B14F-4D97-AF65-F5344CB8AC3E}">
        <p14:creationId xmlns:p14="http://schemas.microsoft.com/office/powerpoint/2010/main" val="1898529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7A5C5ABB-FB00-6A78-3DCD-5F2BF74780CF}"/>
              </a:ext>
            </a:extLst>
          </p:cNvPr>
          <p:cNvSpPr>
            <a:spLocks noGrp="1"/>
          </p:cNvSpPr>
          <p:nvPr>
            <p:ph type="title"/>
          </p:nvPr>
        </p:nvSpPr>
        <p:spPr/>
        <p:txBody>
          <a:bodyPr/>
          <a:lstStyle/>
          <a:p>
            <a:r>
              <a:rPr lang="fr-CA"/>
              <a:t>Pourquoi pas hybride?</a:t>
            </a:r>
          </a:p>
        </p:txBody>
      </p:sp>
      <p:sp>
        <p:nvSpPr>
          <p:cNvPr id="7" name="Espace réservé du contenu 6">
            <a:extLst>
              <a:ext uri="{FF2B5EF4-FFF2-40B4-BE49-F238E27FC236}">
                <a16:creationId xmlns:a16="http://schemas.microsoft.com/office/drawing/2014/main" id="{036665F4-D236-3EE7-DC8B-CB526E115DBA}"/>
              </a:ext>
            </a:extLst>
          </p:cNvPr>
          <p:cNvSpPr>
            <a:spLocks noGrp="1"/>
          </p:cNvSpPr>
          <p:nvPr>
            <p:ph idx="1"/>
          </p:nvPr>
        </p:nvSpPr>
        <p:spPr/>
        <p:txBody>
          <a:bodyPr vert="horz" lIns="0" tIns="45720" rIns="0" bIns="45720" rtlCol="0" anchor="t">
            <a:normAutofit/>
          </a:bodyPr>
          <a:lstStyle/>
          <a:p>
            <a:pPr marL="0" indent="0">
              <a:buNone/>
            </a:pPr>
            <a:r>
              <a:rPr lang="fr-CA"/>
              <a:t>Ce n’est pas nécessaire de faire </a:t>
            </a:r>
            <a:r>
              <a:rPr lang="fr-CA" b="1"/>
              <a:t>un seul choix!</a:t>
            </a:r>
          </a:p>
          <a:p>
            <a:pPr marL="0" indent="0">
              <a:buNone/>
            </a:pPr>
            <a:r>
              <a:rPr lang="fr-CA"/>
              <a:t>Si vous avez configuré votre application pour utiliser le </a:t>
            </a:r>
            <a:r>
              <a:rPr lang="fr-CA" b="1" err="1"/>
              <a:t>LazyLoading</a:t>
            </a:r>
            <a:r>
              <a:rPr lang="fr-CA"/>
              <a:t>, c’est encore possible d’utiliser </a:t>
            </a:r>
            <a:r>
              <a:rPr lang="fr-CA" b="1"/>
              <a:t>.</a:t>
            </a:r>
            <a:r>
              <a:rPr lang="fr-CA" b="1" err="1"/>
              <a:t>Include</a:t>
            </a:r>
            <a:r>
              <a:rPr lang="fr-CA" b="1"/>
              <a:t>()</a:t>
            </a:r>
            <a:r>
              <a:rPr lang="fr-CA"/>
              <a:t> dans vos requêtes pour obtenir l’information plus efficacement lorsque vous savez que vous allez devoir lire la propriété de navigation. Surtout si c’est pour de nombreuses entités!</a:t>
            </a:r>
            <a:endParaRPr lang="fr-CA">
              <a:ea typeface="Calibri"/>
              <a:cs typeface="Calibri"/>
            </a:endParaRPr>
          </a:p>
        </p:txBody>
      </p:sp>
      <p:sp>
        <p:nvSpPr>
          <p:cNvPr id="4" name="Espace réservé du pied de page 3">
            <a:extLst>
              <a:ext uri="{FF2B5EF4-FFF2-40B4-BE49-F238E27FC236}">
                <a16:creationId xmlns:a16="http://schemas.microsoft.com/office/drawing/2014/main" id="{E90B5CE4-4224-B88C-E760-73862600610A}"/>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B4CF487-3EEB-76E4-850C-D1BD67856C07}"/>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spTree>
    <p:extLst>
      <p:ext uri="{BB962C8B-B14F-4D97-AF65-F5344CB8AC3E}">
        <p14:creationId xmlns:p14="http://schemas.microsoft.com/office/powerpoint/2010/main" val="1284595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EAA5-1297-B514-1BEB-91347DA3BC30}"/>
            </a:ext>
          </a:extLst>
        </p:cNvPr>
        <p:cNvGrpSpPr/>
        <p:nvPr/>
      </p:nvGrpSpPr>
      <p:grpSpPr>
        <a:xfrm>
          <a:off x="0" y="0"/>
          <a:ext cx="0" cy="0"/>
          <a:chOff x="0" y="0"/>
          <a:chExt cx="0" cy="0"/>
        </a:xfrm>
      </p:grpSpPr>
      <p:sp>
        <p:nvSpPr>
          <p:cNvPr id="8" name="Rectangle 3">
            <a:extLst>
              <a:ext uri="{FF2B5EF4-FFF2-40B4-BE49-F238E27FC236}">
                <a16:creationId xmlns:a16="http://schemas.microsoft.com/office/drawing/2014/main" id="{B960A3D8-8AA8-174E-10C8-387394268FB5}"/>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09EFB733-9863-4EFA-7D7D-3FCDC1FC4168}"/>
              </a:ext>
            </a:extLst>
          </p:cNvPr>
          <p:cNvSpPr>
            <a:spLocks noGrp="1"/>
          </p:cNvSpPr>
          <p:nvPr>
            <p:ph type="title"/>
          </p:nvPr>
        </p:nvSpPr>
        <p:spPr/>
        <p:txBody>
          <a:bodyPr>
            <a:normAutofit/>
          </a:bodyPr>
          <a:lstStyle/>
          <a:p>
            <a:r>
              <a:rPr lang="fr-CA"/>
              <a:t>Comment passer des paramètres à une méthode POST</a:t>
            </a:r>
          </a:p>
        </p:txBody>
      </p:sp>
      <p:sp>
        <p:nvSpPr>
          <p:cNvPr id="2" name="Espace réservé du contenu 1">
            <a:extLst>
              <a:ext uri="{FF2B5EF4-FFF2-40B4-BE49-F238E27FC236}">
                <a16:creationId xmlns:a16="http://schemas.microsoft.com/office/drawing/2014/main" id="{031742C4-5140-2514-AF19-514745D43DA3}"/>
              </a:ext>
            </a:extLst>
          </p:cNvPr>
          <p:cNvSpPr>
            <a:spLocks noGrp="1"/>
          </p:cNvSpPr>
          <p:nvPr>
            <p:ph idx="1"/>
          </p:nvPr>
        </p:nvSpPr>
        <p:spPr>
          <a:xfrm>
            <a:off x="1097280" y="1176373"/>
            <a:ext cx="10127672" cy="1060851"/>
          </a:xfrm>
        </p:spPr>
        <p:txBody>
          <a:bodyPr vert="horz" lIns="0" tIns="45720" rIns="0" bIns="45720" rtlCol="0" anchor="t">
            <a:normAutofit/>
          </a:bodyPr>
          <a:lstStyle/>
          <a:p>
            <a:pPr marL="0" indent="0">
              <a:buNone/>
            </a:pPr>
            <a:r>
              <a:rPr lang="fr-CA"/>
              <a:t>On veut parfois passer autre chose qu'un modèle à la méthode POST. Dans ce cas, on peut ajouter des paramètres à notre formulaire. On utilise cette technique lorsqu'on fait un </a:t>
            </a:r>
            <a:r>
              <a:rPr lang="fr-CA" err="1"/>
              <a:t>Delete</a:t>
            </a:r>
            <a:r>
              <a:rPr lang="fr-CA"/>
              <a:t> par exemple.</a:t>
            </a:r>
            <a:endParaRPr lang="fr-CA">
              <a:ea typeface="Calibri" panose="020F0502020204030204"/>
              <a:cs typeface="Calibri" panose="020F0502020204030204"/>
            </a:endParaRPr>
          </a:p>
          <a:p>
            <a:pPr marL="0" indent="0">
              <a:buNone/>
            </a:pPr>
            <a:endParaRPr lang="fr-CA">
              <a:ea typeface="Calibri" panose="020F0502020204030204"/>
              <a:cs typeface="Calibri" panose="020F0502020204030204"/>
            </a:endParaRPr>
          </a:p>
          <a:p>
            <a:pPr marL="0" indent="0">
              <a:buNone/>
            </a:pPr>
            <a:endParaRPr lang="fr-CA">
              <a:ea typeface="Calibri" panose="020F0502020204030204"/>
              <a:cs typeface="Calibri" panose="020F0502020204030204"/>
            </a:endParaRPr>
          </a:p>
          <a:p>
            <a:pPr marL="0" indent="0">
              <a:buNone/>
            </a:pPr>
            <a:endParaRPr lang="fr-CA">
              <a:highlight>
                <a:srgbClr val="FFFF00"/>
              </a:highlight>
              <a:ea typeface="Calibri" panose="020F0502020204030204"/>
              <a:cs typeface="Calibri" panose="020F0502020204030204"/>
            </a:endParaRPr>
          </a:p>
          <a:p>
            <a:pPr marL="344170" indent="-344170"/>
            <a:endParaRPr lang="fr-CA">
              <a:ea typeface="Calibri" panose="020F0502020204030204"/>
              <a:cs typeface="Calibri" panose="020F0502020204030204"/>
            </a:endParaRPr>
          </a:p>
        </p:txBody>
      </p:sp>
      <p:sp>
        <p:nvSpPr>
          <p:cNvPr id="13" name="Espace réservé du pied de page 12">
            <a:extLst>
              <a:ext uri="{FF2B5EF4-FFF2-40B4-BE49-F238E27FC236}">
                <a16:creationId xmlns:a16="http://schemas.microsoft.com/office/drawing/2014/main" id="{8F715344-0B97-1B31-EE02-A6A045F70CE8}"/>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8005569A-CA89-0965-A7B4-34A96B9E554A}"/>
              </a:ext>
            </a:extLst>
          </p:cNvPr>
          <p:cNvSpPr>
            <a:spLocks noGrp="1"/>
          </p:cNvSpPr>
          <p:nvPr>
            <p:ph type="sldNum" sz="quarter" idx="12"/>
          </p:nvPr>
        </p:nvSpPr>
        <p:spPr/>
        <p:txBody>
          <a:bodyPr/>
          <a:lstStyle/>
          <a:p>
            <a:fld id="{C2CBE6A3-4AEF-4734-8AB8-E4DE745DFB5E}" type="slidenum">
              <a:rPr lang="fr-CA" smtClean="0"/>
              <a:t>11</a:t>
            </a:fld>
            <a:endParaRPr lang="fr-CA"/>
          </a:p>
        </p:txBody>
      </p:sp>
      <p:pic>
        <p:nvPicPr>
          <p:cNvPr id="3" name="Image 2">
            <a:extLst>
              <a:ext uri="{FF2B5EF4-FFF2-40B4-BE49-F238E27FC236}">
                <a16:creationId xmlns:a16="http://schemas.microsoft.com/office/drawing/2014/main" id="{D14CE5E0-6DFF-470F-5F05-9F139A70C0BF}"/>
              </a:ext>
            </a:extLst>
          </p:cNvPr>
          <p:cNvPicPr>
            <a:picLocks noChangeAspect="1"/>
          </p:cNvPicPr>
          <p:nvPr/>
        </p:nvPicPr>
        <p:blipFill>
          <a:blip r:embed="rId2"/>
          <a:stretch>
            <a:fillRect/>
          </a:stretch>
        </p:blipFill>
        <p:spPr>
          <a:xfrm>
            <a:off x="1101044" y="2357437"/>
            <a:ext cx="6379482" cy="356053"/>
          </a:xfrm>
          <a:prstGeom prst="rect">
            <a:avLst/>
          </a:prstGeom>
        </p:spPr>
      </p:pic>
      <p:pic>
        <p:nvPicPr>
          <p:cNvPr id="4" name="Image 3">
            <a:extLst>
              <a:ext uri="{FF2B5EF4-FFF2-40B4-BE49-F238E27FC236}">
                <a16:creationId xmlns:a16="http://schemas.microsoft.com/office/drawing/2014/main" id="{E3B7901C-289B-DC6C-773D-00FF697CB3CF}"/>
              </a:ext>
            </a:extLst>
          </p:cNvPr>
          <p:cNvPicPr>
            <a:picLocks noChangeAspect="1"/>
          </p:cNvPicPr>
          <p:nvPr/>
        </p:nvPicPr>
        <p:blipFill>
          <a:blip r:embed="rId3"/>
          <a:stretch>
            <a:fillRect/>
          </a:stretch>
        </p:blipFill>
        <p:spPr>
          <a:xfrm>
            <a:off x="1105127" y="3763736"/>
            <a:ext cx="6716032" cy="2178957"/>
          </a:xfrm>
          <a:prstGeom prst="rect">
            <a:avLst/>
          </a:prstGeom>
        </p:spPr>
      </p:pic>
      <p:sp>
        <p:nvSpPr>
          <p:cNvPr id="5" name="ZoneTexte 4">
            <a:extLst>
              <a:ext uri="{FF2B5EF4-FFF2-40B4-BE49-F238E27FC236}">
                <a16:creationId xmlns:a16="http://schemas.microsoft.com/office/drawing/2014/main" id="{20E2BEBC-682B-C061-EB29-75C119152AFA}"/>
              </a:ext>
            </a:extLst>
          </p:cNvPr>
          <p:cNvSpPr txBox="1"/>
          <p:nvPr/>
        </p:nvSpPr>
        <p:spPr>
          <a:xfrm>
            <a:off x="1109188" y="3087584"/>
            <a:ext cx="106534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err="1">
                <a:ea typeface="Calibri"/>
                <a:cs typeface="Calibri"/>
              </a:rPr>
              <a:t>L'id</a:t>
            </a:r>
            <a:r>
              <a:rPr lang="fr-CA">
                <a:ea typeface="Calibri"/>
                <a:cs typeface="Calibri"/>
              </a:rPr>
              <a:t> est passé à la méthode du contrôleur. </a:t>
            </a:r>
            <a:endParaRPr lang="fr-FR"/>
          </a:p>
          <a:p>
            <a:r>
              <a:rPr lang="fr-CA" b="1">
                <a:ea typeface="Calibri"/>
                <a:cs typeface="Calibri"/>
              </a:rPr>
              <a:t>On peut mettre </a:t>
            </a:r>
            <a:r>
              <a:rPr lang="fr-CA" b="1" err="1">
                <a:ea typeface="Calibri"/>
                <a:cs typeface="Calibri"/>
              </a:rPr>
              <a:t>asp</a:t>
            </a:r>
            <a:r>
              <a:rPr lang="fr-CA" b="1">
                <a:ea typeface="Calibri"/>
                <a:cs typeface="Calibri"/>
              </a:rPr>
              <a:t>-route-id ou </a:t>
            </a:r>
            <a:r>
              <a:rPr lang="fr-CA" b="1" err="1">
                <a:ea typeface="Calibri"/>
                <a:cs typeface="Calibri"/>
              </a:rPr>
              <a:t>asp</a:t>
            </a:r>
            <a:r>
              <a:rPr lang="fr-CA" b="1">
                <a:ea typeface="Calibri"/>
                <a:cs typeface="Calibri"/>
              </a:rPr>
              <a:t>-route-Id, mais on ne met pas de majuscule côté C#.</a:t>
            </a:r>
            <a:endParaRPr lang="fr-CA" b="1"/>
          </a:p>
        </p:txBody>
      </p:sp>
    </p:spTree>
    <p:extLst>
      <p:ext uri="{BB962C8B-B14F-4D97-AF65-F5344CB8AC3E}">
        <p14:creationId xmlns:p14="http://schemas.microsoft.com/office/powerpoint/2010/main" val="2457799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Démo </a:t>
            </a:r>
            <a:r>
              <a:rPr lang="fr-CA" err="1"/>
              <a:t>Lazy</a:t>
            </a:r>
            <a:r>
              <a:rPr lang="fr-CA"/>
              <a:t> </a:t>
            </a:r>
            <a:r>
              <a:rPr lang="fr-CA" err="1"/>
              <a:t>Loading</a:t>
            </a:r>
            <a:endParaRPr lang="fr-CA"/>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12</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a:t>Comment fonctionne les </a:t>
            </a:r>
            <a:r>
              <a:rPr lang="fr-CA" err="1"/>
              <a:t>proxies</a:t>
            </a:r>
            <a:r>
              <a:rPr lang="fr-CA"/>
              <a:t> lorsque l’on active le </a:t>
            </a:r>
            <a:r>
              <a:rPr lang="fr-CA" err="1"/>
              <a:t>Lazy</a:t>
            </a:r>
            <a:r>
              <a:rPr lang="fr-CA"/>
              <a:t> </a:t>
            </a:r>
            <a:r>
              <a:rPr lang="fr-CA" err="1"/>
              <a:t>Loading</a:t>
            </a:r>
            <a:r>
              <a:rPr lang="fr-CA"/>
              <a:t>?</a:t>
            </a:r>
          </a:p>
        </p:txBody>
      </p:sp>
    </p:spTree>
    <p:extLst>
      <p:ext uri="{BB962C8B-B14F-4D97-AF65-F5344CB8AC3E}">
        <p14:creationId xmlns:p14="http://schemas.microsoft.com/office/powerpoint/2010/main" val="2573421892"/>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3.xml><?xml version="1.0" encoding="utf-8"?>
<ds:datastoreItem xmlns:ds="http://schemas.openxmlformats.org/officeDocument/2006/customXml" ds:itemID="{3372F1AC-1978-4742-9D42-683229D1F355}">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Rétrospective</vt:lpstr>
      <vt:lpstr>Cours 7 </vt:lpstr>
      <vt:lpstr>Contenu du cours</vt:lpstr>
      <vt:lpstr>Eager vs Lazy Loading</vt:lpstr>
      <vt:lpstr>Exemple de situation problématique</vt:lpstr>
      <vt:lpstr>Eager Loading</vt:lpstr>
      <vt:lpstr>Eager Loading (Avancé)</vt:lpstr>
      <vt:lpstr>Lazy Loading</vt:lpstr>
      <vt:lpstr>Lazy Loading</vt:lpstr>
      <vt:lpstr>Quand utiliser chaque stratégie?</vt:lpstr>
      <vt:lpstr>Pourquoi pas hybride?</vt:lpstr>
      <vt:lpstr>Comment passer des paramètres à une méthode POST</vt:lpstr>
      <vt:lpstr>Démo Lazy Loading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revision>3</cp:revision>
  <dcterms:created xsi:type="dcterms:W3CDTF">2021-06-05T18:50:42Z</dcterms:created>
  <dcterms:modified xsi:type="dcterms:W3CDTF">2026-09-16T12:18:30Z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27700</vt:r8>
  </property>
</Properties>
</file>