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Lst>
  <p:notesMasterIdLst>
    <p:notesMasterId r:id="rId23"/>
  </p:notesMasterIdLst>
  <p:sldIdLst>
    <p:sldId id="256" r:id="rId5"/>
    <p:sldId id="259" r:id="rId6"/>
    <p:sldId id="376" r:id="rId7"/>
    <p:sldId id="392" r:id="rId8"/>
    <p:sldId id="397" r:id="rId9"/>
    <p:sldId id="398" r:id="rId10"/>
    <p:sldId id="399" r:id="rId11"/>
    <p:sldId id="401" r:id="rId12"/>
    <p:sldId id="400" r:id="rId13"/>
    <p:sldId id="402" r:id="rId14"/>
    <p:sldId id="403" r:id="rId15"/>
    <p:sldId id="386" r:id="rId16"/>
    <p:sldId id="388" r:id="rId17"/>
    <p:sldId id="404" r:id="rId18"/>
    <p:sldId id="405" r:id="rId19"/>
    <p:sldId id="389" r:id="rId20"/>
    <p:sldId id="390" r:id="rId21"/>
    <p:sldId id="39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id="{0874B0B9-30DB-4504-AAEA-373ABF2A8B60}">
          <p14:sldIdLst>
            <p14:sldId id="256"/>
            <p14:sldId id="259"/>
          </p14:sldIdLst>
        </p14:section>
        <p14:section name="Vues Partielles" id="{3CB415D7-15C2-4679-8DF0-D4AC5A587774}">
          <p14:sldIdLst>
            <p14:sldId id="376"/>
            <p14:sldId id="392"/>
          </p14:sldIdLst>
        </p14:section>
        <p14:section name="Constructeurs" id="{F1622801-CB61-4AEB-BE8C-E1BA0994BC51}">
          <p14:sldIdLst>
            <p14:sldId id="397"/>
            <p14:sldId id="398"/>
            <p14:sldId id="399"/>
            <p14:sldId id="401"/>
            <p14:sldId id="400"/>
            <p14:sldId id="402"/>
            <p14:sldId id="403"/>
          </p14:sldIdLst>
        </p14:section>
        <p14:section name="View Models" id="{EF339303-DD47-478F-AD79-6A35AA7F6DA6}">
          <p14:sldIdLst>
            <p14:sldId id="386"/>
            <p14:sldId id="388"/>
            <p14:sldId id="404"/>
            <p14:sldId id="405"/>
            <p14:sldId id="389"/>
            <p14:sldId id="390"/>
            <p14:sldId id="396"/>
          </p14:sldIdLst>
        </p14:section>
        <p14:section name="Démos" id="{C5062235-E346-4AE3-A726-43AEDF45B7B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3CC33"/>
    <a:srgbClr val="9073D1"/>
    <a:srgbClr val="FA4098"/>
    <a:srgbClr val="B177BF"/>
    <a:srgbClr val="FFFFFF"/>
    <a:srgbClr val="000000"/>
    <a:srgbClr val="7385D1"/>
    <a:srgbClr val="73B3D1"/>
    <a:srgbClr val="739C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7B199D-3A78-9E10-8BB2-78C2A33A1CF0}" v="4" dt="2026-09-22T12:32:47.19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Marsolais" userId="S::david.marsolais@cegepmontpetit.ca::2bec40e6-1e22-4cb7-8f80-b64477357b7d" providerId="AD" clId="Web-{897B199D-3A78-9E10-8BB2-78C2A33A1CF0}"/>
    <pc:docChg chg="modSld sldOrd">
      <pc:chgData name="David Marsolais" userId="S::david.marsolais@cegepmontpetit.ca::2bec40e6-1e22-4cb7-8f80-b64477357b7d" providerId="AD" clId="Web-{897B199D-3A78-9E10-8BB2-78C2A33A1CF0}" dt="2026-09-22T12:32:46.510" v="2" actId="20577"/>
      <pc:docMkLst>
        <pc:docMk/>
      </pc:docMkLst>
      <pc:sldChg chg="ord">
        <pc:chgData name="David Marsolais" userId="S::david.marsolais@cegepmontpetit.ca::2bec40e6-1e22-4cb7-8f80-b64477357b7d" providerId="AD" clId="Web-{897B199D-3A78-9E10-8BB2-78C2A33A1CF0}" dt="2026-09-22T12:12:40.942" v="0"/>
        <pc:sldMkLst>
          <pc:docMk/>
          <pc:sldMk cId="375330482" sldId="376"/>
        </pc:sldMkLst>
      </pc:sldChg>
      <pc:sldChg chg="modSp">
        <pc:chgData name="David Marsolais" userId="S::david.marsolais@cegepmontpetit.ca::2bec40e6-1e22-4cb7-8f80-b64477357b7d" providerId="AD" clId="Web-{897B199D-3A78-9E10-8BB2-78C2A33A1CF0}" dt="2026-09-22T12:32:46.510" v="2" actId="20577"/>
        <pc:sldMkLst>
          <pc:docMk/>
          <pc:sldMk cId="2425346917" sldId="390"/>
        </pc:sldMkLst>
        <pc:spChg chg="mod">
          <ac:chgData name="David Marsolais" userId="S::david.marsolais@cegepmontpetit.ca::2bec40e6-1e22-4cb7-8f80-b64477357b7d" providerId="AD" clId="Web-{897B199D-3A78-9E10-8BB2-78C2A33A1CF0}" dt="2026-09-22T12:32:46.510" v="2" actId="20577"/>
          <ac:spMkLst>
            <pc:docMk/>
            <pc:sldMk cId="2425346917" sldId="390"/>
            <ac:spMk id="2" creationId="{3B0CF6CF-7B0C-1A67-F826-089C1B62F07A}"/>
          </ac:spMkLst>
        </pc:spChg>
      </pc:sldChg>
    </pc:docChg>
  </pc:docChgLst>
  <pc:docChgLst>
    <pc:chgData name="Tommy Gagnon Joyal" userId="S::tommy.gagnonjoyal@cegepmontpetit.ca::d4b1d9d4-cba6-47e4-ba83-4b71fc13e545" providerId="AD" clId="Web-{10B137BD-BB31-12A6-AD3C-C5EA02E8E550}"/>
    <pc:docChg chg="sldOrd">
      <pc:chgData name="Tommy Gagnon Joyal" userId="S::tommy.gagnonjoyal@cegepmontpetit.ca::d4b1d9d4-cba6-47e4-ba83-4b71fc13e545" providerId="AD" clId="Web-{10B137BD-BB31-12A6-AD3C-C5EA02E8E550}" dt="2026-09-18T12:42:21.725" v="0"/>
      <pc:docMkLst>
        <pc:docMk/>
      </pc:docMkLst>
      <pc:sldChg chg="ord">
        <pc:chgData name="Tommy Gagnon Joyal" userId="S::tommy.gagnonjoyal@cegepmontpetit.ca::d4b1d9d4-cba6-47e4-ba83-4b71fc13e545" providerId="AD" clId="Web-{10B137BD-BB31-12A6-AD3C-C5EA02E8E550}" dt="2026-09-18T12:42:21.725" v="0"/>
        <pc:sldMkLst>
          <pc:docMk/>
          <pc:sldMk cId="3449068228" sldId="39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9F67AB-6A10-4FB6-B979-E0D4DB2AAD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16AABE10-A64A-4B8D-B4BA-2AAD062A5550}">
      <dgm:prSet/>
      <dgm:spPr/>
      <dgm:t>
        <a:bodyPr/>
        <a:lstStyle/>
        <a:p>
          <a:pPr algn="l">
            <a:lnSpc>
              <a:spcPct val="90000"/>
            </a:lnSpc>
          </a:pPr>
          <a:r>
            <a:rPr lang="en-US" sz="4000">
              <a:solidFill>
                <a:srgbClr val="FFFFFF"/>
              </a:solidFill>
              <a:latin typeface="Calibri" panose="020F0502020204030204"/>
              <a:ea typeface="+mn-ea"/>
              <a:cs typeface="+mn-cs"/>
            </a:rPr>
            <a:t>Vues </a:t>
          </a:r>
          <a:r>
            <a:rPr lang="en-US" sz="4000" err="1">
              <a:solidFill>
                <a:srgbClr val="FFFFFF"/>
              </a:solidFill>
              <a:latin typeface="Calibri" panose="020F0502020204030204"/>
              <a:ea typeface="+mn-ea"/>
              <a:cs typeface="+mn-cs"/>
            </a:rPr>
            <a:t>Partielles</a:t>
          </a:r>
          <a:endParaRPr lang="en-US" sz="4000">
            <a:solidFill>
              <a:srgbClr val="FFFFFF"/>
            </a:solidFill>
            <a:latin typeface="Calibri" panose="020F0502020204030204"/>
            <a:ea typeface="+mn-ea"/>
            <a:cs typeface="+mn-cs"/>
          </a:endParaRPr>
        </a:p>
      </dgm:t>
    </dgm:pt>
    <dgm:pt modelId="{15CC5CD0-4FD8-4CD7-B053-6EEF718BDC67}" type="parTrans" cxnId="{EA6E9D66-137C-4FF2-9B5F-EFB645CF046E}">
      <dgm:prSet/>
      <dgm:spPr/>
      <dgm:t>
        <a:bodyPr/>
        <a:lstStyle/>
        <a:p>
          <a:endParaRPr lang="fr-CA"/>
        </a:p>
      </dgm:t>
    </dgm:pt>
    <dgm:pt modelId="{CF90DA37-5128-4921-9A1E-0804D868CD26}" type="sibTrans" cxnId="{EA6E9D66-137C-4FF2-9B5F-EFB645CF046E}">
      <dgm:prSet/>
      <dgm:spPr/>
      <dgm:t>
        <a:bodyPr/>
        <a:lstStyle/>
        <a:p>
          <a:endParaRPr lang="fr-CA"/>
        </a:p>
      </dgm:t>
    </dgm:pt>
    <dgm:pt modelId="{89075FED-C796-49C4-A714-19290D219A63}">
      <dgm:prSet/>
      <dgm:spPr/>
      <dgm:t>
        <a:bodyPr/>
        <a:lstStyle/>
        <a:p>
          <a:pPr algn="l">
            <a:lnSpc>
              <a:spcPct val="90000"/>
            </a:lnSpc>
          </a:pPr>
          <a:r>
            <a:rPr lang="en-US" sz="4000">
              <a:solidFill>
                <a:srgbClr val="FFFFFF"/>
              </a:solidFill>
              <a:latin typeface="Calibri" panose="020F0502020204030204"/>
              <a:ea typeface="+mn-ea"/>
              <a:cs typeface="+mn-cs"/>
            </a:rPr>
            <a:t>View Models</a:t>
          </a:r>
        </a:p>
      </dgm:t>
    </dgm:pt>
    <dgm:pt modelId="{0B017695-130D-435A-85F2-FD00387D600A}" type="parTrans" cxnId="{B9DFD590-9684-46F3-B1A5-3F8C65343330}">
      <dgm:prSet/>
      <dgm:spPr/>
      <dgm:t>
        <a:bodyPr/>
        <a:lstStyle/>
        <a:p>
          <a:endParaRPr lang="fr-CA"/>
        </a:p>
      </dgm:t>
    </dgm:pt>
    <dgm:pt modelId="{EA63F977-CBB4-4CD7-959D-5B76E6E12692}" type="sibTrans" cxnId="{B9DFD590-9684-46F3-B1A5-3F8C65343330}">
      <dgm:prSet/>
      <dgm:spPr/>
      <dgm:t>
        <a:bodyPr/>
        <a:lstStyle/>
        <a:p>
          <a:endParaRPr lang="fr-CA"/>
        </a:p>
      </dgm:t>
    </dgm:pt>
    <dgm:pt modelId="{2E9647EC-A6FE-4A25-9F12-3C27DC82B986}">
      <dgm:prSet/>
      <dgm:spPr/>
      <dgm:t>
        <a:bodyPr/>
        <a:lstStyle/>
        <a:p>
          <a:pPr algn="l">
            <a:lnSpc>
              <a:spcPct val="90000"/>
            </a:lnSpc>
          </a:pPr>
          <a:r>
            <a:rPr lang="en-US" sz="4000" err="1">
              <a:solidFill>
                <a:srgbClr val="FFFFFF"/>
              </a:solidFill>
              <a:latin typeface="Calibri" panose="020F0502020204030204"/>
              <a:ea typeface="+mn-ea"/>
              <a:cs typeface="+mn-cs"/>
            </a:rPr>
            <a:t>Constructeurs</a:t>
          </a:r>
          <a:endParaRPr lang="en-US" sz="4000">
            <a:solidFill>
              <a:srgbClr val="FFFFFF"/>
            </a:solidFill>
            <a:latin typeface="Calibri" panose="020F0502020204030204"/>
            <a:ea typeface="+mn-ea"/>
            <a:cs typeface="+mn-cs"/>
          </a:endParaRPr>
        </a:p>
      </dgm:t>
    </dgm:pt>
    <dgm:pt modelId="{D4589002-83EF-45B0-8117-C4895988AE91}" type="parTrans" cxnId="{8381DB37-FA45-4BBA-9232-7D43D3A118DF}">
      <dgm:prSet/>
      <dgm:spPr/>
      <dgm:t>
        <a:bodyPr/>
        <a:lstStyle/>
        <a:p>
          <a:endParaRPr lang="fr-CA"/>
        </a:p>
      </dgm:t>
    </dgm:pt>
    <dgm:pt modelId="{25567835-D61C-4DB6-AD38-39293FFAF39A}" type="sibTrans" cxnId="{8381DB37-FA45-4BBA-9232-7D43D3A118DF}">
      <dgm:prSet/>
      <dgm:spPr/>
      <dgm:t>
        <a:bodyPr/>
        <a:lstStyle/>
        <a:p>
          <a:endParaRPr lang="fr-CA"/>
        </a:p>
      </dgm:t>
    </dgm:pt>
    <dgm:pt modelId="{5DC2C262-0B83-414A-973C-378445C35B15}" type="pres">
      <dgm:prSet presAssocID="{629F67AB-6A10-4FB6-B979-E0D4DB2AAD86}" presName="linear" presStyleCnt="0">
        <dgm:presLayoutVars>
          <dgm:animLvl val="lvl"/>
          <dgm:resizeHandles val="exact"/>
        </dgm:presLayoutVars>
      </dgm:prSet>
      <dgm:spPr/>
    </dgm:pt>
    <dgm:pt modelId="{D17E77E7-5BFB-431B-B8AF-567259D43D0A}" type="pres">
      <dgm:prSet presAssocID="{16AABE10-A64A-4B8D-B4BA-2AAD062A5550}" presName="parentText" presStyleLbl="node1" presStyleIdx="0" presStyleCnt="3">
        <dgm:presLayoutVars>
          <dgm:chMax val="0"/>
          <dgm:bulletEnabled val="1"/>
        </dgm:presLayoutVars>
      </dgm:prSet>
      <dgm:spPr/>
    </dgm:pt>
    <dgm:pt modelId="{BF42BD39-C17A-4097-9871-167C5A314F0E}" type="pres">
      <dgm:prSet presAssocID="{CF90DA37-5128-4921-9A1E-0804D868CD26}" presName="spacer" presStyleCnt="0"/>
      <dgm:spPr/>
    </dgm:pt>
    <dgm:pt modelId="{4DF2BEF7-B967-4ABC-A6CD-02FBF22DB79B}" type="pres">
      <dgm:prSet presAssocID="{2E9647EC-A6FE-4A25-9F12-3C27DC82B986}" presName="parentText" presStyleLbl="node1" presStyleIdx="1" presStyleCnt="3">
        <dgm:presLayoutVars>
          <dgm:chMax val="0"/>
          <dgm:bulletEnabled val="1"/>
        </dgm:presLayoutVars>
      </dgm:prSet>
      <dgm:spPr/>
    </dgm:pt>
    <dgm:pt modelId="{E0D6562B-6486-4DDF-8133-86D9630A7D62}" type="pres">
      <dgm:prSet presAssocID="{25567835-D61C-4DB6-AD38-39293FFAF39A}" presName="spacer" presStyleCnt="0"/>
      <dgm:spPr/>
    </dgm:pt>
    <dgm:pt modelId="{61FCDB70-5685-4A28-9F59-F529CF88CABE}" type="pres">
      <dgm:prSet presAssocID="{89075FED-C796-49C4-A714-19290D219A63}" presName="parentText" presStyleLbl="node1" presStyleIdx="2" presStyleCnt="3">
        <dgm:presLayoutVars>
          <dgm:chMax val="0"/>
          <dgm:bulletEnabled val="1"/>
        </dgm:presLayoutVars>
      </dgm:prSet>
      <dgm:spPr/>
    </dgm:pt>
  </dgm:ptLst>
  <dgm:cxnLst>
    <dgm:cxn modelId="{9B69BB0B-5955-49C0-9278-B13FCD5C694F}" type="presOf" srcId="{2E9647EC-A6FE-4A25-9F12-3C27DC82B986}" destId="{4DF2BEF7-B967-4ABC-A6CD-02FBF22DB79B}" srcOrd="0" destOrd="0" presId="urn:microsoft.com/office/officeart/2005/8/layout/vList2"/>
    <dgm:cxn modelId="{D144652D-4CB3-4A49-80CC-2CC7DCE90CE5}" type="presOf" srcId="{16AABE10-A64A-4B8D-B4BA-2AAD062A5550}" destId="{D17E77E7-5BFB-431B-B8AF-567259D43D0A}" srcOrd="0" destOrd="0" presId="urn:microsoft.com/office/officeart/2005/8/layout/vList2"/>
    <dgm:cxn modelId="{8381DB37-FA45-4BBA-9232-7D43D3A118DF}" srcId="{629F67AB-6A10-4FB6-B979-E0D4DB2AAD86}" destId="{2E9647EC-A6FE-4A25-9F12-3C27DC82B986}" srcOrd="1" destOrd="0" parTransId="{D4589002-83EF-45B0-8117-C4895988AE91}" sibTransId="{25567835-D61C-4DB6-AD38-39293FFAF39A}"/>
    <dgm:cxn modelId="{EA6E9D66-137C-4FF2-9B5F-EFB645CF046E}" srcId="{629F67AB-6A10-4FB6-B979-E0D4DB2AAD86}" destId="{16AABE10-A64A-4B8D-B4BA-2AAD062A5550}" srcOrd="0" destOrd="0" parTransId="{15CC5CD0-4FD8-4CD7-B053-6EEF718BDC67}" sibTransId="{CF90DA37-5128-4921-9A1E-0804D868CD26}"/>
    <dgm:cxn modelId="{9208EC4C-1F1E-4EBA-9146-3FBC46466F5F}" type="presOf" srcId="{629F67AB-6A10-4FB6-B979-E0D4DB2AAD86}" destId="{5DC2C262-0B83-414A-973C-378445C35B15}" srcOrd="0" destOrd="0" presId="urn:microsoft.com/office/officeart/2005/8/layout/vList2"/>
    <dgm:cxn modelId="{B9DFD590-9684-46F3-B1A5-3F8C65343330}" srcId="{629F67AB-6A10-4FB6-B979-E0D4DB2AAD86}" destId="{89075FED-C796-49C4-A714-19290D219A63}" srcOrd="2" destOrd="0" parTransId="{0B017695-130D-435A-85F2-FD00387D600A}" sibTransId="{EA63F977-CBB4-4CD7-959D-5B76E6E12692}"/>
    <dgm:cxn modelId="{262A01B0-FCF6-40B8-9536-76D69694D4EF}" type="presOf" srcId="{89075FED-C796-49C4-A714-19290D219A63}" destId="{61FCDB70-5685-4A28-9F59-F529CF88CABE}" srcOrd="0" destOrd="0" presId="urn:microsoft.com/office/officeart/2005/8/layout/vList2"/>
    <dgm:cxn modelId="{8134964F-F9EA-40D6-9C9D-2C57AB3C447F}" type="presParOf" srcId="{5DC2C262-0B83-414A-973C-378445C35B15}" destId="{D17E77E7-5BFB-431B-B8AF-567259D43D0A}" srcOrd="0" destOrd="0" presId="urn:microsoft.com/office/officeart/2005/8/layout/vList2"/>
    <dgm:cxn modelId="{F01EF35B-68C9-4587-A82D-4216109BBA9A}" type="presParOf" srcId="{5DC2C262-0B83-414A-973C-378445C35B15}" destId="{BF42BD39-C17A-4097-9871-167C5A314F0E}" srcOrd="1" destOrd="0" presId="urn:microsoft.com/office/officeart/2005/8/layout/vList2"/>
    <dgm:cxn modelId="{DB99C867-B96D-41CA-A9BF-A0E5212760CB}" type="presParOf" srcId="{5DC2C262-0B83-414A-973C-378445C35B15}" destId="{4DF2BEF7-B967-4ABC-A6CD-02FBF22DB79B}" srcOrd="2" destOrd="0" presId="urn:microsoft.com/office/officeart/2005/8/layout/vList2"/>
    <dgm:cxn modelId="{DE5B6B6B-AB0D-425D-80BA-B48A574F13BB}" type="presParOf" srcId="{5DC2C262-0B83-414A-973C-378445C35B15}" destId="{E0D6562B-6486-4DDF-8133-86D9630A7D62}" srcOrd="3" destOrd="0" presId="urn:microsoft.com/office/officeart/2005/8/layout/vList2"/>
    <dgm:cxn modelId="{472A0BE2-BC16-46ED-A669-688B43D6F935}" type="presParOf" srcId="{5DC2C262-0B83-414A-973C-378445C35B15}" destId="{61FCDB70-5685-4A28-9F59-F529CF88CAB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E77E7-5BFB-431B-B8AF-567259D43D0A}">
      <dsp:nvSpPr>
        <dsp:cNvPr id="0" name=""/>
        <dsp:cNvSpPr/>
      </dsp:nvSpPr>
      <dsp:spPr>
        <a:xfrm>
          <a:off x="0" y="10227"/>
          <a:ext cx="10058399" cy="9594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solidFill>
                <a:srgbClr val="FFFFFF"/>
              </a:solidFill>
              <a:latin typeface="Calibri" panose="020F0502020204030204"/>
              <a:ea typeface="+mn-ea"/>
              <a:cs typeface="+mn-cs"/>
            </a:rPr>
            <a:t>Vues </a:t>
          </a:r>
          <a:r>
            <a:rPr lang="en-US" sz="4000" kern="1200" err="1">
              <a:solidFill>
                <a:srgbClr val="FFFFFF"/>
              </a:solidFill>
              <a:latin typeface="Calibri" panose="020F0502020204030204"/>
              <a:ea typeface="+mn-ea"/>
              <a:cs typeface="+mn-cs"/>
            </a:rPr>
            <a:t>Partielles</a:t>
          </a:r>
          <a:endParaRPr lang="en-US" sz="4000" kern="1200">
            <a:solidFill>
              <a:srgbClr val="FFFFFF"/>
            </a:solidFill>
            <a:latin typeface="Calibri" panose="020F0502020204030204"/>
            <a:ea typeface="+mn-ea"/>
            <a:cs typeface="+mn-cs"/>
          </a:endParaRPr>
        </a:p>
      </dsp:txBody>
      <dsp:txXfrm>
        <a:off x="46834" y="57061"/>
        <a:ext cx="9964731" cy="865732"/>
      </dsp:txXfrm>
    </dsp:sp>
    <dsp:sp modelId="{4DF2BEF7-B967-4ABC-A6CD-02FBF22DB79B}">
      <dsp:nvSpPr>
        <dsp:cNvPr id="0" name=""/>
        <dsp:cNvSpPr/>
      </dsp:nvSpPr>
      <dsp:spPr>
        <a:xfrm>
          <a:off x="0" y="1084827"/>
          <a:ext cx="10058399" cy="9594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err="1">
              <a:solidFill>
                <a:srgbClr val="FFFFFF"/>
              </a:solidFill>
              <a:latin typeface="Calibri" panose="020F0502020204030204"/>
              <a:ea typeface="+mn-ea"/>
              <a:cs typeface="+mn-cs"/>
            </a:rPr>
            <a:t>Constructeurs</a:t>
          </a:r>
          <a:endParaRPr lang="en-US" sz="4000" kern="1200">
            <a:solidFill>
              <a:srgbClr val="FFFFFF"/>
            </a:solidFill>
            <a:latin typeface="Calibri" panose="020F0502020204030204"/>
            <a:ea typeface="+mn-ea"/>
            <a:cs typeface="+mn-cs"/>
          </a:endParaRPr>
        </a:p>
      </dsp:txBody>
      <dsp:txXfrm>
        <a:off x="46834" y="1131661"/>
        <a:ext cx="9964731" cy="865732"/>
      </dsp:txXfrm>
    </dsp:sp>
    <dsp:sp modelId="{61FCDB70-5685-4A28-9F59-F529CF88CABE}">
      <dsp:nvSpPr>
        <dsp:cNvPr id="0" name=""/>
        <dsp:cNvSpPr/>
      </dsp:nvSpPr>
      <dsp:spPr>
        <a:xfrm>
          <a:off x="0" y="2159428"/>
          <a:ext cx="10058399" cy="9594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solidFill>
                <a:srgbClr val="FFFFFF"/>
              </a:solidFill>
              <a:latin typeface="Calibri" panose="020F0502020204030204"/>
              <a:ea typeface="+mn-ea"/>
              <a:cs typeface="+mn-cs"/>
            </a:rPr>
            <a:t>View Models</a:t>
          </a:r>
        </a:p>
      </dsp:txBody>
      <dsp:txXfrm>
        <a:off x="46834" y="2206262"/>
        <a:ext cx="9964731" cy="8657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B9D14-CCB4-403F-9C4C-1B97ACECB34C}" type="datetimeFigureOut">
              <a:rPr lang="fr-CA" smtClean="0"/>
              <a:t>2026-09-22</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C19CA-D200-43F8-8C1D-4EC9B5B9A222}" type="slidenum">
              <a:rPr lang="fr-CA" smtClean="0"/>
              <a:t>‹#›</a:t>
            </a:fld>
            <a:endParaRPr lang="fr-CA"/>
          </a:p>
        </p:txBody>
      </p:sp>
    </p:spTree>
    <p:extLst>
      <p:ext uri="{BB962C8B-B14F-4D97-AF65-F5344CB8AC3E}">
        <p14:creationId xmlns:p14="http://schemas.microsoft.com/office/powerpoint/2010/main" val="176609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a:p>
        </p:txBody>
      </p:sp>
      <p:sp>
        <p:nvSpPr>
          <p:cNvPr id="3" name="Content Placeholder 2"/>
          <p:cNvSpPr>
            <a:spLocks noGrp="1"/>
          </p:cNvSpPr>
          <p:nvPr>
            <p:ph idx="1"/>
          </p:nvPr>
        </p:nvSpPr>
        <p:spPr/>
        <p:txBody>
          <a:bodyPr/>
          <a:lstStyle>
            <a:lvl1pPr marL="344488" indent="-344488">
              <a:buFont typeface="Wingdings" panose="05000000000000000000" pitchFamily="2" charset="2"/>
              <a:buChar char="q"/>
              <a:defRPr/>
            </a:lvl1pPr>
            <a:lvl2pPr marL="517525" indent="-317500">
              <a:buFont typeface="Wingdings" panose="05000000000000000000" pitchFamily="2" charset="2"/>
              <a:buChar char="q"/>
              <a:defRPr/>
            </a:lvl2pPr>
            <a:lvl3pPr marL="690563" indent="-306388">
              <a:buFont typeface="Wingdings" panose="05000000000000000000" pitchFamily="2" charset="2"/>
              <a:buChar char="q"/>
              <a:defRPr/>
            </a:lvl3pPr>
            <a:lvl4pPr marL="854075" indent="-287338">
              <a:buFont typeface="Wingdings" panose="05000000000000000000" pitchFamily="2" charset="2"/>
              <a:buChar char="q"/>
              <a:defRPr/>
            </a:lvl4pPr>
            <a:lvl5pPr marL="932688" indent="-182880">
              <a:buFont typeface="Wingdings" panose="05000000000000000000" pitchFamily="2" charset="2"/>
              <a:buChar char="q"/>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53FE559A-7A93-425A-943B-F641DCCD96C8}" type="datetime1">
              <a:rPr lang="fr-CA" smtClean="0"/>
              <a:t>2026-09-22</a:t>
            </a:fld>
            <a:endParaRPr lang="fr-CA"/>
          </a:p>
        </p:txBody>
      </p:sp>
      <p:sp>
        <p:nvSpPr>
          <p:cNvPr id="5" name="Footer Placeholder 4"/>
          <p:cNvSpPr>
            <a:spLocks noGrp="1"/>
          </p:cNvSpPr>
          <p:nvPr>
            <p:ph type="ftr" sz="quarter" idx="11"/>
          </p:nvPr>
        </p:nvSpPr>
        <p:spPr/>
        <p:txBody>
          <a:bodyPr/>
          <a:lstStyle/>
          <a:p>
            <a:r>
              <a:rPr lang="fr-CA"/>
              <a:t>PROGRAMMATION WEB TRANSACTIONNELLE</a:t>
            </a:r>
          </a:p>
        </p:txBody>
      </p:sp>
      <p:sp>
        <p:nvSpPr>
          <p:cNvPr id="6" name="Slide Number Placeholder 5"/>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109040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962AA2D-7893-4DE3-A505-9837C01774BD}" type="datetime1">
              <a:rPr lang="fr-CA" smtClean="0"/>
              <a:t>2026-09-22</a:t>
            </a:fld>
            <a:endParaRPr lang="fr-CA"/>
          </a:p>
        </p:txBody>
      </p:sp>
      <p:sp>
        <p:nvSpPr>
          <p:cNvPr id="5" name="Footer Placeholder 4"/>
          <p:cNvSpPr>
            <a:spLocks noGrp="1"/>
          </p:cNvSpPr>
          <p:nvPr>
            <p:ph type="ftr" sz="quarter" idx="11"/>
          </p:nvPr>
        </p:nvSpPr>
        <p:spPr/>
        <p:txBody>
          <a:bodyPr/>
          <a:lstStyle>
            <a:lvl1pPr>
              <a:defRPr sz="1100" i="1"/>
            </a:lvl1pPr>
          </a:lstStyle>
          <a:p>
            <a:r>
              <a:rPr lang="fr-CA"/>
              <a:t>PROGRAMMATION WEB TRANSACTIONNELLE</a:t>
            </a:r>
          </a:p>
        </p:txBody>
      </p:sp>
      <p:sp>
        <p:nvSpPr>
          <p:cNvPr id="6" name="Slide Number Placeholder 5"/>
          <p:cNvSpPr>
            <a:spLocks noGrp="1"/>
          </p:cNvSpPr>
          <p:nvPr>
            <p:ph type="sldNum" sz="quarter" idx="12"/>
          </p:nvPr>
        </p:nvSpPr>
        <p:spPr/>
        <p:txBody>
          <a:bodyPr/>
          <a:lstStyle>
            <a:lvl1pPr>
              <a:defRPr i="1"/>
            </a:lvl1pPr>
          </a:lstStyle>
          <a:p>
            <a:r>
              <a:rPr lang="fr-CA"/>
              <a:t>Page </a:t>
            </a:r>
            <a:fld id="{C2CBE6A3-4AEF-4734-8AB8-E4DE745DFB5E}" type="slidenum">
              <a:rPr lang="fr-CA" smtClean="0"/>
              <a:pPr/>
              <a:t>‹#›</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6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92634078-3FEB-4C28-B483-6E338A3F462E}" type="datetime1">
              <a:rPr lang="fr-CA" smtClean="0"/>
              <a:t>2026-09-22</a:t>
            </a:fld>
            <a:endParaRPr lang="fr-CA"/>
          </a:p>
        </p:txBody>
      </p:sp>
      <p:sp>
        <p:nvSpPr>
          <p:cNvPr id="6" name="Footer Placeholder 5"/>
          <p:cNvSpPr>
            <a:spLocks noGrp="1"/>
          </p:cNvSpPr>
          <p:nvPr>
            <p:ph type="ftr" sz="quarter" idx="11"/>
          </p:nvPr>
        </p:nvSpPr>
        <p:spPr/>
        <p:txBody>
          <a:bodyPr/>
          <a:lstStyle/>
          <a:p>
            <a:r>
              <a:rPr lang="fr-CA"/>
              <a:t>PROGRAMMATION WEB TRANSACTIONNELLE</a:t>
            </a:r>
          </a:p>
        </p:txBody>
      </p:sp>
      <p:sp>
        <p:nvSpPr>
          <p:cNvPr id="7" name="Slide Number Placeholder 6"/>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38929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B61099F4-E79A-4DA7-AD50-F277AF426D3A}" type="datetime1">
              <a:rPr lang="fr-CA" smtClean="0"/>
              <a:t>2026-09-22</a:t>
            </a:fld>
            <a:endParaRPr lang="fr-CA"/>
          </a:p>
        </p:txBody>
      </p:sp>
      <p:sp>
        <p:nvSpPr>
          <p:cNvPr id="8" name="Footer Placeholder 7"/>
          <p:cNvSpPr>
            <a:spLocks noGrp="1"/>
          </p:cNvSpPr>
          <p:nvPr>
            <p:ph type="ftr" sz="quarter" idx="11"/>
          </p:nvPr>
        </p:nvSpPr>
        <p:spPr/>
        <p:txBody>
          <a:body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194288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0301617C-ED28-4F33-8FED-EDD8C63D16DE}" type="datetime1">
              <a:rPr lang="fr-CA" smtClean="0"/>
              <a:t>2026-09-22</a:t>
            </a:fld>
            <a:endParaRPr lang="fr-CA"/>
          </a:p>
        </p:txBody>
      </p:sp>
      <p:sp>
        <p:nvSpPr>
          <p:cNvPr id="4" name="Footer Placeholder 3"/>
          <p:cNvSpPr>
            <a:spLocks noGrp="1"/>
          </p:cNvSpPr>
          <p:nvPr>
            <p:ph type="ftr" sz="quarter" idx="11"/>
          </p:nvPr>
        </p:nvSpPr>
        <p:spPr/>
        <p:txBody>
          <a:bodyPr/>
          <a:lstStyle/>
          <a:p>
            <a:r>
              <a:rPr lang="fr-CA"/>
              <a:t>PROGRAMMATION WEB TRANSACTIONNELLE</a:t>
            </a:r>
          </a:p>
        </p:txBody>
      </p:sp>
      <p:sp>
        <p:nvSpPr>
          <p:cNvPr id="5" name="Slide Number Placeholder 4"/>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50197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7DA6A60-C597-4EA4-B2E5-CF9FF6099946}" type="datetime1">
              <a:rPr lang="fr-CA" smtClean="0"/>
              <a:t>2026-09-22</a:t>
            </a:fld>
            <a:endParaRPr lang="fr-CA"/>
          </a:p>
        </p:txBody>
      </p:sp>
      <p:sp>
        <p:nvSpPr>
          <p:cNvPr id="8" name="Footer Placeholder 7"/>
          <p:cNvSpPr>
            <a:spLocks noGrp="1"/>
          </p:cNvSpPr>
          <p:nvPr>
            <p:ph type="ftr" sz="quarter" idx="11"/>
          </p:nvPr>
        </p:nvSpPr>
        <p:spPr/>
        <p:txBody>
          <a:bodyPr/>
          <a:lstStyle>
            <a:lvl1pPr>
              <a:defRPr>
                <a:solidFill>
                  <a:srgbClr val="FFFFFF"/>
                </a:solidFill>
              </a:defRPr>
            </a:lvl1p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185899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D15F3C4-16AA-478B-86B3-4E9AD22188C6}" type="datetime1">
              <a:rPr lang="fr-CA" smtClean="0"/>
              <a:t>2026-09-22</a:t>
            </a:fld>
            <a:endParaRPr lang="fr-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fr-CA"/>
              <a:t>PROGRAMMATION WEB TRANSACTIONNELLE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2CBE6A3-4AEF-4734-8AB8-E4DE745DFB5E}" type="slidenum">
              <a:rPr lang="fr-CA" smtClean="0"/>
              <a:t>‹#›</a:t>
            </a:fld>
            <a:endParaRPr lang="fr-CA"/>
          </a:p>
        </p:txBody>
      </p:sp>
    </p:spTree>
    <p:extLst>
      <p:ext uri="{BB962C8B-B14F-4D97-AF65-F5344CB8AC3E}">
        <p14:creationId xmlns:p14="http://schemas.microsoft.com/office/powerpoint/2010/main" val="1340636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digo">
    <p:spTree>
      <p:nvGrpSpPr>
        <p:cNvPr id="1" name=""/>
        <p:cNvGrpSpPr/>
        <p:nvPr/>
      </p:nvGrpSpPr>
      <p:grpSpPr>
        <a:xfrm>
          <a:off x="0" y="0"/>
          <a:ext cx="0" cy="0"/>
          <a:chOff x="0" y="0"/>
          <a:chExt cx="0" cy="0"/>
        </a:xfrm>
      </p:grpSpPr>
      <p:pic>
        <p:nvPicPr>
          <p:cNvPr id="4" name="Image 3" descr="Disque avec un remplissage uni">
            <a:extLst>
              <a:ext uri="{FF2B5EF4-FFF2-40B4-BE49-F238E27FC236}">
                <a16:creationId xmlns:a16="http://schemas.microsoft.com/office/drawing/2014/main" id="{EC7367DB-54B0-4E4B-9E49-482FCD217CE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5617950" y="25505"/>
            <a:ext cx="952500" cy="952500"/>
          </a:xfrm>
          <a:prstGeom prst="rect">
            <a:avLst/>
          </a:prstGeom>
        </p:spPr>
      </p:pic>
      <p:sp>
        <p:nvSpPr>
          <p:cNvPr id="25" name="Titre 24">
            <a:extLst>
              <a:ext uri="{FF2B5EF4-FFF2-40B4-BE49-F238E27FC236}">
                <a16:creationId xmlns:a16="http://schemas.microsoft.com/office/drawing/2014/main" id="{43C1F01D-35B3-4E03-8B2C-6FFB15F0A3B3}"/>
              </a:ext>
            </a:extLst>
          </p:cNvPr>
          <p:cNvSpPr>
            <a:spLocks noGrp="1"/>
          </p:cNvSpPr>
          <p:nvPr>
            <p:ph type="title"/>
          </p:nvPr>
        </p:nvSpPr>
        <p:spPr>
          <a:xfrm>
            <a:off x="78261" y="357829"/>
            <a:ext cx="5482280" cy="372636"/>
          </a:xfrm>
        </p:spPr>
        <p:txBody>
          <a:bodyPr>
            <a:noAutofit/>
          </a:bodyPr>
          <a:lstStyle>
            <a:lvl1pPr>
              <a:defRPr sz="2400" b="1">
                <a:solidFill>
                  <a:schemeClr val="bg1"/>
                </a:solidFill>
                <a:latin typeface="+mn-lt"/>
                <a:ea typeface="Verdana" panose="020B0604030504040204" pitchFamily="34" charset="0"/>
              </a:defRPr>
            </a:lvl1pPr>
          </a:lstStyle>
          <a:p>
            <a:r>
              <a:rPr lang="fr-FR"/>
              <a:t>Modifiez le style du titre</a:t>
            </a:r>
            <a:endParaRPr lang="fr-CA"/>
          </a:p>
        </p:txBody>
      </p:sp>
      <p:sp>
        <p:nvSpPr>
          <p:cNvPr id="6" name="Espace réservé du contenu 2">
            <a:extLst>
              <a:ext uri="{FF2B5EF4-FFF2-40B4-BE49-F238E27FC236}">
                <a16:creationId xmlns:a16="http://schemas.microsoft.com/office/drawing/2014/main" id="{2148ABC2-9844-4986-9697-EF5431882472}"/>
              </a:ext>
            </a:extLst>
          </p:cNvPr>
          <p:cNvSpPr>
            <a:spLocks noGrp="1"/>
          </p:cNvSpPr>
          <p:nvPr>
            <p:ph idx="1" hasCustomPrompt="1"/>
          </p:nvPr>
        </p:nvSpPr>
        <p:spPr>
          <a:xfrm>
            <a:off x="520783" y="1150572"/>
            <a:ext cx="11118135" cy="5026393"/>
          </a:xfrm>
        </p:spPr>
        <p:txBody>
          <a:bodyPr/>
          <a:lstStyle>
            <a:lvl1pPr marL="228600" indent="-228600">
              <a:buFont typeface="Wingdings" panose="05000000000000000000" pitchFamily="2" charset="2"/>
              <a:buChar char="v"/>
              <a:defRPr>
                <a:solidFill>
                  <a:srgbClr val="7385D1"/>
                </a:solidFill>
              </a:defRPr>
            </a:lvl1pPr>
            <a:lvl2pPr marL="685800" indent="-228600">
              <a:buFont typeface="Symbol" panose="05050102010706020507" pitchFamily="18" charset="2"/>
              <a:buChar char="¨"/>
              <a:defRPr>
                <a:solidFill>
                  <a:srgbClr val="7385D1"/>
                </a:solidFill>
              </a:defRPr>
            </a:lvl2pPr>
            <a:lvl3pPr marL="1143000" indent="-228600">
              <a:buFont typeface="Courier New" panose="02070309020205020404" pitchFamily="49" charset="0"/>
              <a:buChar char="o"/>
              <a:defRPr>
                <a:solidFill>
                  <a:srgbClr val="7385D1"/>
                </a:solidFill>
              </a:defRPr>
            </a:lvl3pPr>
            <a:lvl4pPr>
              <a:defRPr>
                <a:solidFill>
                  <a:srgbClr val="7385D1"/>
                </a:solidFill>
              </a:defRPr>
            </a:lvl4pPr>
            <a:lvl5pPr>
              <a:defRPr>
                <a:solidFill>
                  <a:srgbClr val="7385D1"/>
                </a:solidFill>
              </a:defRPr>
            </a:lvl5pPr>
          </a:lstStyle>
          <a:p>
            <a:pPr lvl="0"/>
            <a:r>
              <a:rPr lang="fr-FR"/>
              <a:t> 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927229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1" y="6571396"/>
            <a:ext cx="12192000" cy="2866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2" y="6510783"/>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4"/>
            <a:ext cx="10058400" cy="610042"/>
          </a:xfrm>
          <a:prstGeom prst="rect">
            <a:avLst/>
          </a:prstGeom>
        </p:spPr>
        <p:txBody>
          <a:bodyPr vert="horz" lIns="91440" tIns="45720" rIns="91440" bIns="45720" rtlCol="0" anchor="b">
            <a:normAutofit/>
          </a:bodyPr>
          <a:lstStyle/>
          <a:p>
            <a:r>
              <a:rPr lang="fr-FR"/>
              <a:t>Modifiez le style du titre</a:t>
            </a:r>
            <a:endParaRPr lang="en-US"/>
          </a:p>
        </p:txBody>
      </p:sp>
      <p:sp>
        <p:nvSpPr>
          <p:cNvPr id="3" name="Text Placeholder 2"/>
          <p:cNvSpPr>
            <a:spLocks noGrp="1"/>
          </p:cNvSpPr>
          <p:nvPr>
            <p:ph type="body" idx="1"/>
          </p:nvPr>
        </p:nvSpPr>
        <p:spPr>
          <a:xfrm>
            <a:off x="1097280" y="1176373"/>
            <a:ext cx="10058400" cy="4692721"/>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1097280" y="6571396"/>
            <a:ext cx="2472271" cy="253514"/>
          </a:xfrm>
          <a:prstGeom prst="rect">
            <a:avLst/>
          </a:prstGeom>
        </p:spPr>
        <p:txBody>
          <a:bodyPr vert="horz" lIns="91440" tIns="45720" rIns="91440" bIns="45720" rtlCol="0" anchor="ctr"/>
          <a:lstStyle>
            <a:lvl1pPr algn="l">
              <a:defRPr sz="900">
                <a:solidFill>
                  <a:srgbClr val="FFFFFF"/>
                </a:solidFill>
              </a:defRPr>
            </a:lvl1pPr>
          </a:lstStyle>
          <a:p>
            <a:fld id="{761A5FC2-1393-4D3B-9BA4-E4580C7BDB7E}" type="datetime1">
              <a:rPr lang="fr-CA" smtClean="0"/>
              <a:t>2026-09-22</a:t>
            </a:fld>
            <a:endParaRPr lang="fr-CA"/>
          </a:p>
        </p:txBody>
      </p:sp>
      <p:sp>
        <p:nvSpPr>
          <p:cNvPr id="5" name="Footer Placeholder 4"/>
          <p:cNvSpPr>
            <a:spLocks noGrp="1"/>
          </p:cNvSpPr>
          <p:nvPr>
            <p:ph type="ftr" sz="quarter" idx="3"/>
          </p:nvPr>
        </p:nvSpPr>
        <p:spPr>
          <a:xfrm>
            <a:off x="3686185" y="6571396"/>
            <a:ext cx="4822804" cy="253514"/>
          </a:xfrm>
          <a:prstGeom prst="rect">
            <a:avLst/>
          </a:prstGeom>
        </p:spPr>
        <p:txBody>
          <a:bodyPr vert="horz" lIns="91440" tIns="45720" rIns="91440" bIns="45720" rtlCol="0" anchor="ctr"/>
          <a:lstStyle>
            <a:lvl1pPr algn="ctr">
              <a:defRPr sz="1100" i="0" cap="all" baseline="0">
                <a:solidFill>
                  <a:schemeClr val="bg1">
                    <a:lumMod val="95000"/>
                  </a:schemeClr>
                </a:solidFill>
              </a:defRPr>
            </a:lvl1pPr>
          </a:lstStyle>
          <a:p>
            <a:r>
              <a:rPr lang="fr-CA"/>
              <a:t>PROGRAMMATION WEB TRANSACTIONNELLE</a:t>
            </a:r>
          </a:p>
        </p:txBody>
      </p:sp>
      <p:sp>
        <p:nvSpPr>
          <p:cNvPr id="6" name="Slide Number Placeholder 5"/>
          <p:cNvSpPr>
            <a:spLocks noGrp="1"/>
          </p:cNvSpPr>
          <p:nvPr>
            <p:ph type="sldNum" sz="quarter" idx="4"/>
          </p:nvPr>
        </p:nvSpPr>
        <p:spPr>
          <a:xfrm>
            <a:off x="9900458" y="6571396"/>
            <a:ext cx="1312025" cy="253514"/>
          </a:xfrm>
          <a:prstGeom prst="rect">
            <a:avLst/>
          </a:prstGeom>
        </p:spPr>
        <p:txBody>
          <a:bodyPr vert="horz" lIns="91440" tIns="45720" rIns="91440" bIns="45720" rtlCol="0" anchor="ctr"/>
          <a:lstStyle>
            <a:lvl1pPr algn="r">
              <a:defRPr sz="1100" i="1">
                <a:solidFill>
                  <a:srgbClr val="FFFFFF"/>
                </a:solidFill>
              </a:defRPr>
            </a:lvl1pPr>
          </a:lstStyle>
          <a:p>
            <a:r>
              <a:rPr lang="fr-CA"/>
              <a:t>Page </a:t>
            </a:r>
            <a:fld id="{C2CBE6A3-4AEF-4734-8AB8-E4DE745DFB5E}" type="slidenum">
              <a:rPr lang="fr-CA" smtClean="0"/>
              <a:pPr/>
              <a:t>‹#›</a:t>
            </a:fld>
            <a:endParaRPr lang="fr-CA"/>
          </a:p>
        </p:txBody>
      </p:sp>
      <p:cxnSp>
        <p:nvCxnSpPr>
          <p:cNvPr id="10" name="Straight Connector 9"/>
          <p:cNvCxnSpPr/>
          <p:nvPr/>
        </p:nvCxnSpPr>
        <p:spPr>
          <a:xfrm>
            <a:off x="1188720" y="1036509"/>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23381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Lst>
  <p:hf hdr="0" dt="0"/>
  <p:txStyles>
    <p:titleStyle>
      <a:lvl1pPr algn="l" defTabSz="914400" rtl="0" eaLnBrk="1" latinLnBrk="0" hangingPunct="1">
        <a:lnSpc>
          <a:spcPct val="85000"/>
        </a:lnSpc>
        <a:spcBef>
          <a:spcPct val="0"/>
        </a:spcBef>
        <a:buNone/>
        <a:defRPr sz="3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47A1CE-E74F-4ED4-BD88-F5E5E811F2A3}"/>
              </a:ext>
            </a:extLst>
          </p:cNvPr>
          <p:cNvSpPr>
            <a:spLocks noGrp="1"/>
          </p:cNvSpPr>
          <p:nvPr>
            <p:ph type="title"/>
          </p:nvPr>
        </p:nvSpPr>
        <p:spPr/>
        <p:txBody>
          <a:bodyPr>
            <a:normAutofit/>
          </a:bodyPr>
          <a:lstStyle/>
          <a:p>
            <a:r>
              <a:rPr lang="fr-CA" noProof="0"/>
              <a:t>Cours 8</a:t>
            </a:r>
            <a:r>
              <a:rPr lang="fr-CA"/>
              <a:t> </a:t>
            </a:r>
            <a:endParaRPr lang="fr-CA" noProof="0"/>
          </a:p>
        </p:txBody>
      </p:sp>
      <p:sp>
        <p:nvSpPr>
          <p:cNvPr id="3" name="Sous-titre 2">
            <a:extLst>
              <a:ext uri="{FF2B5EF4-FFF2-40B4-BE49-F238E27FC236}">
                <a16:creationId xmlns:a16="http://schemas.microsoft.com/office/drawing/2014/main" id="{56FD0B83-54B8-4E49-8084-D8400451C42B}"/>
              </a:ext>
            </a:extLst>
          </p:cNvPr>
          <p:cNvSpPr>
            <a:spLocks noGrp="1"/>
          </p:cNvSpPr>
          <p:nvPr>
            <p:ph type="body" idx="1"/>
          </p:nvPr>
        </p:nvSpPr>
        <p:spPr/>
        <p:txBody>
          <a:bodyPr>
            <a:normAutofit/>
          </a:bodyPr>
          <a:lstStyle/>
          <a:p>
            <a:r>
              <a:rPr lang="fr-CA">
                <a:solidFill>
                  <a:schemeClr val="tx1">
                    <a:lumMod val="85000"/>
                    <a:lumOff val="15000"/>
                  </a:schemeClr>
                </a:solidFill>
              </a:rPr>
              <a:t>VUE PARTIELLES, CONSTRUCTEURS, VIEW MODELS </a:t>
            </a:r>
            <a:endParaRPr lang="fr-CA" noProof="0">
              <a:solidFill>
                <a:schemeClr val="tx1">
                  <a:lumMod val="85000"/>
                  <a:lumOff val="15000"/>
                </a:schemeClr>
              </a:solidFill>
              <a:ea typeface="Calibri Light"/>
              <a:cs typeface="Calibri Light"/>
            </a:endParaRPr>
          </a:p>
        </p:txBody>
      </p:sp>
      <p:pic>
        <p:nvPicPr>
          <p:cNvPr id="3074" name="Picture 2" descr="Learn ASP.NET Core MVC From Sa - Apps on Google Play">
            <a:extLst>
              <a:ext uri="{FF2B5EF4-FFF2-40B4-BE49-F238E27FC236}">
                <a16:creationId xmlns:a16="http://schemas.microsoft.com/office/drawing/2014/main" id="{E4825854-C8AD-DABB-BB60-9662DDD476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6691" y="137246"/>
            <a:ext cx="2719578" cy="271957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pied de page 3">
            <a:extLst>
              <a:ext uri="{FF2B5EF4-FFF2-40B4-BE49-F238E27FC236}">
                <a16:creationId xmlns:a16="http://schemas.microsoft.com/office/drawing/2014/main" id="{497B88FE-5702-ED34-D2FA-88168B3034D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D811361-9731-734B-2C73-E195F7561669}"/>
              </a:ext>
            </a:extLst>
          </p:cNvPr>
          <p:cNvSpPr>
            <a:spLocks noGrp="1"/>
          </p:cNvSpPr>
          <p:nvPr>
            <p:ph type="sldNum" sz="quarter" idx="12"/>
          </p:nvPr>
        </p:nvSpPr>
        <p:spPr/>
        <p:txBody>
          <a:bodyPr/>
          <a:lstStyle/>
          <a:p>
            <a:fld id="{C2CBE6A3-4AEF-4734-8AB8-E4DE745DFB5E}" type="slidenum">
              <a:rPr lang="fr-CA" smtClean="0"/>
              <a:t>1</a:t>
            </a:fld>
            <a:endParaRPr lang="fr-CA"/>
          </a:p>
        </p:txBody>
      </p:sp>
    </p:spTree>
    <p:extLst>
      <p:ext uri="{BB962C8B-B14F-4D97-AF65-F5344CB8AC3E}">
        <p14:creationId xmlns:p14="http://schemas.microsoft.com/office/powerpoint/2010/main" val="358362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95017CD-4398-4A31-BAF2-D2A5CB579E19}"/>
              </a:ext>
            </a:extLst>
          </p:cNvPr>
          <p:cNvSpPr>
            <a:spLocks noGrp="1"/>
          </p:cNvSpPr>
          <p:nvPr>
            <p:ph type="title"/>
          </p:nvPr>
        </p:nvSpPr>
        <p:spPr/>
        <p:txBody>
          <a:bodyPr/>
          <a:lstStyle/>
          <a:p>
            <a:r>
              <a:rPr lang="fr-CA" noProof="0"/>
              <a:t>Contenu du cours</a:t>
            </a:r>
          </a:p>
        </p:txBody>
      </p:sp>
      <p:graphicFrame>
        <p:nvGraphicFramePr>
          <p:cNvPr id="14" name="Espace réservé du contenu 1">
            <a:extLst>
              <a:ext uri="{FF2B5EF4-FFF2-40B4-BE49-F238E27FC236}">
                <a16:creationId xmlns:a16="http://schemas.microsoft.com/office/drawing/2014/main" id="{2BC7308D-9D17-65AF-F12E-E768E85B828B}"/>
              </a:ext>
            </a:extLst>
          </p:cNvPr>
          <p:cNvGraphicFramePr>
            <a:graphicFrameLocks noGrp="1"/>
          </p:cNvGraphicFramePr>
          <p:nvPr>
            <p:ph idx="1"/>
            <p:extLst>
              <p:ext uri="{D42A27DB-BD31-4B8C-83A1-F6EECF244321}">
                <p14:modId xmlns:p14="http://schemas.microsoft.com/office/powerpoint/2010/main" val="3889320634"/>
              </p:ext>
            </p:extLst>
          </p:nvPr>
        </p:nvGraphicFramePr>
        <p:xfrm>
          <a:off x="1097280" y="1179576"/>
          <a:ext cx="10058400" cy="3129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hlinkClick r:id="" action="ppaction://noaction"/>
            <a:extLst>
              <a:ext uri="{FF2B5EF4-FFF2-40B4-BE49-F238E27FC236}">
                <a16:creationId xmlns:a16="http://schemas.microsoft.com/office/drawing/2014/main" id="{A2DD1C0A-7725-47E2-A9D7-DE9739A51D12}"/>
              </a:ext>
            </a:extLst>
          </p:cNvPr>
          <p:cNvSpPr/>
          <p:nvPr/>
        </p:nvSpPr>
        <p:spPr>
          <a:xfrm>
            <a:off x="573865" y="2633092"/>
            <a:ext cx="4849473" cy="5263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hlinkClick r:id="" action="ppaction://noaction"/>
            <a:extLst>
              <a:ext uri="{FF2B5EF4-FFF2-40B4-BE49-F238E27FC236}">
                <a16:creationId xmlns:a16="http://schemas.microsoft.com/office/drawing/2014/main" id="{81541332-AB2F-4B3A-B780-780FDF7CB958}"/>
              </a:ext>
            </a:extLst>
          </p:cNvPr>
          <p:cNvSpPr/>
          <p:nvPr/>
        </p:nvSpPr>
        <p:spPr>
          <a:xfrm>
            <a:off x="573865" y="2188254"/>
            <a:ext cx="5644055"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hlinkClick r:id="" action="ppaction://noaction"/>
            <a:extLst>
              <a:ext uri="{FF2B5EF4-FFF2-40B4-BE49-F238E27FC236}">
                <a16:creationId xmlns:a16="http://schemas.microsoft.com/office/drawing/2014/main" id="{7566898C-EF24-4C1C-A1FA-191E3366D7FE}"/>
              </a:ext>
            </a:extLst>
          </p:cNvPr>
          <p:cNvSpPr/>
          <p:nvPr/>
        </p:nvSpPr>
        <p:spPr>
          <a:xfrm>
            <a:off x="807861" y="2223865"/>
            <a:ext cx="5271989"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hlinkClick r:id="" action="ppaction://noaction"/>
            <a:extLst>
              <a:ext uri="{FF2B5EF4-FFF2-40B4-BE49-F238E27FC236}">
                <a16:creationId xmlns:a16="http://schemas.microsoft.com/office/drawing/2014/main" id="{30974C0E-1310-403C-88B6-FE058FFDF08A}"/>
              </a:ext>
            </a:extLst>
          </p:cNvPr>
          <p:cNvSpPr/>
          <p:nvPr/>
        </p:nvSpPr>
        <p:spPr>
          <a:xfrm>
            <a:off x="520783" y="3228778"/>
            <a:ext cx="3420596" cy="397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Espace réservé du pied de page 4">
            <a:extLst>
              <a:ext uri="{FF2B5EF4-FFF2-40B4-BE49-F238E27FC236}">
                <a16:creationId xmlns:a16="http://schemas.microsoft.com/office/drawing/2014/main" id="{787B3BEA-DF24-ADB0-67AC-0FEB9494EDBD}"/>
              </a:ext>
            </a:extLst>
          </p:cNvPr>
          <p:cNvSpPr>
            <a:spLocks noGrp="1"/>
          </p:cNvSpPr>
          <p:nvPr>
            <p:ph type="ftr" sz="quarter" idx="11"/>
          </p:nvPr>
        </p:nvSpPr>
        <p:spPr/>
        <p:txBody>
          <a:bodyPr/>
          <a:lstStyle/>
          <a:p>
            <a:r>
              <a:rPr lang="fr-CA"/>
              <a:t>PROGRAMMATION WEB TRANSACTIONNELLE</a:t>
            </a:r>
          </a:p>
        </p:txBody>
      </p:sp>
      <p:sp>
        <p:nvSpPr>
          <p:cNvPr id="6" name="Espace réservé du numéro de diapositive 5">
            <a:extLst>
              <a:ext uri="{FF2B5EF4-FFF2-40B4-BE49-F238E27FC236}">
                <a16:creationId xmlns:a16="http://schemas.microsoft.com/office/drawing/2014/main" id="{7F68454D-969B-1152-0A29-81656504F1A2}"/>
              </a:ext>
            </a:extLst>
          </p:cNvPr>
          <p:cNvSpPr>
            <a:spLocks noGrp="1"/>
          </p:cNvSpPr>
          <p:nvPr>
            <p:ph type="sldNum" sz="quarter" idx="12"/>
          </p:nvPr>
        </p:nvSpPr>
        <p:spPr/>
        <p:txBody>
          <a:bodyPr/>
          <a:lstStyle/>
          <a:p>
            <a:fld id="{C2CBE6A3-4AEF-4734-8AB8-E4DE745DFB5E}" type="slidenum">
              <a:rPr lang="fr-CA" smtClean="0"/>
              <a:t>2</a:t>
            </a:fld>
            <a:endParaRPr lang="fr-CA"/>
          </a:p>
        </p:txBody>
      </p:sp>
    </p:spTree>
    <p:extLst>
      <p:ext uri="{BB962C8B-B14F-4D97-AF65-F5344CB8AC3E}">
        <p14:creationId xmlns:p14="http://schemas.microsoft.com/office/powerpoint/2010/main" val="373105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8C3AF893-0A56-7410-EED5-49635117D87E}"/>
              </a:ext>
            </a:extLst>
          </p:cNvPr>
          <p:cNvSpPr>
            <a:spLocks noChangeArrowheads="1"/>
          </p:cNvSpPr>
          <p:nvPr/>
        </p:nvSpPr>
        <p:spPr bwMode="auto">
          <a:xfrm flipV="1">
            <a:off x="3330575" y="1364157"/>
            <a:ext cx="660895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fr-FR" altLang="fr-FR"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2" name="Titre 11">
            <a:extLst>
              <a:ext uri="{FF2B5EF4-FFF2-40B4-BE49-F238E27FC236}">
                <a16:creationId xmlns:a16="http://schemas.microsoft.com/office/drawing/2014/main" id="{77AF2EF6-D962-3E40-B185-AF6EE168EDEE}"/>
              </a:ext>
            </a:extLst>
          </p:cNvPr>
          <p:cNvSpPr>
            <a:spLocks noGrp="1"/>
          </p:cNvSpPr>
          <p:nvPr>
            <p:ph type="title"/>
          </p:nvPr>
        </p:nvSpPr>
        <p:spPr/>
        <p:txBody>
          <a:bodyPr>
            <a:normAutofit/>
          </a:bodyPr>
          <a:lstStyle/>
          <a:p>
            <a:r>
              <a:rPr lang="fr-CA"/>
              <a:t>Vues Partielles, à quoi ça sert?</a:t>
            </a:r>
          </a:p>
        </p:txBody>
      </p:sp>
      <p:sp>
        <p:nvSpPr>
          <p:cNvPr id="2" name="Espace réservé du contenu 1">
            <a:extLst>
              <a:ext uri="{FF2B5EF4-FFF2-40B4-BE49-F238E27FC236}">
                <a16:creationId xmlns:a16="http://schemas.microsoft.com/office/drawing/2014/main" id="{024A43D9-4FDD-FD73-82C6-30AF9E7993B9}"/>
              </a:ext>
            </a:extLst>
          </p:cNvPr>
          <p:cNvSpPr>
            <a:spLocks noGrp="1"/>
          </p:cNvSpPr>
          <p:nvPr>
            <p:ph idx="1"/>
          </p:nvPr>
        </p:nvSpPr>
        <p:spPr/>
        <p:txBody>
          <a:bodyPr vert="horz" lIns="0" tIns="45720" rIns="0" bIns="45720" rtlCol="0" anchor="t">
            <a:normAutofit/>
          </a:bodyPr>
          <a:lstStyle/>
          <a:p>
            <a:pPr marL="0" indent="0">
              <a:buNone/>
            </a:pPr>
            <a:r>
              <a:rPr lang="fr-CA"/>
              <a:t>On va créer une vue qui va être </a:t>
            </a:r>
            <a:r>
              <a:rPr lang="fr-CA" b="1"/>
              <a:t>utilisée à l’intérieur d’autres vues</a:t>
            </a:r>
          </a:p>
          <a:p>
            <a:pPr marL="344170" indent="-344170"/>
            <a:r>
              <a:rPr lang="fr-CA"/>
              <a:t>L’objectif numéro 1 c’est la </a:t>
            </a:r>
            <a:r>
              <a:rPr lang="fr-CA" b="1"/>
              <a:t>réutilisation</a:t>
            </a:r>
            <a:r>
              <a:rPr lang="fr-CA"/>
              <a:t>. Plus la vue est réutilisée, plus c’est utile!</a:t>
            </a:r>
            <a:endParaRPr lang="fr-CA">
              <a:ea typeface="Calibri" panose="020F0502020204030204"/>
              <a:cs typeface="Calibri" panose="020F0502020204030204"/>
            </a:endParaRPr>
          </a:p>
          <a:p>
            <a:pPr marL="344170" indent="-344170"/>
            <a:r>
              <a:rPr lang="fr-CA"/>
              <a:t>Permet de séparer une vue complexe en </a:t>
            </a:r>
            <a:r>
              <a:rPr lang="fr-CA" b="1"/>
              <a:t>plus petites vues plus facile à comprendre</a:t>
            </a:r>
            <a:endParaRPr lang="fr-CA" b="1">
              <a:ea typeface="Calibri" panose="020F0502020204030204"/>
              <a:cs typeface="Calibri" panose="020F0502020204030204"/>
            </a:endParaRPr>
          </a:p>
          <a:p>
            <a:pPr marL="344170" indent="-344170"/>
            <a:r>
              <a:rPr lang="fr-CA"/>
              <a:t>Bref, c’est l’équivalent d’une fonction en C# !</a:t>
            </a:r>
            <a:endParaRPr lang="fr-CA">
              <a:ea typeface="Calibri" panose="020F0502020204030204"/>
              <a:cs typeface="Calibri" panose="020F0502020204030204"/>
            </a:endParaRPr>
          </a:p>
          <a:p>
            <a:pPr marL="344170" indent="-344170"/>
            <a:r>
              <a:rPr lang="fr-CA" b="1"/>
              <a:t>Être paresseux, mais intelligemment</a:t>
            </a:r>
            <a:r>
              <a:rPr lang="fr-CA"/>
              <a:t>. On travaille un peu plus pour faire la vue partielle et on travaille beaucoup moins par la suite!</a:t>
            </a:r>
            <a:endParaRPr lang="fr-CA">
              <a:ea typeface="Calibri" panose="020F0502020204030204"/>
              <a:cs typeface="Calibri" panose="020F0502020204030204"/>
            </a:endParaRPr>
          </a:p>
          <a:p>
            <a:pPr marL="344170" indent="-344170"/>
            <a:r>
              <a:rPr lang="fr-CA"/>
              <a:t>Évite d’avoir à mettre à jour le look et les traductions à plusieurs endroits</a:t>
            </a:r>
            <a:endParaRPr lang="fr-CA">
              <a:ea typeface="Calibri" panose="020F0502020204030204"/>
              <a:cs typeface="Calibri" panose="020F0502020204030204"/>
            </a:endParaRPr>
          </a:p>
          <a:p>
            <a:pPr marL="344170" indent="-344170"/>
            <a:endParaRPr lang="fr-CA">
              <a:ea typeface="Calibri" panose="020F0502020204030204"/>
              <a:cs typeface="Calibri" panose="020F0502020204030204"/>
            </a:endParaRPr>
          </a:p>
        </p:txBody>
      </p:sp>
      <p:sp>
        <p:nvSpPr>
          <p:cNvPr id="13" name="Espace réservé du pied de page 12">
            <a:extLst>
              <a:ext uri="{FF2B5EF4-FFF2-40B4-BE49-F238E27FC236}">
                <a16:creationId xmlns:a16="http://schemas.microsoft.com/office/drawing/2014/main" id="{AABCEA65-4B56-9C0B-160F-E2506C7958D1}"/>
              </a:ext>
            </a:extLst>
          </p:cNvPr>
          <p:cNvSpPr>
            <a:spLocks noGrp="1"/>
          </p:cNvSpPr>
          <p:nvPr>
            <p:ph type="ftr" sz="quarter" idx="11"/>
          </p:nvPr>
        </p:nvSpPr>
        <p:spPr/>
        <p:txBody>
          <a:bodyPr/>
          <a:lstStyle/>
          <a:p>
            <a:r>
              <a:rPr lang="fr-CA"/>
              <a:t>PROGRAMMATION WEB TRANSACTIONNELLE</a:t>
            </a:r>
          </a:p>
        </p:txBody>
      </p:sp>
      <p:sp>
        <p:nvSpPr>
          <p:cNvPr id="14" name="Espace réservé du numéro de diapositive 13">
            <a:extLst>
              <a:ext uri="{FF2B5EF4-FFF2-40B4-BE49-F238E27FC236}">
                <a16:creationId xmlns:a16="http://schemas.microsoft.com/office/drawing/2014/main" id="{E758C78A-F97B-0769-002C-742E626C0E64}"/>
              </a:ext>
            </a:extLst>
          </p:cNvPr>
          <p:cNvSpPr>
            <a:spLocks noGrp="1"/>
          </p:cNvSpPr>
          <p:nvPr>
            <p:ph type="sldNum" sz="quarter" idx="12"/>
          </p:nvPr>
        </p:nvSpPr>
        <p:spPr/>
        <p:txBody>
          <a:bodyPr/>
          <a:lstStyle/>
          <a:p>
            <a:fld id="{C2CBE6A3-4AEF-4734-8AB8-E4DE745DFB5E}" type="slidenum">
              <a:rPr lang="fr-CA" smtClean="0"/>
              <a:t>3</a:t>
            </a:fld>
            <a:endParaRPr lang="fr-CA"/>
          </a:p>
        </p:txBody>
      </p:sp>
    </p:spTree>
    <p:extLst>
      <p:ext uri="{BB962C8B-B14F-4D97-AF65-F5344CB8AC3E}">
        <p14:creationId xmlns:p14="http://schemas.microsoft.com/office/powerpoint/2010/main" val="37533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4BA7794F-607F-BCF6-931A-5DBDEA3C8517}"/>
              </a:ext>
            </a:extLst>
          </p:cNvPr>
          <p:cNvSpPr>
            <a:spLocks noGrp="1"/>
          </p:cNvSpPr>
          <p:nvPr>
            <p:ph type="title"/>
          </p:nvPr>
        </p:nvSpPr>
        <p:spPr/>
        <p:txBody>
          <a:bodyPr/>
          <a:lstStyle/>
          <a:p>
            <a:r>
              <a:rPr lang="fr-CA"/>
              <a:t>Exemple simple de vue partielle</a:t>
            </a:r>
          </a:p>
        </p:txBody>
      </p:sp>
      <p:sp>
        <p:nvSpPr>
          <p:cNvPr id="7" name="Espace réservé du contenu 6">
            <a:extLst>
              <a:ext uri="{FF2B5EF4-FFF2-40B4-BE49-F238E27FC236}">
                <a16:creationId xmlns:a16="http://schemas.microsoft.com/office/drawing/2014/main" id="{41687D44-17AE-024B-5E6C-7A1B5F074C78}"/>
              </a:ext>
            </a:extLst>
          </p:cNvPr>
          <p:cNvSpPr>
            <a:spLocks noGrp="1"/>
          </p:cNvSpPr>
          <p:nvPr>
            <p:ph idx="1"/>
          </p:nvPr>
        </p:nvSpPr>
        <p:spPr>
          <a:xfrm>
            <a:off x="1097280" y="1176374"/>
            <a:ext cx="10058400" cy="475694"/>
          </a:xfrm>
        </p:spPr>
        <p:txBody>
          <a:bodyPr/>
          <a:lstStyle/>
          <a:p>
            <a:pPr marL="0" indent="0">
              <a:buNone/>
            </a:pPr>
            <a:r>
              <a:rPr lang="fr-CA"/>
              <a:t>On peut utiliser &lt;partial/&gt; pour inclure une vue dans une vue!</a:t>
            </a:r>
          </a:p>
        </p:txBody>
      </p:sp>
      <p:sp>
        <p:nvSpPr>
          <p:cNvPr id="4" name="Espace réservé du pied de page 3">
            <a:extLst>
              <a:ext uri="{FF2B5EF4-FFF2-40B4-BE49-F238E27FC236}">
                <a16:creationId xmlns:a16="http://schemas.microsoft.com/office/drawing/2014/main" id="{2340817E-E32F-9509-FF62-6C48AB8FCB42}"/>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09DE6595-E737-A27C-C3FF-C5200D732B6D}"/>
              </a:ext>
            </a:extLst>
          </p:cNvPr>
          <p:cNvSpPr>
            <a:spLocks noGrp="1"/>
          </p:cNvSpPr>
          <p:nvPr>
            <p:ph type="sldNum" sz="quarter" idx="12"/>
          </p:nvPr>
        </p:nvSpPr>
        <p:spPr/>
        <p:txBody>
          <a:bodyPr/>
          <a:lstStyle/>
          <a:p>
            <a:r>
              <a:rPr lang="fr-CA"/>
              <a:t>Page </a:t>
            </a:r>
            <a:fld id="{C2CBE6A3-4AEF-4734-8AB8-E4DE745DFB5E}" type="slidenum">
              <a:rPr lang="fr-CA" smtClean="0"/>
              <a:pPr/>
              <a:t>4</a:t>
            </a:fld>
            <a:endParaRPr lang="fr-CA"/>
          </a:p>
        </p:txBody>
      </p:sp>
      <p:pic>
        <p:nvPicPr>
          <p:cNvPr id="3" name="Image 2">
            <a:extLst>
              <a:ext uri="{FF2B5EF4-FFF2-40B4-BE49-F238E27FC236}">
                <a16:creationId xmlns:a16="http://schemas.microsoft.com/office/drawing/2014/main" id="{68D1B766-75F7-65C8-A5E2-C900B2BF5A99}"/>
              </a:ext>
            </a:extLst>
          </p:cNvPr>
          <p:cNvPicPr>
            <a:picLocks noChangeAspect="1"/>
          </p:cNvPicPr>
          <p:nvPr/>
        </p:nvPicPr>
        <p:blipFill>
          <a:blip r:embed="rId2"/>
          <a:stretch>
            <a:fillRect/>
          </a:stretch>
        </p:blipFill>
        <p:spPr>
          <a:xfrm>
            <a:off x="1097280" y="4710078"/>
            <a:ext cx="3753374" cy="1448002"/>
          </a:xfrm>
          <a:prstGeom prst="rect">
            <a:avLst/>
          </a:prstGeom>
        </p:spPr>
        <p:style>
          <a:lnRef idx="2">
            <a:schemeClr val="dk1"/>
          </a:lnRef>
          <a:fillRef idx="1">
            <a:schemeClr val="lt1"/>
          </a:fillRef>
          <a:effectRef idx="0">
            <a:schemeClr val="dk1"/>
          </a:effectRef>
          <a:fontRef idx="minor">
            <a:schemeClr val="dk1"/>
          </a:fontRef>
        </p:style>
      </p:pic>
      <p:pic>
        <p:nvPicPr>
          <p:cNvPr id="9" name="Image 8">
            <a:extLst>
              <a:ext uri="{FF2B5EF4-FFF2-40B4-BE49-F238E27FC236}">
                <a16:creationId xmlns:a16="http://schemas.microsoft.com/office/drawing/2014/main" id="{A9C64D73-8F2A-0BF0-410C-A465B70BE701}"/>
              </a:ext>
            </a:extLst>
          </p:cNvPr>
          <p:cNvPicPr>
            <a:picLocks noChangeAspect="1"/>
          </p:cNvPicPr>
          <p:nvPr/>
        </p:nvPicPr>
        <p:blipFill>
          <a:blip r:embed="rId3"/>
          <a:stretch>
            <a:fillRect/>
          </a:stretch>
        </p:blipFill>
        <p:spPr>
          <a:xfrm>
            <a:off x="6175038" y="4951145"/>
            <a:ext cx="2333951" cy="1228896"/>
          </a:xfrm>
          <a:prstGeom prst="rect">
            <a:avLst/>
          </a:prstGeom>
        </p:spPr>
        <p:style>
          <a:lnRef idx="2">
            <a:schemeClr val="dk1"/>
          </a:lnRef>
          <a:fillRef idx="1">
            <a:schemeClr val="lt1"/>
          </a:fillRef>
          <a:effectRef idx="0">
            <a:schemeClr val="dk1"/>
          </a:effectRef>
          <a:fontRef idx="minor">
            <a:schemeClr val="dk1"/>
          </a:fontRef>
        </p:style>
      </p:pic>
      <p:pic>
        <p:nvPicPr>
          <p:cNvPr id="11" name="Image 10">
            <a:extLst>
              <a:ext uri="{FF2B5EF4-FFF2-40B4-BE49-F238E27FC236}">
                <a16:creationId xmlns:a16="http://schemas.microsoft.com/office/drawing/2014/main" id="{1EF54403-B33D-3FED-293D-C1F8E5C1303E}"/>
              </a:ext>
            </a:extLst>
          </p:cNvPr>
          <p:cNvPicPr>
            <a:picLocks noChangeAspect="1"/>
          </p:cNvPicPr>
          <p:nvPr/>
        </p:nvPicPr>
        <p:blipFill>
          <a:blip r:embed="rId4"/>
          <a:stretch>
            <a:fillRect/>
          </a:stretch>
        </p:blipFill>
        <p:spPr>
          <a:xfrm>
            <a:off x="1097280" y="1785433"/>
            <a:ext cx="2876951" cy="2057687"/>
          </a:xfrm>
          <a:prstGeom prst="rect">
            <a:avLst/>
          </a:prstGeom>
        </p:spPr>
        <p:style>
          <a:lnRef idx="2">
            <a:schemeClr val="dk1"/>
          </a:lnRef>
          <a:fillRef idx="1">
            <a:schemeClr val="lt1"/>
          </a:fillRef>
          <a:effectRef idx="0">
            <a:schemeClr val="dk1"/>
          </a:effectRef>
          <a:fontRef idx="minor">
            <a:schemeClr val="dk1"/>
          </a:fontRef>
        </p:style>
      </p:pic>
      <p:sp>
        <p:nvSpPr>
          <p:cNvPr id="13" name="Espace réservé du contenu 6">
            <a:extLst>
              <a:ext uri="{FF2B5EF4-FFF2-40B4-BE49-F238E27FC236}">
                <a16:creationId xmlns:a16="http://schemas.microsoft.com/office/drawing/2014/main" id="{F59C25B7-AE39-6D89-EAEA-602E93B877CA}"/>
              </a:ext>
            </a:extLst>
          </p:cNvPr>
          <p:cNvSpPr txBox="1">
            <a:spLocks/>
          </p:cNvSpPr>
          <p:nvPr/>
        </p:nvSpPr>
        <p:spPr>
          <a:xfrm>
            <a:off x="1100600" y="4268762"/>
            <a:ext cx="10058400" cy="475694"/>
          </a:xfrm>
          <a:prstGeom prst="rect">
            <a:avLst/>
          </a:prstGeom>
        </p:spPr>
        <p:txBody>
          <a:bodyPr vert="horz" lIns="0" tIns="45720" rIns="0" bIns="45720" rtlCol="0">
            <a:normAutofit/>
          </a:bodyPr>
          <a:lstStyle>
            <a:lvl1pPr marL="344488" indent="-344488" algn="l" defTabSz="914400" rtl="0" eaLnBrk="1" latinLnBrk="0" hangingPunct="1">
              <a:lnSpc>
                <a:spcPct val="90000"/>
              </a:lnSpc>
              <a:spcBef>
                <a:spcPts val="1200"/>
              </a:spcBef>
              <a:spcAft>
                <a:spcPts val="200"/>
              </a:spcAft>
              <a:buClr>
                <a:schemeClr val="accent1"/>
              </a:buClr>
              <a:buSzPct val="100000"/>
              <a:buFont typeface="Wingdings" panose="05000000000000000000" pitchFamily="2" charset="2"/>
              <a:buChar char="q"/>
              <a:defRPr sz="2000" kern="1200">
                <a:solidFill>
                  <a:schemeClr val="tx1">
                    <a:lumMod val="75000"/>
                    <a:lumOff val="25000"/>
                  </a:schemeClr>
                </a:solidFill>
                <a:latin typeface="+mn-lt"/>
                <a:ea typeface="+mn-ea"/>
                <a:cs typeface="+mn-cs"/>
              </a:defRPr>
            </a:lvl1pPr>
            <a:lvl2pPr marL="517525" indent="-317500" algn="l" defTabSz="914400" rtl="0" eaLnBrk="1" latinLnBrk="0" hangingPunct="1">
              <a:lnSpc>
                <a:spcPct val="90000"/>
              </a:lnSpc>
              <a:spcBef>
                <a:spcPts val="200"/>
              </a:spcBef>
              <a:spcAft>
                <a:spcPts val="400"/>
              </a:spcAft>
              <a:buClr>
                <a:schemeClr val="accent1"/>
              </a:buClr>
              <a:buFont typeface="Wingdings" panose="05000000000000000000" pitchFamily="2" charset="2"/>
              <a:buChar char="q"/>
              <a:defRPr sz="1800" kern="1200">
                <a:solidFill>
                  <a:schemeClr val="tx1">
                    <a:lumMod val="75000"/>
                    <a:lumOff val="25000"/>
                  </a:schemeClr>
                </a:solidFill>
                <a:latin typeface="+mn-lt"/>
                <a:ea typeface="+mn-ea"/>
                <a:cs typeface="+mn-cs"/>
              </a:defRPr>
            </a:lvl2pPr>
            <a:lvl3pPr marL="690563" indent="-306388" algn="l" defTabSz="914400" rtl="0" eaLnBrk="1" latinLnBrk="0" hangingPunct="1">
              <a:lnSpc>
                <a:spcPct val="90000"/>
              </a:lnSpc>
              <a:spcBef>
                <a:spcPts val="200"/>
              </a:spcBef>
              <a:spcAft>
                <a:spcPts val="400"/>
              </a:spcAft>
              <a:buClr>
                <a:schemeClr val="accent1"/>
              </a:buClr>
              <a:buFont typeface="Wingdings" panose="05000000000000000000" pitchFamily="2" charset="2"/>
              <a:buChar char="q"/>
              <a:defRPr sz="1400" kern="1200">
                <a:solidFill>
                  <a:schemeClr val="tx1">
                    <a:lumMod val="75000"/>
                    <a:lumOff val="25000"/>
                  </a:schemeClr>
                </a:solidFill>
                <a:latin typeface="+mn-lt"/>
                <a:ea typeface="+mn-ea"/>
                <a:cs typeface="+mn-cs"/>
              </a:defRPr>
            </a:lvl3pPr>
            <a:lvl4pPr marL="854075" indent="-287338" algn="l" defTabSz="914400" rtl="0" eaLnBrk="1" latinLnBrk="0" hangingPunct="1">
              <a:lnSpc>
                <a:spcPct val="90000"/>
              </a:lnSpc>
              <a:spcBef>
                <a:spcPts val="200"/>
              </a:spcBef>
              <a:spcAft>
                <a:spcPts val="400"/>
              </a:spcAft>
              <a:buClr>
                <a:schemeClr val="accent1"/>
              </a:buClr>
              <a:buFont typeface="Wingdings" panose="05000000000000000000" pitchFamily="2" charset="2"/>
              <a:buChar char="q"/>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Wingdings" panose="05000000000000000000" pitchFamily="2" charset="2"/>
              <a:buChar char="q"/>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Wingdings" panose="05000000000000000000" pitchFamily="2" charset="2"/>
              <a:buNone/>
            </a:pPr>
            <a:r>
              <a:rPr lang="fr-CA"/>
              <a:t>Devient:</a:t>
            </a:r>
          </a:p>
        </p:txBody>
      </p:sp>
      <p:sp>
        <p:nvSpPr>
          <p:cNvPr id="14" name="ZoneTexte 13">
            <a:extLst>
              <a:ext uri="{FF2B5EF4-FFF2-40B4-BE49-F238E27FC236}">
                <a16:creationId xmlns:a16="http://schemas.microsoft.com/office/drawing/2014/main" id="{0C17D3BE-A70E-C6D6-24FF-EA9702E43B28}"/>
              </a:ext>
            </a:extLst>
          </p:cNvPr>
          <p:cNvSpPr txBox="1"/>
          <p:nvPr/>
        </p:nvSpPr>
        <p:spPr>
          <a:xfrm>
            <a:off x="6126480" y="4592655"/>
            <a:ext cx="2112566" cy="369332"/>
          </a:xfrm>
          <a:prstGeom prst="rect">
            <a:avLst/>
          </a:prstGeom>
          <a:noFill/>
        </p:spPr>
        <p:txBody>
          <a:bodyPr wrap="none" rtlCol="0">
            <a:spAutoFit/>
          </a:bodyPr>
          <a:lstStyle/>
          <a:p>
            <a:r>
              <a:rPr lang="fr-CA"/>
              <a:t>_</a:t>
            </a:r>
            <a:r>
              <a:rPr lang="fr-CA" err="1"/>
              <a:t>ZombieCard.cshtml</a:t>
            </a:r>
            <a:endParaRPr lang="fr-CA"/>
          </a:p>
        </p:txBody>
      </p:sp>
      <p:sp>
        <p:nvSpPr>
          <p:cNvPr id="15" name="Signe Plus 14">
            <a:extLst>
              <a:ext uri="{FF2B5EF4-FFF2-40B4-BE49-F238E27FC236}">
                <a16:creationId xmlns:a16="http://schemas.microsoft.com/office/drawing/2014/main" id="{48D643EF-48E4-8658-2790-389E54400A9A}"/>
              </a:ext>
            </a:extLst>
          </p:cNvPr>
          <p:cNvSpPr/>
          <p:nvPr/>
        </p:nvSpPr>
        <p:spPr>
          <a:xfrm>
            <a:off x="5094514" y="4951145"/>
            <a:ext cx="762023" cy="730481"/>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Rectangle 15">
            <a:extLst>
              <a:ext uri="{FF2B5EF4-FFF2-40B4-BE49-F238E27FC236}">
                <a16:creationId xmlns:a16="http://schemas.microsoft.com/office/drawing/2014/main" id="{3801287E-4006-455C-020D-FF2664C1868B}"/>
              </a:ext>
            </a:extLst>
          </p:cNvPr>
          <p:cNvSpPr/>
          <p:nvPr/>
        </p:nvSpPr>
        <p:spPr>
          <a:xfrm>
            <a:off x="1713539" y="5517136"/>
            <a:ext cx="591671" cy="284309"/>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7" name="Rectangle 16">
            <a:extLst>
              <a:ext uri="{FF2B5EF4-FFF2-40B4-BE49-F238E27FC236}">
                <a16:creationId xmlns:a16="http://schemas.microsoft.com/office/drawing/2014/main" id="{B33F1E60-2AD0-7079-D7AC-DE0C4E79AF0F}"/>
              </a:ext>
            </a:extLst>
          </p:cNvPr>
          <p:cNvSpPr/>
          <p:nvPr/>
        </p:nvSpPr>
        <p:spPr>
          <a:xfrm>
            <a:off x="2671566" y="5515771"/>
            <a:ext cx="886142" cy="284309"/>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Rectangle 17">
            <a:extLst>
              <a:ext uri="{FF2B5EF4-FFF2-40B4-BE49-F238E27FC236}">
                <a16:creationId xmlns:a16="http://schemas.microsoft.com/office/drawing/2014/main" id="{A2DD6AB2-9CE2-D069-D091-2E600BA69E9B}"/>
              </a:ext>
            </a:extLst>
          </p:cNvPr>
          <p:cNvSpPr/>
          <p:nvPr/>
        </p:nvSpPr>
        <p:spPr>
          <a:xfrm>
            <a:off x="4012651" y="5492071"/>
            <a:ext cx="591671" cy="308009"/>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430362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D1E786CE-7F79-4131-35AD-14AF900A16D2}"/>
              </a:ext>
            </a:extLst>
          </p:cNvPr>
          <p:cNvSpPr>
            <a:spLocks noGrp="1"/>
          </p:cNvSpPr>
          <p:nvPr>
            <p:ph type="title"/>
          </p:nvPr>
        </p:nvSpPr>
        <p:spPr/>
        <p:txBody>
          <a:bodyPr/>
          <a:lstStyle/>
          <a:p>
            <a:r>
              <a:rPr lang="en-CA"/>
              <a:t>Rappel sur les </a:t>
            </a:r>
            <a:r>
              <a:rPr lang="en-CA" err="1"/>
              <a:t>constructeurs</a:t>
            </a:r>
            <a:endParaRPr lang="fr-CA"/>
          </a:p>
        </p:txBody>
      </p:sp>
      <p:sp>
        <p:nvSpPr>
          <p:cNvPr id="7" name="Espace réservé du contenu 6">
            <a:extLst>
              <a:ext uri="{FF2B5EF4-FFF2-40B4-BE49-F238E27FC236}">
                <a16:creationId xmlns:a16="http://schemas.microsoft.com/office/drawing/2014/main" id="{E4F9CBD1-E2F4-AE74-8855-B5170B3DDFAB}"/>
              </a:ext>
            </a:extLst>
          </p:cNvPr>
          <p:cNvSpPr>
            <a:spLocks noGrp="1"/>
          </p:cNvSpPr>
          <p:nvPr>
            <p:ph idx="1"/>
          </p:nvPr>
        </p:nvSpPr>
        <p:spPr/>
        <p:txBody>
          <a:bodyPr vert="horz" lIns="0" tIns="45720" rIns="0" bIns="45720" rtlCol="0" anchor="t">
            <a:normAutofit/>
          </a:bodyPr>
          <a:lstStyle/>
          <a:p>
            <a:pPr marL="0" indent="0">
              <a:buNone/>
            </a:pPr>
            <a:r>
              <a:rPr lang="en-CA"/>
              <a:t>En C#, </a:t>
            </a:r>
            <a:r>
              <a:rPr lang="en-CA" err="1"/>
              <a:t>chaque</a:t>
            </a:r>
            <a:r>
              <a:rPr lang="en-CA"/>
              <a:t> </a:t>
            </a:r>
            <a:r>
              <a:rPr lang="en-CA" b="1"/>
              <a:t>instance </a:t>
            </a:r>
            <a:r>
              <a:rPr lang="en-CA" b="1" err="1"/>
              <a:t>d’objet</a:t>
            </a:r>
            <a:r>
              <a:rPr lang="en-CA"/>
              <a:t> </a:t>
            </a:r>
            <a:r>
              <a:rPr lang="en-CA" err="1"/>
              <a:t>est</a:t>
            </a:r>
            <a:r>
              <a:rPr lang="en-CA"/>
              <a:t> </a:t>
            </a:r>
            <a:r>
              <a:rPr lang="en-CA" err="1"/>
              <a:t>cr</a:t>
            </a:r>
            <a:r>
              <a:rPr lang="fr-CA" err="1"/>
              <a:t>éée</a:t>
            </a:r>
            <a:r>
              <a:rPr lang="fr-CA"/>
              <a:t> par un </a:t>
            </a:r>
            <a:r>
              <a:rPr lang="fr-CA" b="1"/>
              <a:t>constructeur</a:t>
            </a:r>
            <a:r>
              <a:rPr lang="fr-CA"/>
              <a:t>.</a:t>
            </a:r>
          </a:p>
          <a:p>
            <a:pPr marL="0" indent="0">
              <a:buNone/>
            </a:pPr>
            <a:r>
              <a:rPr lang="fr-CA"/>
              <a:t>Le </a:t>
            </a:r>
            <a:r>
              <a:rPr lang="fr-CA" b="1"/>
              <a:t>constructeur</a:t>
            </a:r>
            <a:r>
              <a:rPr lang="fr-CA"/>
              <a:t> n’est pas considéré comme une méthode et </a:t>
            </a:r>
            <a:r>
              <a:rPr lang="fr-CA" b="1"/>
              <a:t>n’a pas de type de retour</a:t>
            </a:r>
            <a:r>
              <a:rPr lang="fr-CA"/>
              <a:t>.</a:t>
            </a:r>
          </a:p>
          <a:p>
            <a:pPr marL="0" indent="0">
              <a:buNone/>
            </a:pPr>
            <a:r>
              <a:rPr lang="fr-CA"/>
              <a:t>Il est exécuté avec les paramètres qui sont passé avec </a:t>
            </a:r>
            <a:r>
              <a:rPr lang="fr-CA" b="1"/>
              <a:t>new(…)</a:t>
            </a:r>
          </a:p>
        </p:txBody>
      </p:sp>
      <p:sp>
        <p:nvSpPr>
          <p:cNvPr id="4" name="Espace réservé du pied de page 3">
            <a:extLst>
              <a:ext uri="{FF2B5EF4-FFF2-40B4-BE49-F238E27FC236}">
                <a16:creationId xmlns:a16="http://schemas.microsoft.com/office/drawing/2014/main" id="{C7E6177E-F55B-9500-0E05-C191F2C64D0C}"/>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BC506C78-C58A-72AD-56A2-CCD8835AB95A}"/>
              </a:ext>
            </a:extLst>
          </p:cNvPr>
          <p:cNvSpPr>
            <a:spLocks noGrp="1"/>
          </p:cNvSpPr>
          <p:nvPr>
            <p:ph type="sldNum" sz="quarter" idx="12"/>
          </p:nvPr>
        </p:nvSpPr>
        <p:spPr/>
        <p:txBody>
          <a:bodyPr/>
          <a:lstStyle/>
          <a:p>
            <a:r>
              <a:rPr lang="fr-CA"/>
              <a:t>Page </a:t>
            </a:r>
            <a:fld id="{C2CBE6A3-4AEF-4734-8AB8-E4DE745DFB5E}" type="slidenum">
              <a:rPr lang="fr-CA" smtClean="0"/>
              <a:pPr/>
              <a:t>5</a:t>
            </a:fld>
            <a:endParaRPr lang="fr-CA"/>
          </a:p>
        </p:txBody>
      </p:sp>
    </p:spTree>
    <p:extLst>
      <p:ext uri="{BB962C8B-B14F-4D97-AF65-F5344CB8AC3E}">
        <p14:creationId xmlns:p14="http://schemas.microsoft.com/office/powerpoint/2010/main" val="3156337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D1E786CE-7F79-4131-35AD-14AF900A16D2}"/>
              </a:ext>
            </a:extLst>
          </p:cNvPr>
          <p:cNvSpPr>
            <a:spLocks noGrp="1"/>
          </p:cNvSpPr>
          <p:nvPr>
            <p:ph type="title"/>
          </p:nvPr>
        </p:nvSpPr>
        <p:spPr/>
        <p:txBody>
          <a:bodyPr/>
          <a:lstStyle/>
          <a:p>
            <a:r>
              <a:rPr lang="en-CA" err="1"/>
              <a:t>Constructeur</a:t>
            </a:r>
            <a:r>
              <a:rPr lang="en-CA"/>
              <a:t> avec parent</a:t>
            </a:r>
            <a:endParaRPr lang="fr-CA"/>
          </a:p>
        </p:txBody>
      </p:sp>
      <p:sp>
        <p:nvSpPr>
          <p:cNvPr id="7" name="Espace réservé du contenu 6">
            <a:extLst>
              <a:ext uri="{FF2B5EF4-FFF2-40B4-BE49-F238E27FC236}">
                <a16:creationId xmlns:a16="http://schemas.microsoft.com/office/drawing/2014/main" id="{E4F9CBD1-E2F4-AE74-8855-B5170B3DDFAB}"/>
              </a:ext>
            </a:extLst>
          </p:cNvPr>
          <p:cNvSpPr>
            <a:spLocks noGrp="1"/>
          </p:cNvSpPr>
          <p:nvPr>
            <p:ph idx="1"/>
          </p:nvPr>
        </p:nvSpPr>
        <p:spPr/>
        <p:txBody>
          <a:bodyPr vert="horz" lIns="0" tIns="45720" rIns="0" bIns="45720" rtlCol="0" anchor="t">
            <a:normAutofit/>
          </a:bodyPr>
          <a:lstStyle/>
          <a:p>
            <a:pPr marL="0" indent="0">
              <a:buNone/>
            </a:pPr>
            <a:r>
              <a:rPr lang="fr-CA"/>
              <a:t>Lorsque l’on construit un objet qui hérite d’une autre classe, le constructeur du parent est également appelé. Ainsi que celui du parent de ce parent, et ainsi de suite, jusqu’à obtenir un objet entier qui est complètement construit. En utilisant l’opérateur </a:t>
            </a:r>
            <a:r>
              <a:rPr lang="fr-CA" b="1"/>
              <a:t>base</a:t>
            </a:r>
            <a:r>
              <a:rPr lang="fr-CA"/>
              <a:t> on peut faire passer les paramètres reçus par un constructeur au constructeur du parent.</a:t>
            </a:r>
          </a:p>
          <a:p>
            <a:pPr marL="0" indent="0">
              <a:buNone/>
            </a:pPr>
            <a:r>
              <a:rPr lang="fr-CA"/>
              <a:t>Dans l’exemple de </a:t>
            </a:r>
            <a:r>
              <a:rPr lang="fr-CA" b="1" err="1"/>
              <a:t>ZombiePartyDbContext</a:t>
            </a:r>
            <a:r>
              <a:rPr lang="fr-CA"/>
              <a:t>, c’est important d’utiliser </a:t>
            </a:r>
            <a:r>
              <a:rPr lang="fr-CA" b="1"/>
              <a:t>base(options)</a:t>
            </a:r>
            <a:r>
              <a:rPr lang="fr-CA"/>
              <a:t>, sinon le parent </a:t>
            </a:r>
            <a:r>
              <a:rPr lang="fr-CA" b="1" err="1"/>
              <a:t>DbContext</a:t>
            </a:r>
            <a:r>
              <a:rPr lang="fr-CA"/>
              <a:t> ne serait pas correctement initialisé!</a:t>
            </a:r>
          </a:p>
        </p:txBody>
      </p:sp>
      <p:sp>
        <p:nvSpPr>
          <p:cNvPr id="4" name="Espace réservé du pied de page 3">
            <a:extLst>
              <a:ext uri="{FF2B5EF4-FFF2-40B4-BE49-F238E27FC236}">
                <a16:creationId xmlns:a16="http://schemas.microsoft.com/office/drawing/2014/main" id="{C7E6177E-F55B-9500-0E05-C191F2C64D0C}"/>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BC506C78-C58A-72AD-56A2-CCD8835AB95A}"/>
              </a:ext>
            </a:extLst>
          </p:cNvPr>
          <p:cNvSpPr>
            <a:spLocks noGrp="1"/>
          </p:cNvSpPr>
          <p:nvPr>
            <p:ph type="sldNum" sz="quarter" idx="12"/>
          </p:nvPr>
        </p:nvSpPr>
        <p:spPr/>
        <p:txBody>
          <a:bodyPr/>
          <a:lstStyle/>
          <a:p>
            <a:r>
              <a:rPr lang="fr-CA"/>
              <a:t>Page </a:t>
            </a:r>
            <a:fld id="{C2CBE6A3-4AEF-4734-8AB8-E4DE745DFB5E}" type="slidenum">
              <a:rPr lang="fr-CA" smtClean="0"/>
              <a:pPr/>
              <a:t>6</a:t>
            </a:fld>
            <a:endParaRPr lang="fr-CA"/>
          </a:p>
        </p:txBody>
      </p:sp>
      <p:pic>
        <p:nvPicPr>
          <p:cNvPr id="9" name="Image 8">
            <a:extLst>
              <a:ext uri="{FF2B5EF4-FFF2-40B4-BE49-F238E27FC236}">
                <a16:creationId xmlns:a16="http://schemas.microsoft.com/office/drawing/2014/main" id="{2B8CD551-4E60-59E4-69B8-9BD2B080679E}"/>
              </a:ext>
            </a:extLst>
          </p:cNvPr>
          <p:cNvPicPr>
            <a:picLocks noChangeAspect="1"/>
          </p:cNvPicPr>
          <p:nvPr/>
        </p:nvPicPr>
        <p:blipFill>
          <a:blip r:embed="rId2"/>
          <a:stretch>
            <a:fillRect/>
          </a:stretch>
        </p:blipFill>
        <p:spPr>
          <a:xfrm>
            <a:off x="1097280" y="3236959"/>
            <a:ext cx="9072104" cy="1481427"/>
          </a:xfrm>
          <a:prstGeom prst="rect">
            <a:avLst/>
          </a:prstGeom>
        </p:spPr>
      </p:pic>
    </p:spTree>
    <p:extLst>
      <p:ext uri="{BB962C8B-B14F-4D97-AF65-F5344CB8AC3E}">
        <p14:creationId xmlns:p14="http://schemas.microsoft.com/office/powerpoint/2010/main" val="3515767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73184AF-05E1-634D-82D0-F08B407138F1}"/>
              </a:ext>
            </a:extLst>
          </p:cNvPr>
          <p:cNvSpPr>
            <a:spLocks noGrp="1"/>
          </p:cNvSpPr>
          <p:nvPr>
            <p:ph type="title"/>
          </p:nvPr>
        </p:nvSpPr>
        <p:spPr/>
        <p:txBody>
          <a:bodyPr/>
          <a:lstStyle/>
          <a:p>
            <a:r>
              <a:rPr lang="fr-CA"/>
              <a:t>Object </a:t>
            </a:r>
            <a:r>
              <a:rPr lang="fr-CA" err="1"/>
              <a:t>Initializer</a:t>
            </a:r>
            <a:endParaRPr lang="fr-CA"/>
          </a:p>
        </p:txBody>
      </p:sp>
      <p:sp>
        <p:nvSpPr>
          <p:cNvPr id="7" name="Espace réservé du contenu 6">
            <a:extLst>
              <a:ext uri="{FF2B5EF4-FFF2-40B4-BE49-F238E27FC236}">
                <a16:creationId xmlns:a16="http://schemas.microsoft.com/office/drawing/2014/main" id="{60B153E1-9890-BCEB-A805-9A3B2C5D43C0}"/>
              </a:ext>
            </a:extLst>
          </p:cNvPr>
          <p:cNvSpPr>
            <a:spLocks noGrp="1"/>
          </p:cNvSpPr>
          <p:nvPr>
            <p:ph idx="1"/>
          </p:nvPr>
        </p:nvSpPr>
        <p:spPr/>
        <p:txBody>
          <a:bodyPr/>
          <a:lstStyle/>
          <a:p>
            <a:pPr marL="0" indent="0">
              <a:buNone/>
            </a:pPr>
            <a:r>
              <a:rPr lang="fr-CA"/>
              <a:t>Il ne faut pas confondre les paramètres d’un constructeur et l’utilisation d’un </a:t>
            </a:r>
            <a:r>
              <a:rPr lang="fr-CA" err="1"/>
              <a:t>object</a:t>
            </a:r>
            <a:r>
              <a:rPr lang="fr-CA"/>
              <a:t> </a:t>
            </a:r>
            <a:r>
              <a:rPr lang="fr-CA" err="1"/>
              <a:t>initializer</a:t>
            </a:r>
            <a:r>
              <a:rPr lang="fr-CA"/>
              <a:t>.</a:t>
            </a:r>
          </a:p>
          <a:p>
            <a:pPr marL="0" indent="0">
              <a:buNone/>
            </a:pPr>
            <a:r>
              <a:rPr lang="fr-CA"/>
              <a:t>Un </a:t>
            </a:r>
            <a:r>
              <a:rPr lang="fr-CA" err="1"/>
              <a:t>object</a:t>
            </a:r>
            <a:r>
              <a:rPr lang="fr-CA"/>
              <a:t> </a:t>
            </a:r>
            <a:r>
              <a:rPr lang="fr-CA" err="1"/>
              <a:t>initializer</a:t>
            </a:r>
            <a:r>
              <a:rPr lang="fr-CA"/>
              <a:t> peut lui-même comprendre des appels à new, comme dans l’exemple.</a:t>
            </a:r>
          </a:p>
          <a:p>
            <a:pPr marL="0" indent="0">
              <a:buNone/>
            </a:pPr>
            <a:endParaRPr lang="fr-CA"/>
          </a:p>
          <a:p>
            <a:pPr marL="0" indent="0">
              <a:buNone/>
            </a:pPr>
            <a:endParaRPr lang="fr-CA"/>
          </a:p>
          <a:p>
            <a:pPr marL="0" indent="0">
              <a:buNone/>
            </a:pPr>
            <a:endParaRPr lang="fr-CA"/>
          </a:p>
          <a:p>
            <a:pPr marL="0" indent="0">
              <a:buNone/>
            </a:pPr>
            <a:endParaRPr lang="fr-CA"/>
          </a:p>
          <a:p>
            <a:pPr marL="0" indent="0">
              <a:buNone/>
            </a:pPr>
            <a:endParaRPr lang="fr-CA"/>
          </a:p>
          <a:p>
            <a:pPr marL="0" indent="0">
              <a:buNone/>
            </a:pPr>
            <a:r>
              <a:rPr lang="fr-CA"/>
              <a:t>On préfère utiliser </a:t>
            </a:r>
            <a:r>
              <a:rPr lang="fr-CA" err="1"/>
              <a:t>l’object</a:t>
            </a:r>
            <a:r>
              <a:rPr lang="fr-CA"/>
              <a:t> </a:t>
            </a:r>
            <a:r>
              <a:rPr lang="fr-CA" err="1"/>
              <a:t>initializer</a:t>
            </a:r>
            <a:r>
              <a:rPr lang="fr-CA"/>
              <a:t> lorsque l’on configure un objet pour une instance particulière, mais c’est préférable d’utiliser le constructeur lorsque l’on veut pouvoir réutiliser notre logique d’initialisation. </a:t>
            </a:r>
            <a:r>
              <a:rPr lang="fr-CA" b="1"/>
              <a:t>Comme toujours lorsque l’on programme, on évite de recopier le même code à plusieurs endroits!</a:t>
            </a:r>
          </a:p>
        </p:txBody>
      </p:sp>
      <p:sp>
        <p:nvSpPr>
          <p:cNvPr id="4" name="Espace réservé du pied de page 3">
            <a:extLst>
              <a:ext uri="{FF2B5EF4-FFF2-40B4-BE49-F238E27FC236}">
                <a16:creationId xmlns:a16="http://schemas.microsoft.com/office/drawing/2014/main" id="{050FD35E-72BC-4160-4BD4-5997E1750F9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B0FBB662-F25B-F9CF-DAD4-4556B0C22F57}"/>
              </a:ext>
            </a:extLst>
          </p:cNvPr>
          <p:cNvSpPr>
            <a:spLocks noGrp="1"/>
          </p:cNvSpPr>
          <p:nvPr>
            <p:ph type="sldNum" sz="quarter" idx="12"/>
          </p:nvPr>
        </p:nvSpPr>
        <p:spPr/>
        <p:txBody>
          <a:bodyPr/>
          <a:lstStyle/>
          <a:p>
            <a:r>
              <a:rPr lang="fr-CA"/>
              <a:t>Page </a:t>
            </a:r>
            <a:fld id="{C2CBE6A3-4AEF-4734-8AB8-E4DE745DFB5E}" type="slidenum">
              <a:rPr lang="fr-CA" smtClean="0"/>
              <a:pPr/>
              <a:t>7</a:t>
            </a:fld>
            <a:endParaRPr lang="fr-CA"/>
          </a:p>
        </p:txBody>
      </p:sp>
      <p:pic>
        <p:nvPicPr>
          <p:cNvPr id="11" name="Image 10">
            <a:extLst>
              <a:ext uri="{FF2B5EF4-FFF2-40B4-BE49-F238E27FC236}">
                <a16:creationId xmlns:a16="http://schemas.microsoft.com/office/drawing/2014/main" id="{0D078572-1BC5-B361-EB3F-D05042C8D501}"/>
              </a:ext>
            </a:extLst>
          </p:cNvPr>
          <p:cNvPicPr>
            <a:picLocks noChangeAspect="1"/>
          </p:cNvPicPr>
          <p:nvPr/>
        </p:nvPicPr>
        <p:blipFill>
          <a:blip r:embed="rId2"/>
          <a:stretch>
            <a:fillRect/>
          </a:stretch>
        </p:blipFill>
        <p:spPr>
          <a:xfrm>
            <a:off x="1036320" y="2115715"/>
            <a:ext cx="7591910" cy="1952945"/>
          </a:xfrm>
          <a:prstGeom prst="rect">
            <a:avLst/>
          </a:prstGeom>
        </p:spPr>
      </p:pic>
    </p:spTree>
    <p:extLst>
      <p:ext uri="{BB962C8B-B14F-4D97-AF65-F5344CB8AC3E}">
        <p14:creationId xmlns:p14="http://schemas.microsoft.com/office/powerpoint/2010/main" val="3449068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6342FF57-A000-CEE7-9330-27BAA5CA8F33}"/>
              </a:ext>
            </a:extLst>
          </p:cNvPr>
          <p:cNvSpPr>
            <a:spLocks noGrp="1"/>
          </p:cNvSpPr>
          <p:nvPr>
            <p:ph type="title"/>
          </p:nvPr>
        </p:nvSpPr>
        <p:spPr/>
        <p:txBody>
          <a:bodyPr/>
          <a:lstStyle/>
          <a:p>
            <a:r>
              <a:rPr lang="fr-CA"/>
              <a:t>Exemple </a:t>
            </a:r>
            <a:r>
              <a:rPr lang="fr-CA" err="1"/>
              <a:t>d’object</a:t>
            </a:r>
            <a:r>
              <a:rPr lang="fr-CA"/>
              <a:t> </a:t>
            </a:r>
            <a:r>
              <a:rPr lang="fr-CA" err="1"/>
              <a:t>initializer</a:t>
            </a:r>
            <a:r>
              <a:rPr lang="fr-CA"/>
              <a:t> vs constructeur</a:t>
            </a:r>
          </a:p>
        </p:txBody>
      </p:sp>
      <p:pic>
        <p:nvPicPr>
          <p:cNvPr id="9" name="Espace réservé du contenu 8">
            <a:extLst>
              <a:ext uri="{FF2B5EF4-FFF2-40B4-BE49-F238E27FC236}">
                <a16:creationId xmlns:a16="http://schemas.microsoft.com/office/drawing/2014/main" id="{E48D2FF3-7E12-8B3B-28F9-922C785BA6C6}"/>
              </a:ext>
            </a:extLst>
          </p:cNvPr>
          <p:cNvPicPr>
            <a:picLocks noGrp="1" noChangeAspect="1"/>
          </p:cNvPicPr>
          <p:nvPr>
            <p:ph idx="1"/>
          </p:nvPr>
        </p:nvPicPr>
        <p:blipFill rotWithShape="1">
          <a:blip r:embed="rId2"/>
          <a:srcRect r="18316" b="44657"/>
          <a:stretch/>
        </p:blipFill>
        <p:spPr>
          <a:xfrm>
            <a:off x="6723351" y="4230813"/>
            <a:ext cx="5057091" cy="1757080"/>
          </a:xfrm>
        </p:spPr>
        <p:style>
          <a:lnRef idx="2">
            <a:schemeClr val="dk1"/>
          </a:lnRef>
          <a:fillRef idx="1">
            <a:schemeClr val="lt1"/>
          </a:fillRef>
          <a:effectRef idx="0">
            <a:schemeClr val="dk1"/>
          </a:effectRef>
          <a:fontRef idx="minor">
            <a:schemeClr val="dk1"/>
          </a:fontRef>
        </p:style>
      </p:pic>
      <p:sp>
        <p:nvSpPr>
          <p:cNvPr id="4" name="Espace réservé du pied de page 3">
            <a:extLst>
              <a:ext uri="{FF2B5EF4-FFF2-40B4-BE49-F238E27FC236}">
                <a16:creationId xmlns:a16="http://schemas.microsoft.com/office/drawing/2014/main" id="{FF0E488B-46A1-FE88-8B18-8E9A3A042F2E}"/>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58CD6C5-7BF2-B19F-19B5-B884DB661E47}"/>
              </a:ext>
            </a:extLst>
          </p:cNvPr>
          <p:cNvSpPr>
            <a:spLocks noGrp="1"/>
          </p:cNvSpPr>
          <p:nvPr>
            <p:ph type="sldNum" sz="quarter" idx="12"/>
          </p:nvPr>
        </p:nvSpPr>
        <p:spPr/>
        <p:txBody>
          <a:bodyPr/>
          <a:lstStyle/>
          <a:p>
            <a:r>
              <a:rPr lang="fr-CA"/>
              <a:t>Page </a:t>
            </a:r>
            <a:fld id="{C2CBE6A3-4AEF-4734-8AB8-E4DE745DFB5E}" type="slidenum">
              <a:rPr lang="fr-CA" smtClean="0"/>
              <a:pPr/>
              <a:t>8</a:t>
            </a:fld>
            <a:endParaRPr lang="fr-CA"/>
          </a:p>
        </p:txBody>
      </p:sp>
      <p:pic>
        <p:nvPicPr>
          <p:cNvPr id="10" name="Image 9">
            <a:extLst>
              <a:ext uri="{FF2B5EF4-FFF2-40B4-BE49-F238E27FC236}">
                <a16:creationId xmlns:a16="http://schemas.microsoft.com/office/drawing/2014/main" id="{F3BB5012-B1B5-BDA6-C375-60E3132B9526}"/>
              </a:ext>
            </a:extLst>
          </p:cNvPr>
          <p:cNvPicPr>
            <a:picLocks noChangeAspect="1"/>
          </p:cNvPicPr>
          <p:nvPr/>
        </p:nvPicPr>
        <p:blipFill>
          <a:blip r:embed="rId3"/>
          <a:stretch>
            <a:fillRect/>
          </a:stretch>
        </p:blipFill>
        <p:spPr>
          <a:xfrm>
            <a:off x="1036486" y="1702884"/>
            <a:ext cx="6354662" cy="1634675"/>
          </a:xfrm>
          <a:prstGeom prst="rect">
            <a:avLst/>
          </a:prstGeom>
        </p:spPr>
        <p:style>
          <a:lnRef idx="2">
            <a:schemeClr val="dk1"/>
          </a:lnRef>
          <a:fillRef idx="1">
            <a:schemeClr val="lt1"/>
          </a:fillRef>
          <a:effectRef idx="0">
            <a:schemeClr val="dk1"/>
          </a:effectRef>
          <a:fontRef idx="minor">
            <a:schemeClr val="dk1"/>
          </a:fontRef>
        </p:style>
      </p:pic>
      <p:pic>
        <p:nvPicPr>
          <p:cNvPr id="12" name="Image 11">
            <a:extLst>
              <a:ext uri="{FF2B5EF4-FFF2-40B4-BE49-F238E27FC236}">
                <a16:creationId xmlns:a16="http://schemas.microsoft.com/office/drawing/2014/main" id="{FE5AE619-EC24-2C80-C9A6-E7DA8A64DAF7}"/>
              </a:ext>
            </a:extLst>
          </p:cNvPr>
          <p:cNvPicPr>
            <a:picLocks noChangeAspect="1"/>
          </p:cNvPicPr>
          <p:nvPr/>
        </p:nvPicPr>
        <p:blipFill>
          <a:blip r:embed="rId4"/>
          <a:stretch>
            <a:fillRect/>
          </a:stretch>
        </p:blipFill>
        <p:spPr>
          <a:xfrm>
            <a:off x="1019863" y="4944126"/>
            <a:ext cx="4116017" cy="369331"/>
          </a:xfrm>
          <a:prstGeom prst="rect">
            <a:avLst/>
          </a:prstGeom>
        </p:spPr>
        <p:style>
          <a:lnRef idx="2">
            <a:schemeClr val="dk1"/>
          </a:lnRef>
          <a:fillRef idx="1">
            <a:schemeClr val="lt1"/>
          </a:fillRef>
          <a:effectRef idx="0">
            <a:schemeClr val="dk1"/>
          </a:effectRef>
          <a:fontRef idx="minor">
            <a:schemeClr val="dk1"/>
          </a:fontRef>
        </p:style>
      </p:pic>
      <p:sp>
        <p:nvSpPr>
          <p:cNvPr id="14" name="Signe Plus 13">
            <a:extLst>
              <a:ext uri="{FF2B5EF4-FFF2-40B4-BE49-F238E27FC236}">
                <a16:creationId xmlns:a16="http://schemas.microsoft.com/office/drawing/2014/main" id="{331B33BF-1B54-0135-8082-A8505D7B62A5}"/>
              </a:ext>
            </a:extLst>
          </p:cNvPr>
          <p:cNvSpPr/>
          <p:nvPr/>
        </p:nvSpPr>
        <p:spPr>
          <a:xfrm>
            <a:off x="5403835" y="4650073"/>
            <a:ext cx="1051560" cy="957435"/>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ZoneTexte 14">
            <a:extLst>
              <a:ext uri="{FF2B5EF4-FFF2-40B4-BE49-F238E27FC236}">
                <a16:creationId xmlns:a16="http://schemas.microsoft.com/office/drawing/2014/main" id="{256600A4-EE63-E9F7-66AB-92B51F0EFFEF}"/>
              </a:ext>
            </a:extLst>
          </p:cNvPr>
          <p:cNvSpPr txBox="1"/>
          <p:nvPr/>
        </p:nvSpPr>
        <p:spPr>
          <a:xfrm>
            <a:off x="1097280" y="1295400"/>
            <a:ext cx="2878352" cy="369332"/>
          </a:xfrm>
          <a:prstGeom prst="rect">
            <a:avLst/>
          </a:prstGeom>
          <a:noFill/>
        </p:spPr>
        <p:txBody>
          <a:bodyPr wrap="none" rtlCol="0">
            <a:spAutoFit/>
          </a:bodyPr>
          <a:lstStyle/>
          <a:p>
            <a:r>
              <a:rPr lang="fr-CA"/>
              <a:t>L’équivalent du code suivant:</a:t>
            </a:r>
          </a:p>
        </p:txBody>
      </p:sp>
      <p:sp>
        <p:nvSpPr>
          <p:cNvPr id="16" name="ZoneTexte 15">
            <a:extLst>
              <a:ext uri="{FF2B5EF4-FFF2-40B4-BE49-F238E27FC236}">
                <a16:creationId xmlns:a16="http://schemas.microsoft.com/office/drawing/2014/main" id="{1C7D5EFB-AB82-1902-30CD-FD2E871466C2}"/>
              </a:ext>
            </a:extLst>
          </p:cNvPr>
          <p:cNvSpPr txBox="1"/>
          <p:nvPr/>
        </p:nvSpPr>
        <p:spPr>
          <a:xfrm>
            <a:off x="1036487" y="3747631"/>
            <a:ext cx="3469668" cy="369332"/>
          </a:xfrm>
          <a:prstGeom prst="rect">
            <a:avLst/>
          </a:prstGeom>
          <a:noFill/>
        </p:spPr>
        <p:txBody>
          <a:bodyPr wrap="none" rtlCol="0">
            <a:spAutoFit/>
          </a:bodyPr>
          <a:lstStyle/>
          <a:p>
            <a:r>
              <a:rPr lang="fr-CA"/>
              <a:t>Donne un appel à new plus simple:</a:t>
            </a:r>
          </a:p>
        </p:txBody>
      </p:sp>
      <p:cxnSp>
        <p:nvCxnSpPr>
          <p:cNvPr id="18" name="Connecteur droit 17">
            <a:extLst>
              <a:ext uri="{FF2B5EF4-FFF2-40B4-BE49-F238E27FC236}">
                <a16:creationId xmlns:a16="http://schemas.microsoft.com/office/drawing/2014/main" id="{3E3C33CD-166D-07FF-4A48-4653276B4DA0}"/>
              </a:ext>
            </a:extLst>
          </p:cNvPr>
          <p:cNvCxnSpPr>
            <a:cxnSpLocks/>
          </p:cNvCxnSpPr>
          <p:nvPr/>
        </p:nvCxnSpPr>
        <p:spPr>
          <a:xfrm>
            <a:off x="914400" y="3520440"/>
            <a:ext cx="1073658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1968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73184AF-05E1-634D-82D0-F08B407138F1}"/>
              </a:ext>
            </a:extLst>
          </p:cNvPr>
          <p:cNvSpPr>
            <a:spLocks noGrp="1"/>
          </p:cNvSpPr>
          <p:nvPr>
            <p:ph type="title"/>
          </p:nvPr>
        </p:nvSpPr>
        <p:spPr/>
        <p:txBody>
          <a:bodyPr/>
          <a:lstStyle/>
          <a:p>
            <a:r>
              <a:rPr lang="fr-CA"/>
              <a:t>Syntaxe de l’appel à new</a:t>
            </a:r>
          </a:p>
        </p:txBody>
      </p:sp>
      <p:sp>
        <p:nvSpPr>
          <p:cNvPr id="7" name="Espace réservé du contenu 6">
            <a:extLst>
              <a:ext uri="{FF2B5EF4-FFF2-40B4-BE49-F238E27FC236}">
                <a16:creationId xmlns:a16="http://schemas.microsoft.com/office/drawing/2014/main" id="{60B153E1-9890-BCEB-A805-9A3B2C5D43C0}"/>
              </a:ext>
            </a:extLst>
          </p:cNvPr>
          <p:cNvSpPr>
            <a:spLocks noGrp="1"/>
          </p:cNvSpPr>
          <p:nvPr>
            <p:ph idx="1"/>
          </p:nvPr>
        </p:nvSpPr>
        <p:spPr/>
        <p:txBody>
          <a:bodyPr/>
          <a:lstStyle/>
          <a:p>
            <a:pPr marL="0" indent="0">
              <a:buNone/>
            </a:pPr>
            <a:r>
              <a:rPr lang="fr-CA"/>
              <a:t>Les 3 lignes suivantes sont complètement équivalentes et donne le même résultat.</a:t>
            </a:r>
          </a:p>
          <a:p>
            <a:pPr marL="0" indent="0">
              <a:buNone/>
            </a:pPr>
            <a:endParaRPr lang="fr-CA"/>
          </a:p>
          <a:p>
            <a:pPr marL="0" indent="0">
              <a:buNone/>
            </a:pPr>
            <a:endParaRPr lang="fr-CA"/>
          </a:p>
          <a:p>
            <a:pPr marL="0" indent="0">
              <a:buNone/>
            </a:pPr>
            <a:endParaRPr lang="fr-CA"/>
          </a:p>
          <a:p>
            <a:pPr marL="0" indent="0">
              <a:buNone/>
            </a:pPr>
            <a:endParaRPr lang="fr-CA"/>
          </a:p>
          <a:p>
            <a:pPr marL="0" indent="0">
              <a:buNone/>
            </a:pPr>
            <a:r>
              <a:rPr lang="fr-CA"/>
              <a:t>Mais cette syntaxe ne fait pas de sens en C# car le compilateur n’arrive pas à savoir de quel type doit être l’instance!</a:t>
            </a:r>
          </a:p>
        </p:txBody>
      </p:sp>
      <p:sp>
        <p:nvSpPr>
          <p:cNvPr id="4" name="Espace réservé du pied de page 3">
            <a:extLst>
              <a:ext uri="{FF2B5EF4-FFF2-40B4-BE49-F238E27FC236}">
                <a16:creationId xmlns:a16="http://schemas.microsoft.com/office/drawing/2014/main" id="{050FD35E-72BC-4160-4BD4-5997E1750F9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B0FBB662-F25B-F9CF-DAD4-4556B0C22F57}"/>
              </a:ext>
            </a:extLst>
          </p:cNvPr>
          <p:cNvSpPr>
            <a:spLocks noGrp="1"/>
          </p:cNvSpPr>
          <p:nvPr>
            <p:ph type="sldNum" sz="quarter" idx="12"/>
          </p:nvPr>
        </p:nvSpPr>
        <p:spPr/>
        <p:txBody>
          <a:bodyPr/>
          <a:lstStyle/>
          <a:p>
            <a:r>
              <a:rPr lang="fr-CA"/>
              <a:t>Page </a:t>
            </a:r>
            <a:fld id="{C2CBE6A3-4AEF-4734-8AB8-E4DE745DFB5E}" type="slidenum">
              <a:rPr lang="fr-CA" smtClean="0"/>
              <a:pPr/>
              <a:t>9</a:t>
            </a:fld>
            <a:endParaRPr lang="fr-CA"/>
          </a:p>
        </p:txBody>
      </p:sp>
      <p:pic>
        <p:nvPicPr>
          <p:cNvPr id="13" name="Image 12">
            <a:extLst>
              <a:ext uri="{FF2B5EF4-FFF2-40B4-BE49-F238E27FC236}">
                <a16:creationId xmlns:a16="http://schemas.microsoft.com/office/drawing/2014/main" id="{8D3373CD-289F-13FB-9C80-6A4504685F6D}"/>
              </a:ext>
            </a:extLst>
          </p:cNvPr>
          <p:cNvPicPr>
            <a:picLocks noChangeAspect="1"/>
          </p:cNvPicPr>
          <p:nvPr/>
        </p:nvPicPr>
        <p:blipFill>
          <a:blip r:embed="rId2"/>
          <a:stretch>
            <a:fillRect/>
          </a:stretch>
        </p:blipFill>
        <p:spPr>
          <a:xfrm>
            <a:off x="1097280" y="1679420"/>
            <a:ext cx="3267531" cy="333422"/>
          </a:xfrm>
          <a:prstGeom prst="rect">
            <a:avLst/>
          </a:prstGeom>
        </p:spPr>
        <p:style>
          <a:lnRef idx="2">
            <a:schemeClr val="dk1"/>
          </a:lnRef>
          <a:fillRef idx="1">
            <a:schemeClr val="lt1"/>
          </a:fillRef>
          <a:effectRef idx="0">
            <a:schemeClr val="dk1"/>
          </a:effectRef>
          <a:fontRef idx="minor">
            <a:schemeClr val="dk1"/>
          </a:fontRef>
        </p:style>
      </p:pic>
      <p:pic>
        <p:nvPicPr>
          <p:cNvPr id="15" name="Image 14">
            <a:extLst>
              <a:ext uri="{FF2B5EF4-FFF2-40B4-BE49-F238E27FC236}">
                <a16:creationId xmlns:a16="http://schemas.microsoft.com/office/drawing/2014/main" id="{1F8FBCCF-584F-4502-4D55-89FE7702490D}"/>
              </a:ext>
            </a:extLst>
          </p:cNvPr>
          <p:cNvPicPr>
            <a:picLocks noChangeAspect="1"/>
          </p:cNvPicPr>
          <p:nvPr/>
        </p:nvPicPr>
        <p:blipFill>
          <a:blip r:embed="rId3"/>
          <a:stretch>
            <a:fillRect/>
          </a:stretch>
        </p:blipFill>
        <p:spPr>
          <a:xfrm>
            <a:off x="1093438" y="2191994"/>
            <a:ext cx="2524477" cy="323895"/>
          </a:xfrm>
          <a:prstGeom prst="rect">
            <a:avLst/>
          </a:prstGeom>
        </p:spPr>
        <p:style>
          <a:lnRef idx="2">
            <a:schemeClr val="dk1"/>
          </a:lnRef>
          <a:fillRef idx="1">
            <a:schemeClr val="lt1"/>
          </a:fillRef>
          <a:effectRef idx="0">
            <a:schemeClr val="dk1"/>
          </a:effectRef>
          <a:fontRef idx="minor">
            <a:schemeClr val="dk1"/>
          </a:fontRef>
        </p:style>
      </p:pic>
      <p:pic>
        <p:nvPicPr>
          <p:cNvPr id="17" name="Image 16">
            <a:extLst>
              <a:ext uri="{FF2B5EF4-FFF2-40B4-BE49-F238E27FC236}">
                <a16:creationId xmlns:a16="http://schemas.microsoft.com/office/drawing/2014/main" id="{22092537-2A31-FF4E-0017-77E7C2BD6D66}"/>
              </a:ext>
            </a:extLst>
          </p:cNvPr>
          <p:cNvPicPr>
            <a:picLocks noChangeAspect="1"/>
          </p:cNvPicPr>
          <p:nvPr/>
        </p:nvPicPr>
        <p:blipFill>
          <a:blip r:embed="rId4"/>
          <a:stretch>
            <a:fillRect/>
          </a:stretch>
        </p:blipFill>
        <p:spPr>
          <a:xfrm>
            <a:off x="1093438" y="2695041"/>
            <a:ext cx="2553056" cy="314369"/>
          </a:xfrm>
          <a:prstGeom prst="rect">
            <a:avLst/>
          </a:prstGeom>
        </p:spPr>
        <p:style>
          <a:lnRef idx="2">
            <a:schemeClr val="dk1"/>
          </a:lnRef>
          <a:fillRef idx="1">
            <a:schemeClr val="lt1"/>
          </a:fillRef>
          <a:effectRef idx="0">
            <a:schemeClr val="dk1"/>
          </a:effectRef>
          <a:fontRef idx="minor">
            <a:schemeClr val="dk1"/>
          </a:fontRef>
        </p:style>
      </p:pic>
      <p:pic>
        <p:nvPicPr>
          <p:cNvPr id="3" name="Image 2">
            <a:extLst>
              <a:ext uri="{FF2B5EF4-FFF2-40B4-BE49-F238E27FC236}">
                <a16:creationId xmlns:a16="http://schemas.microsoft.com/office/drawing/2014/main" id="{A2596112-DA1B-3B9C-6260-E8054852C07D}"/>
              </a:ext>
            </a:extLst>
          </p:cNvPr>
          <p:cNvPicPr>
            <a:picLocks noChangeAspect="1"/>
          </p:cNvPicPr>
          <p:nvPr/>
        </p:nvPicPr>
        <p:blipFill>
          <a:blip r:embed="rId5"/>
          <a:stretch>
            <a:fillRect/>
          </a:stretch>
        </p:blipFill>
        <p:spPr>
          <a:xfrm>
            <a:off x="1093438" y="4186215"/>
            <a:ext cx="1848108" cy="314369"/>
          </a:xfrm>
          <a:prstGeom prst="rect">
            <a:avLst/>
          </a:prstGeom>
        </p:spPr>
        <p:style>
          <a:lnRef idx="2">
            <a:schemeClr val="dk1"/>
          </a:lnRef>
          <a:fillRef idx="1">
            <a:schemeClr val="lt1"/>
          </a:fillRef>
          <a:effectRef idx="0">
            <a:schemeClr val="dk1"/>
          </a:effectRef>
          <a:fontRef idx="minor">
            <a:schemeClr val="dk1"/>
          </a:fontRef>
        </p:style>
      </p:pic>
      <p:sp>
        <p:nvSpPr>
          <p:cNvPr id="8" name="Interdiction 7">
            <a:extLst>
              <a:ext uri="{FF2B5EF4-FFF2-40B4-BE49-F238E27FC236}">
                <a16:creationId xmlns:a16="http://schemas.microsoft.com/office/drawing/2014/main" id="{042F1DB2-CF43-BED3-4F62-DC16151FCBEE}"/>
              </a:ext>
            </a:extLst>
          </p:cNvPr>
          <p:cNvSpPr/>
          <p:nvPr/>
        </p:nvSpPr>
        <p:spPr>
          <a:xfrm>
            <a:off x="3063239" y="4089103"/>
            <a:ext cx="554675" cy="461985"/>
          </a:xfrm>
          <a:prstGeom prst="noSmoking">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solidFill>
                <a:schemeClr val="tx1"/>
              </a:solidFill>
            </a:endParaRPr>
          </a:p>
        </p:txBody>
      </p:sp>
    </p:spTree>
    <p:extLst>
      <p:ext uri="{BB962C8B-B14F-4D97-AF65-F5344CB8AC3E}">
        <p14:creationId xmlns:p14="http://schemas.microsoft.com/office/powerpoint/2010/main" val="2089042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45815A71-4065-AEFB-EF25-A1524BA36E1F}"/>
              </a:ext>
            </a:extLst>
          </p:cNvPr>
          <p:cNvSpPr>
            <a:spLocks noGrp="1"/>
          </p:cNvSpPr>
          <p:nvPr>
            <p:ph type="title"/>
          </p:nvPr>
        </p:nvSpPr>
        <p:spPr/>
        <p:txBody>
          <a:bodyPr/>
          <a:lstStyle/>
          <a:p>
            <a:r>
              <a:rPr lang="fr-CA"/>
              <a:t>Mixte</a:t>
            </a:r>
          </a:p>
        </p:txBody>
      </p:sp>
      <p:sp>
        <p:nvSpPr>
          <p:cNvPr id="7" name="Espace réservé du contenu 6">
            <a:extLst>
              <a:ext uri="{FF2B5EF4-FFF2-40B4-BE49-F238E27FC236}">
                <a16:creationId xmlns:a16="http://schemas.microsoft.com/office/drawing/2014/main" id="{D79A06E0-0273-C329-1880-31AFC8838567}"/>
              </a:ext>
            </a:extLst>
          </p:cNvPr>
          <p:cNvSpPr>
            <a:spLocks noGrp="1"/>
          </p:cNvSpPr>
          <p:nvPr>
            <p:ph idx="1"/>
          </p:nvPr>
        </p:nvSpPr>
        <p:spPr/>
        <p:txBody>
          <a:bodyPr vert="horz" lIns="0" tIns="45720" rIns="0" bIns="45720" rtlCol="0" anchor="t">
            <a:normAutofit/>
          </a:bodyPr>
          <a:lstStyle/>
          <a:p>
            <a:pPr marL="0" indent="0">
              <a:buNone/>
            </a:pPr>
            <a:r>
              <a:rPr lang="fr-CA"/>
              <a:t>C’est tout à fait possible d’utiliser un constructeur qui prend des paramètres et d’utiliser un </a:t>
            </a:r>
            <a:r>
              <a:rPr lang="fr-CA" err="1"/>
              <a:t>object</a:t>
            </a:r>
            <a:r>
              <a:rPr lang="fr-CA"/>
              <a:t> </a:t>
            </a:r>
            <a:r>
              <a:rPr lang="fr-CA" err="1"/>
              <a:t>initializer</a:t>
            </a:r>
            <a:r>
              <a:rPr lang="fr-CA"/>
              <a:t> en plus.</a:t>
            </a:r>
          </a:p>
          <a:p>
            <a:pPr marL="0" indent="0">
              <a:buNone/>
            </a:pPr>
            <a:r>
              <a:rPr lang="fr-CA"/>
              <a:t>Dans tous les cas, </a:t>
            </a:r>
            <a:r>
              <a:rPr lang="fr-CA" err="1"/>
              <a:t>l’object</a:t>
            </a:r>
            <a:r>
              <a:rPr lang="fr-CA"/>
              <a:t> </a:t>
            </a:r>
            <a:r>
              <a:rPr lang="fr-CA" err="1"/>
              <a:t>initializer</a:t>
            </a:r>
            <a:r>
              <a:rPr lang="fr-CA"/>
              <a:t> est exécuté après le constructeur et peut écraser la valeur d’une propriété.</a:t>
            </a:r>
          </a:p>
        </p:txBody>
      </p:sp>
      <p:sp>
        <p:nvSpPr>
          <p:cNvPr id="4" name="Espace réservé du pied de page 3">
            <a:extLst>
              <a:ext uri="{FF2B5EF4-FFF2-40B4-BE49-F238E27FC236}">
                <a16:creationId xmlns:a16="http://schemas.microsoft.com/office/drawing/2014/main" id="{64A227A2-5534-E76B-7FC4-C1B72FAEA726}"/>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44E64B43-3568-1D93-6B48-750404CD50B1}"/>
              </a:ext>
            </a:extLst>
          </p:cNvPr>
          <p:cNvSpPr>
            <a:spLocks noGrp="1"/>
          </p:cNvSpPr>
          <p:nvPr>
            <p:ph type="sldNum" sz="quarter" idx="12"/>
          </p:nvPr>
        </p:nvSpPr>
        <p:spPr/>
        <p:txBody>
          <a:bodyPr/>
          <a:lstStyle/>
          <a:p>
            <a:r>
              <a:rPr lang="fr-CA"/>
              <a:t>Page </a:t>
            </a:r>
            <a:fld id="{C2CBE6A3-4AEF-4734-8AB8-E4DE745DFB5E}" type="slidenum">
              <a:rPr lang="fr-CA" smtClean="0"/>
              <a:pPr/>
              <a:t>10</a:t>
            </a:fld>
            <a:endParaRPr lang="fr-CA"/>
          </a:p>
        </p:txBody>
      </p:sp>
      <p:pic>
        <p:nvPicPr>
          <p:cNvPr id="9" name="Image 8">
            <a:extLst>
              <a:ext uri="{FF2B5EF4-FFF2-40B4-BE49-F238E27FC236}">
                <a16:creationId xmlns:a16="http://schemas.microsoft.com/office/drawing/2014/main" id="{172D65D0-CE45-60BA-9E4F-F6CE077FDB86}"/>
              </a:ext>
            </a:extLst>
          </p:cNvPr>
          <p:cNvPicPr>
            <a:picLocks noChangeAspect="1"/>
          </p:cNvPicPr>
          <p:nvPr/>
        </p:nvPicPr>
        <p:blipFill>
          <a:blip r:embed="rId2"/>
          <a:stretch>
            <a:fillRect/>
          </a:stretch>
        </p:blipFill>
        <p:spPr>
          <a:xfrm>
            <a:off x="1097280" y="3113100"/>
            <a:ext cx="5496635" cy="980727"/>
          </a:xfrm>
          <a:prstGeom prst="rect">
            <a:avLst/>
          </a:prstGeom>
        </p:spPr>
      </p:pic>
    </p:spTree>
    <p:extLst>
      <p:ext uri="{BB962C8B-B14F-4D97-AF65-F5344CB8AC3E}">
        <p14:creationId xmlns:p14="http://schemas.microsoft.com/office/powerpoint/2010/main" val="3719684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0E3A924-81A5-D93B-75CD-5CB960599D2B}"/>
              </a:ext>
            </a:extLst>
          </p:cNvPr>
          <p:cNvSpPr>
            <a:spLocks noGrp="1"/>
          </p:cNvSpPr>
          <p:nvPr>
            <p:ph type="title"/>
          </p:nvPr>
        </p:nvSpPr>
        <p:spPr/>
        <p:txBody>
          <a:bodyPr/>
          <a:lstStyle/>
          <a:p>
            <a:r>
              <a:rPr lang="fr-CA"/>
              <a:t>AVERTISSEMENT!</a:t>
            </a:r>
          </a:p>
        </p:txBody>
      </p:sp>
      <p:sp>
        <p:nvSpPr>
          <p:cNvPr id="7" name="Espace réservé du contenu 6">
            <a:extLst>
              <a:ext uri="{FF2B5EF4-FFF2-40B4-BE49-F238E27FC236}">
                <a16:creationId xmlns:a16="http://schemas.microsoft.com/office/drawing/2014/main" id="{F4FE2EC4-3BA8-7CCE-638F-F22B560AF074}"/>
              </a:ext>
            </a:extLst>
          </p:cNvPr>
          <p:cNvSpPr>
            <a:spLocks noGrp="1"/>
          </p:cNvSpPr>
          <p:nvPr>
            <p:ph idx="1"/>
          </p:nvPr>
        </p:nvSpPr>
        <p:spPr/>
        <p:txBody>
          <a:bodyPr vert="horz" lIns="0" tIns="45720" rIns="0" bIns="45720" rtlCol="0" anchor="t">
            <a:normAutofit/>
          </a:bodyPr>
          <a:lstStyle/>
          <a:p>
            <a:pPr marL="0" indent="0">
              <a:buNone/>
            </a:pPr>
            <a:r>
              <a:rPr lang="fr-CA"/>
              <a:t>Après cette belle présentation sur les constructeurs, vous êtes probablement tenté de les utiliser partout.</a:t>
            </a:r>
          </a:p>
          <a:p>
            <a:pPr marL="0" indent="0">
              <a:buNone/>
            </a:pPr>
            <a:r>
              <a:rPr lang="fr-CA"/>
              <a:t>C’est une bonne idée, mais il faut comprendre que l’on travaille avec un </a:t>
            </a:r>
            <a:r>
              <a:rPr lang="fr-CA" err="1"/>
              <a:t>framework</a:t>
            </a:r>
            <a:r>
              <a:rPr lang="fr-CA"/>
              <a:t> (</a:t>
            </a:r>
            <a:r>
              <a:rPr lang="fr-CA" b="1" err="1"/>
              <a:t>Entity</a:t>
            </a:r>
            <a:r>
              <a:rPr lang="fr-CA" b="1"/>
              <a:t> Framework</a:t>
            </a:r>
            <a:r>
              <a:rPr lang="fr-CA"/>
              <a:t>) qui nous permet de gérer nos objets en BD et que ce </a:t>
            </a:r>
            <a:r>
              <a:rPr lang="fr-CA" err="1"/>
              <a:t>framework</a:t>
            </a:r>
            <a:r>
              <a:rPr lang="fr-CA"/>
              <a:t> a besoin </a:t>
            </a:r>
            <a:r>
              <a:rPr lang="fr-CA" b="1"/>
              <a:t>d’un constructeur qui ne prend pas de paramètre</a:t>
            </a:r>
            <a:r>
              <a:rPr lang="fr-CA"/>
              <a:t> pour créer nos objets!</a:t>
            </a:r>
          </a:p>
          <a:p>
            <a:pPr marL="0" indent="0">
              <a:buNone/>
            </a:pPr>
            <a:r>
              <a:rPr lang="fr-CA"/>
              <a:t>Dans tous les cas, les </a:t>
            </a:r>
            <a:r>
              <a:rPr lang="fr-CA" err="1"/>
              <a:t>ViewModels</a:t>
            </a:r>
            <a:r>
              <a:rPr lang="fr-CA"/>
              <a:t> ne sont pas gérés par </a:t>
            </a:r>
            <a:r>
              <a:rPr lang="fr-CA" err="1"/>
              <a:t>Entity</a:t>
            </a:r>
            <a:r>
              <a:rPr lang="fr-CA"/>
              <a:t> Framework, alors c’est le parfait moment pour utiliser des constructeurs avec paramètres!</a:t>
            </a:r>
          </a:p>
        </p:txBody>
      </p:sp>
      <p:sp>
        <p:nvSpPr>
          <p:cNvPr id="4" name="Espace réservé du pied de page 3">
            <a:extLst>
              <a:ext uri="{FF2B5EF4-FFF2-40B4-BE49-F238E27FC236}">
                <a16:creationId xmlns:a16="http://schemas.microsoft.com/office/drawing/2014/main" id="{BECA2116-2272-303D-F16F-102490651461}"/>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398FE79A-151A-9264-72E7-D92B5D6910C4}"/>
              </a:ext>
            </a:extLst>
          </p:cNvPr>
          <p:cNvSpPr>
            <a:spLocks noGrp="1"/>
          </p:cNvSpPr>
          <p:nvPr>
            <p:ph type="sldNum" sz="quarter" idx="12"/>
          </p:nvPr>
        </p:nvSpPr>
        <p:spPr/>
        <p:txBody>
          <a:bodyPr/>
          <a:lstStyle/>
          <a:p>
            <a:r>
              <a:rPr lang="fr-CA"/>
              <a:t>Page </a:t>
            </a:r>
            <a:fld id="{C2CBE6A3-4AEF-4734-8AB8-E4DE745DFB5E}" type="slidenum">
              <a:rPr lang="fr-CA" smtClean="0"/>
              <a:pPr/>
              <a:t>11</a:t>
            </a:fld>
            <a:endParaRPr lang="fr-CA"/>
          </a:p>
        </p:txBody>
      </p:sp>
    </p:spTree>
    <p:extLst>
      <p:ext uri="{BB962C8B-B14F-4D97-AF65-F5344CB8AC3E}">
        <p14:creationId xmlns:p14="http://schemas.microsoft.com/office/powerpoint/2010/main" val="1458757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0CF6CF-7B0C-1A67-F826-089C1B62F07A}"/>
              </a:ext>
            </a:extLst>
          </p:cNvPr>
          <p:cNvSpPr>
            <a:spLocks noGrp="1"/>
          </p:cNvSpPr>
          <p:nvPr>
            <p:ph type="title"/>
          </p:nvPr>
        </p:nvSpPr>
        <p:spPr/>
        <p:txBody>
          <a:bodyPr/>
          <a:lstStyle/>
          <a:p>
            <a:r>
              <a:rPr lang="fr-CA"/>
              <a:t>View </a:t>
            </a:r>
            <a:r>
              <a:rPr lang="fr-CA" err="1"/>
              <a:t>Models</a:t>
            </a:r>
            <a:endParaRPr lang="fr-CA"/>
          </a:p>
        </p:txBody>
      </p:sp>
      <p:sp>
        <p:nvSpPr>
          <p:cNvPr id="5" name="Espace réservé du contenu 4">
            <a:extLst>
              <a:ext uri="{FF2B5EF4-FFF2-40B4-BE49-F238E27FC236}">
                <a16:creationId xmlns:a16="http://schemas.microsoft.com/office/drawing/2014/main" id="{64D155D7-831D-82B8-47DD-6326A49353EE}"/>
              </a:ext>
            </a:extLst>
          </p:cNvPr>
          <p:cNvSpPr>
            <a:spLocks noGrp="1"/>
          </p:cNvSpPr>
          <p:nvPr>
            <p:ph idx="1"/>
          </p:nvPr>
        </p:nvSpPr>
        <p:spPr/>
        <p:txBody>
          <a:bodyPr vert="horz" lIns="0" tIns="45720" rIns="0" bIns="45720" rtlCol="0" anchor="t">
            <a:normAutofit/>
          </a:bodyPr>
          <a:lstStyle/>
          <a:p>
            <a:pPr marL="0" indent="0">
              <a:buNone/>
            </a:pPr>
            <a:r>
              <a:rPr lang="fr-CA"/>
              <a:t>Maintenant que l’on a commencé à utiliser </a:t>
            </a:r>
            <a:r>
              <a:rPr lang="fr-CA" b="1"/>
              <a:t>Entity Framework</a:t>
            </a:r>
            <a:r>
              <a:rPr lang="fr-CA"/>
              <a:t>, le concept de </a:t>
            </a:r>
            <a:r>
              <a:rPr lang="fr-CA" b="1" err="1"/>
              <a:t>ViewModels</a:t>
            </a:r>
            <a:r>
              <a:rPr lang="fr-CA"/>
              <a:t> devrait être plus facile à comprendre.</a:t>
            </a:r>
          </a:p>
          <a:p>
            <a:pPr marL="0" indent="0">
              <a:buNone/>
            </a:pPr>
            <a:r>
              <a:rPr lang="fr-CA"/>
              <a:t>On parle de </a:t>
            </a:r>
            <a:r>
              <a:rPr lang="fr-CA" b="1"/>
              <a:t>Model</a:t>
            </a:r>
            <a:r>
              <a:rPr lang="fr-CA"/>
              <a:t> lorsque l’on utilise directement une classe qui fait partie de </a:t>
            </a:r>
            <a:r>
              <a:rPr lang="fr-CA" b="1"/>
              <a:t>notre modèle de données</a:t>
            </a:r>
            <a:r>
              <a:rPr lang="fr-CA"/>
              <a:t> qui est dans notre </a:t>
            </a:r>
            <a:r>
              <a:rPr lang="fr-CA" b="1"/>
              <a:t>BD</a:t>
            </a:r>
            <a:r>
              <a:rPr lang="fr-CA"/>
              <a:t>. Donc une classe avec une </a:t>
            </a:r>
            <a:r>
              <a:rPr lang="fr-CA" err="1"/>
              <a:t>primary</a:t>
            </a:r>
            <a:r>
              <a:rPr lang="fr-CA"/>
              <a:t> key (public </a:t>
            </a:r>
            <a:r>
              <a:rPr lang="fr-CA" err="1"/>
              <a:t>int</a:t>
            </a:r>
            <a:r>
              <a:rPr lang="fr-CA"/>
              <a:t> Id { </a:t>
            </a:r>
            <a:r>
              <a:rPr lang="fr-CA" err="1"/>
              <a:t>get</a:t>
            </a:r>
            <a:r>
              <a:rPr lang="fr-CA"/>
              <a:t>; set; }) et un constructeur sans paramètre qui est enregistré dans votre </a:t>
            </a:r>
            <a:r>
              <a:rPr lang="fr-CA" b="1" err="1"/>
              <a:t>DbContext</a:t>
            </a:r>
            <a:r>
              <a:rPr lang="fr-CA"/>
              <a:t>.</a:t>
            </a:r>
          </a:p>
          <a:p>
            <a:pPr marL="0" indent="0">
              <a:buNone/>
            </a:pPr>
            <a:r>
              <a:rPr lang="fr-CA"/>
              <a:t>On parle d’un </a:t>
            </a:r>
            <a:r>
              <a:rPr lang="fr-CA" b="1"/>
              <a:t>ViewModel</a:t>
            </a:r>
            <a:r>
              <a:rPr lang="fr-CA"/>
              <a:t> lorsque vous créez une classe spécialement pour contenir des données qui vont être affichées dans une vue.</a:t>
            </a:r>
          </a:p>
          <a:p>
            <a:pPr marL="0" indent="0">
              <a:buNone/>
            </a:pPr>
            <a:r>
              <a:rPr lang="fr-CA" b="1"/>
              <a:t>Dans les deux cas</a:t>
            </a:r>
            <a:r>
              <a:rPr lang="fr-CA"/>
              <a:t>, on utilise cette classe avec un </a:t>
            </a:r>
            <a:r>
              <a:rPr lang="fr-CA" b="1"/>
              <a:t>@model </a:t>
            </a:r>
            <a:r>
              <a:rPr lang="fr-CA"/>
              <a:t>dans notre fichier de vue </a:t>
            </a:r>
            <a:r>
              <a:rPr lang="fr-CA" b="1"/>
              <a:t>.</a:t>
            </a:r>
            <a:r>
              <a:rPr lang="fr-CA" b="1" err="1"/>
              <a:t>cshtml</a:t>
            </a:r>
            <a:endParaRPr lang="fr-CA" b="1"/>
          </a:p>
          <a:p>
            <a:pPr marL="0" indent="0">
              <a:buNone/>
            </a:pPr>
            <a:endParaRPr lang="fr-CA"/>
          </a:p>
        </p:txBody>
      </p:sp>
      <p:sp>
        <p:nvSpPr>
          <p:cNvPr id="3" name="Espace réservé du pied de page 2">
            <a:extLst>
              <a:ext uri="{FF2B5EF4-FFF2-40B4-BE49-F238E27FC236}">
                <a16:creationId xmlns:a16="http://schemas.microsoft.com/office/drawing/2014/main" id="{A7D012D5-EB92-EFDE-01D3-D5D5B50E9F51}"/>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A4B7674-7B21-D746-7F89-DACD66D02091}"/>
              </a:ext>
            </a:extLst>
          </p:cNvPr>
          <p:cNvSpPr>
            <a:spLocks noGrp="1"/>
          </p:cNvSpPr>
          <p:nvPr>
            <p:ph type="sldNum" sz="quarter" idx="12"/>
          </p:nvPr>
        </p:nvSpPr>
        <p:spPr/>
        <p:txBody>
          <a:bodyPr/>
          <a:lstStyle/>
          <a:p>
            <a:fld id="{C2CBE6A3-4AEF-4734-8AB8-E4DE745DFB5E}" type="slidenum">
              <a:rPr lang="fr-CA" smtClean="0"/>
              <a:t>12</a:t>
            </a:fld>
            <a:endParaRPr lang="fr-CA"/>
          </a:p>
        </p:txBody>
      </p:sp>
      <p:pic>
        <p:nvPicPr>
          <p:cNvPr id="7" name="Image 6">
            <a:extLst>
              <a:ext uri="{FF2B5EF4-FFF2-40B4-BE49-F238E27FC236}">
                <a16:creationId xmlns:a16="http://schemas.microsoft.com/office/drawing/2014/main" id="{95EE0F8C-2AAF-46E4-1E3A-2708923487C1}"/>
              </a:ext>
            </a:extLst>
          </p:cNvPr>
          <p:cNvPicPr>
            <a:picLocks noChangeAspect="1"/>
          </p:cNvPicPr>
          <p:nvPr/>
        </p:nvPicPr>
        <p:blipFill>
          <a:blip r:embed="rId2"/>
          <a:stretch>
            <a:fillRect/>
          </a:stretch>
        </p:blipFill>
        <p:spPr>
          <a:xfrm>
            <a:off x="1097279" y="4145407"/>
            <a:ext cx="2293373" cy="418203"/>
          </a:xfrm>
          <a:prstGeom prst="rect">
            <a:avLst/>
          </a:prstGeom>
        </p:spPr>
      </p:pic>
    </p:spTree>
    <p:extLst>
      <p:ext uri="{BB962C8B-B14F-4D97-AF65-F5344CB8AC3E}">
        <p14:creationId xmlns:p14="http://schemas.microsoft.com/office/powerpoint/2010/main" val="608526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0CF6CF-7B0C-1A67-F826-089C1B62F07A}"/>
              </a:ext>
            </a:extLst>
          </p:cNvPr>
          <p:cNvSpPr>
            <a:spLocks noGrp="1"/>
          </p:cNvSpPr>
          <p:nvPr>
            <p:ph type="title"/>
          </p:nvPr>
        </p:nvSpPr>
        <p:spPr/>
        <p:txBody>
          <a:bodyPr/>
          <a:lstStyle/>
          <a:p>
            <a:r>
              <a:rPr lang="fr-CA"/>
              <a:t>Construction d’un ViewModel</a:t>
            </a:r>
          </a:p>
        </p:txBody>
      </p:sp>
      <p:sp>
        <p:nvSpPr>
          <p:cNvPr id="13" name="Espace réservé du contenu 12">
            <a:extLst>
              <a:ext uri="{FF2B5EF4-FFF2-40B4-BE49-F238E27FC236}">
                <a16:creationId xmlns:a16="http://schemas.microsoft.com/office/drawing/2014/main" id="{40FC54BA-AD03-374E-B20A-BB65CF7B68C0}"/>
              </a:ext>
            </a:extLst>
          </p:cNvPr>
          <p:cNvSpPr>
            <a:spLocks noGrp="1"/>
          </p:cNvSpPr>
          <p:nvPr>
            <p:ph idx="1"/>
          </p:nvPr>
        </p:nvSpPr>
        <p:spPr/>
        <p:txBody>
          <a:bodyPr/>
          <a:lstStyle/>
          <a:p>
            <a:pPr marL="0" indent="0">
              <a:buNone/>
            </a:pPr>
            <a:r>
              <a:rPr lang="fr-CA"/>
              <a:t>Un exemple de ViewModel de statistique </a:t>
            </a:r>
          </a:p>
        </p:txBody>
      </p:sp>
      <p:sp>
        <p:nvSpPr>
          <p:cNvPr id="3" name="Espace réservé du pied de page 2">
            <a:extLst>
              <a:ext uri="{FF2B5EF4-FFF2-40B4-BE49-F238E27FC236}">
                <a16:creationId xmlns:a16="http://schemas.microsoft.com/office/drawing/2014/main" id="{A7D012D5-EB92-EFDE-01D3-D5D5B50E9F51}"/>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A4B7674-7B21-D746-7F89-DACD66D02091}"/>
              </a:ext>
            </a:extLst>
          </p:cNvPr>
          <p:cNvSpPr>
            <a:spLocks noGrp="1"/>
          </p:cNvSpPr>
          <p:nvPr>
            <p:ph type="sldNum" sz="quarter" idx="12"/>
          </p:nvPr>
        </p:nvSpPr>
        <p:spPr/>
        <p:txBody>
          <a:bodyPr/>
          <a:lstStyle/>
          <a:p>
            <a:fld id="{C2CBE6A3-4AEF-4734-8AB8-E4DE745DFB5E}" type="slidenum">
              <a:rPr lang="fr-CA" smtClean="0"/>
              <a:t>13</a:t>
            </a:fld>
            <a:endParaRPr lang="fr-CA"/>
          </a:p>
        </p:txBody>
      </p:sp>
      <p:pic>
        <p:nvPicPr>
          <p:cNvPr id="6" name="Image 5">
            <a:extLst>
              <a:ext uri="{FF2B5EF4-FFF2-40B4-BE49-F238E27FC236}">
                <a16:creationId xmlns:a16="http://schemas.microsoft.com/office/drawing/2014/main" id="{A2D560D3-2F18-7B0E-87D2-C14ACC299CBE}"/>
              </a:ext>
            </a:extLst>
          </p:cNvPr>
          <p:cNvPicPr>
            <a:picLocks noChangeAspect="1"/>
          </p:cNvPicPr>
          <p:nvPr/>
        </p:nvPicPr>
        <p:blipFill>
          <a:blip r:embed="rId2"/>
          <a:stretch>
            <a:fillRect/>
          </a:stretch>
        </p:blipFill>
        <p:spPr>
          <a:xfrm>
            <a:off x="1097279" y="1829134"/>
            <a:ext cx="8002117" cy="2867425"/>
          </a:xfrm>
          <a:prstGeom prst="rect">
            <a:avLst/>
          </a:prstGeom>
        </p:spPr>
        <p:style>
          <a:lnRef idx="2">
            <a:schemeClr val="dk1"/>
          </a:lnRef>
          <a:fillRef idx="1">
            <a:schemeClr val="lt1"/>
          </a:fillRef>
          <a:effectRef idx="0">
            <a:schemeClr val="dk1"/>
          </a:effectRef>
          <a:fontRef idx="minor">
            <a:schemeClr val="dk1"/>
          </a:fontRef>
        </p:style>
      </p:pic>
      <p:pic>
        <p:nvPicPr>
          <p:cNvPr id="12" name="Image 11">
            <a:extLst>
              <a:ext uri="{FF2B5EF4-FFF2-40B4-BE49-F238E27FC236}">
                <a16:creationId xmlns:a16="http://schemas.microsoft.com/office/drawing/2014/main" id="{C181D1E5-DF18-FADC-4CBC-A6FEE7B3FC62}"/>
              </a:ext>
            </a:extLst>
          </p:cNvPr>
          <p:cNvPicPr>
            <a:picLocks noChangeAspect="1"/>
          </p:cNvPicPr>
          <p:nvPr/>
        </p:nvPicPr>
        <p:blipFill>
          <a:blip r:embed="rId3"/>
          <a:stretch>
            <a:fillRect/>
          </a:stretch>
        </p:blipFill>
        <p:spPr>
          <a:xfrm>
            <a:off x="1097279" y="5028866"/>
            <a:ext cx="4401164" cy="1143160"/>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1592289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8E8AFBDC-9CC9-BD5A-DDFC-4EE8EBF7AF79}"/>
              </a:ext>
            </a:extLst>
          </p:cNvPr>
          <p:cNvSpPr>
            <a:spLocks noGrp="1"/>
          </p:cNvSpPr>
          <p:nvPr>
            <p:ph type="title"/>
          </p:nvPr>
        </p:nvSpPr>
        <p:spPr/>
        <p:txBody>
          <a:bodyPr/>
          <a:lstStyle/>
          <a:p>
            <a:r>
              <a:rPr lang="fr-CA"/>
              <a:t>La vue de </a:t>
            </a:r>
            <a:r>
              <a:rPr lang="fr-CA" err="1"/>
              <a:t>ZombieStats</a:t>
            </a:r>
            <a:r>
              <a:rPr lang="fr-CA"/>
              <a:t> (Version simple)</a:t>
            </a:r>
          </a:p>
        </p:txBody>
      </p:sp>
      <p:sp>
        <p:nvSpPr>
          <p:cNvPr id="4" name="Espace réservé du pied de page 3">
            <a:extLst>
              <a:ext uri="{FF2B5EF4-FFF2-40B4-BE49-F238E27FC236}">
                <a16:creationId xmlns:a16="http://schemas.microsoft.com/office/drawing/2014/main" id="{8FEFF440-58F0-1D6F-9238-E08828EB6D03}"/>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62B1A34C-83F9-9F55-1A79-B901B61F3B7D}"/>
              </a:ext>
            </a:extLst>
          </p:cNvPr>
          <p:cNvSpPr>
            <a:spLocks noGrp="1"/>
          </p:cNvSpPr>
          <p:nvPr>
            <p:ph type="sldNum" sz="quarter" idx="12"/>
          </p:nvPr>
        </p:nvSpPr>
        <p:spPr/>
        <p:txBody>
          <a:bodyPr/>
          <a:lstStyle/>
          <a:p>
            <a:r>
              <a:rPr lang="fr-CA"/>
              <a:t>Page </a:t>
            </a:r>
            <a:fld id="{C2CBE6A3-4AEF-4734-8AB8-E4DE745DFB5E}" type="slidenum">
              <a:rPr lang="fr-CA" smtClean="0"/>
              <a:pPr/>
              <a:t>14</a:t>
            </a:fld>
            <a:endParaRPr lang="fr-CA"/>
          </a:p>
        </p:txBody>
      </p:sp>
      <p:pic>
        <p:nvPicPr>
          <p:cNvPr id="8" name="Image 7">
            <a:extLst>
              <a:ext uri="{FF2B5EF4-FFF2-40B4-BE49-F238E27FC236}">
                <a16:creationId xmlns:a16="http://schemas.microsoft.com/office/drawing/2014/main" id="{471DE66E-FAAA-7BF2-CEF5-91215AF346D5}"/>
              </a:ext>
            </a:extLst>
          </p:cNvPr>
          <p:cNvPicPr>
            <a:picLocks noChangeAspect="1"/>
          </p:cNvPicPr>
          <p:nvPr/>
        </p:nvPicPr>
        <p:blipFill>
          <a:blip r:embed="rId2"/>
          <a:stretch>
            <a:fillRect/>
          </a:stretch>
        </p:blipFill>
        <p:spPr>
          <a:xfrm>
            <a:off x="1097280" y="1520497"/>
            <a:ext cx="4115374" cy="2229161"/>
          </a:xfrm>
          <a:prstGeom prst="rect">
            <a:avLst/>
          </a:prstGeom>
        </p:spPr>
        <p:style>
          <a:lnRef idx="2">
            <a:schemeClr val="dk1"/>
          </a:lnRef>
          <a:fillRef idx="1">
            <a:schemeClr val="lt1"/>
          </a:fillRef>
          <a:effectRef idx="0">
            <a:schemeClr val="dk1"/>
          </a:effectRef>
          <a:fontRef idx="minor">
            <a:schemeClr val="dk1"/>
          </a:fontRef>
        </p:style>
      </p:pic>
      <p:pic>
        <p:nvPicPr>
          <p:cNvPr id="10" name="Image 9">
            <a:extLst>
              <a:ext uri="{FF2B5EF4-FFF2-40B4-BE49-F238E27FC236}">
                <a16:creationId xmlns:a16="http://schemas.microsoft.com/office/drawing/2014/main" id="{733EC78D-8C93-C528-BC01-6DA617D7B7A1}"/>
              </a:ext>
            </a:extLst>
          </p:cNvPr>
          <p:cNvPicPr>
            <a:picLocks noChangeAspect="1"/>
          </p:cNvPicPr>
          <p:nvPr/>
        </p:nvPicPr>
        <p:blipFill>
          <a:blip r:embed="rId3"/>
          <a:stretch>
            <a:fillRect/>
          </a:stretch>
        </p:blipFill>
        <p:spPr>
          <a:xfrm>
            <a:off x="1097280" y="4797430"/>
            <a:ext cx="2276793" cy="1247949"/>
          </a:xfrm>
          <a:prstGeom prst="rect">
            <a:avLst/>
          </a:prstGeom>
        </p:spPr>
        <p:style>
          <a:lnRef idx="2">
            <a:schemeClr val="dk1"/>
          </a:lnRef>
          <a:fillRef idx="1">
            <a:schemeClr val="lt1"/>
          </a:fillRef>
          <a:effectRef idx="0">
            <a:schemeClr val="dk1"/>
          </a:effectRef>
          <a:fontRef idx="minor">
            <a:schemeClr val="dk1"/>
          </a:fontRef>
        </p:style>
      </p:pic>
      <p:sp>
        <p:nvSpPr>
          <p:cNvPr id="12" name="ZoneTexte 11">
            <a:extLst>
              <a:ext uri="{FF2B5EF4-FFF2-40B4-BE49-F238E27FC236}">
                <a16:creationId xmlns:a16="http://schemas.microsoft.com/office/drawing/2014/main" id="{80DF7350-2E74-65A6-793B-AA06A09A244A}"/>
              </a:ext>
            </a:extLst>
          </p:cNvPr>
          <p:cNvSpPr txBox="1"/>
          <p:nvPr/>
        </p:nvSpPr>
        <p:spPr>
          <a:xfrm>
            <a:off x="1082694" y="1151165"/>
            <a:ext cx="6094476" cy="369332"/>
          </a:xfrm>
          <a:prstGeom prst="rect">
            <a:avLst/>
          </a:prstGeom>
          <a:noFill/>
        </p:spPr>
        <p:txBody>
          <a:bodyPr wrap="square">
            <a:spAutoFit/>
          </a:bodyPr>
          <a:lstStyle/>
          <a:p>
            <a:r>
              <a:rPr lang="fr-CA" err="1"/>
              <a:t>ZombieStats.cshtml</a:t>
            </a:r>
            <a:endParaRPr lang="fr-CA"/>
          </a:p>
        </p:txBody>
      </p:sp>
      <p:sp>
        <p:nvSpPr>
          <p:cNvPr id="13" name="ZoneTexte 12">
            <a:extLst>
              <a:ext uri="{FF2B5EF4-FFF2-40B4-BE49-F238E27FC236}">
                <a16:creationId xmlns:a16="http://schemas.microsoft.com/office/drawing/2014/main" id="{9ADB8782-9658-CDBA-275B-BD0A23DA5748}"/>
              </a:ext>
            </a:extLst>
          </p:cNvPr>
          <p:cNvSpPr txBox="1"/>
          <p:nvPr/>
        </p:nvSpPr>
        <p:spPr>
          <a:xfrm>
            <a:off x="1082694" y="4342235"/>
            <a:ext cx="6094476" cy="369332"/>
          </a:xfrm>
          <a:prstGeom prst="rect">
            <a:avLst/>
          </a:prstGeom>
          <a:noFill/>
        </p:spPr>
        <p:txBody>
          <a:bodyPr wrap="square">
            <a:spAutoFit/>
          </a:bodyPr>
          <a:lstStyle/>
          <a:p>
            <a:r>
              <a:rPr lang="fr-CA"/>
              <a:t>_</a:t>
            </a:r>
            <a:r>
              <a:rPr lang="fr-CA" err="1"/>
              <a:t>ZombieCard.cshtml</a:t>
            </a:r>
            <a:endParaRPr lang="fr-CA"/>
          </a:p>
        </p:txBody>
      </p:sp>
      <p:sp>
        <p:nvSpPr>
          <p:cNvPr id="14" name="Rectangle 13">
            <a:extLst>
              <a:ext uri="{FF2B5EF4-FFF2-40B4-BE49-F238E27FC236}">
                <a16:creationId xmlns:a16="http://schemas.microsoft.com/office/drawing/2014/main" id="{CE633DCD-3FFD-2831-B78A-EFE23FFE7937}"/>
              </a:ext>
            </a:extLst>
          </p:cNvPr>
          <p:cNvSpPr/>
          <p:nvPr/>
        </p:nvSpPr>
        <p:spPr>
          <a:xfrm>
            <a:off x="2320578" y="3135086"/>
            <a:ext cx="1275550" cy="293914"/>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076489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0CF6CF-7B0C-1A67-F826-089C1B62F07A}"/>
              </a:ext>
            </a:extLst>
          </p:cNvPr>
          <p:cNvSpPr>
            <a:spLocks noGrp="1"/>
          </p:cNvSpPr>
          <p:nvPr>
            <p:ph type="title"/>
          </p:nvPr>
        </p:nvSpPr>
        <p:spPr/>
        <p:txBody>
          <a:bodyPr/>
          <a:lstStyle/>
          <a:p>
            <a:r>
              <a:rPr lang="fr-CA"/>
              <a:t>Construction d’un ViewModel (complexe)</a:t>
            </a:r>
          </a:p>
        </p:txBody>
      </p:sp>
      <p:sp>
        <p:nvSpPr>
          <p:cNvPr id="15" name="Espace réservé du contenu 14">
            <a:extLst>
              <a:ext uri="{FF2B5EF4-FFF2-40B4-BE49-F238E27FC236}">
                <a16:creationId xmlns:a16="http://schemas.microsoft.com/office/drawing/2014/main" id="{58BA8112-C7FB-C52C-9B93-EE039E89DC1A}"/>
              </a:ext>
            </a:extLst>
          </p:cNvPr>
          <p:cNvSpPr>
            <a:spLocks noGrp="1"/>
          </p:cNvSpPr>
          <p:nvPr>
            <p:ph idx="1"/>
          </p:nvPr>
        </p:nvSpPr>
        <p:spPr/>
        <p:txBody>
          <a:bodyPr/>
          <a:lstStyle/>
          <a:p>
            <a:pPr marL="0" indent="0">
              <a:buNone/>
            </a:pPr>
            <a:r>
              <a:rPr lang="fr-CA"/>
              <a:t>On peut construire des </a:t>
            </a:r>
            <a:r>
              <a:rPr lang="fr-CA" err="1"/>
              <a:t>ViewModels</a:t>
            </a:r>
            <a:r>
              <a:rPr lang="fr-CA"/>
              <a:t> dans un ViewModel!</a:t>
            </a:r>
          </a:p>
        </p:txBody>
      </p:sp>
      <p:sp>
        <p:nvSpPr>
          <p:cNvPr id="3" name="Espace réservé du pied de page 2">
            <a:extLst>
              <a:ext uri="{FF2B5EF4-FFF2-40B4-BE49-F238E27FC236}">
                <a16:creationId xmlns:a16="http://schemas.microsoft.com/office/drawing/2014/main" id="{A7D012D5-EB92-EFDE-01D3-D5D5B50E9F51}"/>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A4B7674-7B21-D746-7F89-DACD66D02091}"/>
              </a:ext>
            </a:extLst>
          </p:cNvPr>
          <p:cNvSpPr>
            <a:spLocks noGrp="1"/>
          </p:cNvSpPr>
          <p:nvPr>
            <p:ph type="sldNum" sz="quarter" idx="12"/>
          </p:nvPr>
        </p:nvSpPr>
        <p:spPr/>
        <p:txBody>
          <a:bodyPr/>
          <a:lstStyle/>
          <a:p>
            <a:fld id="{C2CBE6A3-4AEF-4734-8AB8-E4DE745DFB5E}" type="slidenum">
              <a:rPr lang="fr-CA" smtClean="0"/>
              <a:t>15</a:t>
            </a:fld>
            <a:endParaRPr lang="fr-CA"/>
          </a:p>
        </p:txBody>
      </p:sp>
      <p:pic>
        <p:nvPicPr>
          <p:cNvPr id="12" name="Image 11">
            <a:extLst>
              <a:ext uri="{FF2B5EF4-FFF2-40B4-BE49-F238E27FC236}">
                <a16:creationId xmlns:a16="http://schemas.microsoft.com/office/drawing/2014/main" id="{FF64E135-2BFF-7C3B-490C-38D3B8FED118}"/>
              </a:ext>
            </a:extLst>
          </p:cNvPr>
          <p:cNvPicPr>
            <a:picLocks noChangeAspect="1"/>
          </p:cNvPicPr>
          <p:nvPr/>
        </p:nvPicPr>
        <p:blipFill>
          <a:blip r:embed="rId2"/>
          <a:stretch>
            <a:fillRect/>
          </a:stretch>
        </p:blipFill>
        <p:spPr>
          <a:xfrm>
            <a:off x="7366970" y="2419387"/>
            <a:ext cx="4220164" cy="2629267"/>
          </a:xfrm>
          <a:prstGeom prst="rect">
            <a:avLst/>
          </a:prstGeom>
        </p:spPr>
        <p:style>
          <a:lnRef idx="2">
            <a:schemeClr val="dk1"/>
          </a:lnRef>
          <a:fillRef idx="1">
            <a:schemeClr val="lt1"/>
          </a:fillRef>
          <a:effectRef idx="0">
            <a:schemeClr val="dk1"/>
          </a:effectRef>
          <a:fontRef idx="minor">
            <a:schemeClr val="dk1"/>
          </a:fontRef>
        </p:style>
      </p:pic>
      <p:pic>
        <p:nvPicPr>
          <p:cNvPr id="14" name="Image 13">
            <a:extLst>
              <a:ext uri="{FF2B5EF4-FFF2-40B4-BE49-F238E27FC236}">
                <a16:creationId xmlns:a16="http://schemas.microsoft.com/office/drawing/2014/main" id="{5B7BDD08-7526-983F-F67A-6AB3DA2AFC2D}"/>
              </a:ext>
            </a:extLst>
          </p:cNvPr>
          <p:cNvPicPr>
            <a:picLocks noChangeAspect="1"/>
          </p:cNvPicPr>
          <p:nvPr/>
        </p:nvPicPr>
        <p:blipFill>
          <a:blip r:embed="rId3"/>
          <a:stretch>
            <a:fillRect/>
          </a:stretch>
        </p:blipFill>
        <p:spPr>
          <a:xfrm>
            <a:off x="604866" y="2181229"/>
            <a:ext cx="6239746" cy="3105583"/>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81957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0CF6CF-7B0C-1A67-F826-089C1B62F07A}"/>
              </a:ext>
            </a:extLst>
          </p:cNvPr>
          <p:cNvSpPr>
            <a:spLocks noGrp="1"/>
          </p:cNvSpPr>
          <p:nvPr>
            <p:ph type="title"/>
          </p:nvPr>
        </p:nvSpPr>
        <p:spPr/>
        <p:txBody>
          <a:bodyPr/>
          <a:lstStyle/>
          <a:p>
            <a:r>
              <a:rPr lang="fr-CA"/>
              <a:t>La vue de </a:t>
            </a:r>
            <a:r>
              <a:rPr lang="fr-CA" err="1"/>
              <a:t>ZombieStats</a:t>
            </a:r>
            <a:r>
              <a:rPr lang="fr-CA"/>
              <a:t> (complexe)</a:t>
            </a:r>
          </a:p>
        </p:txBody>
      </p:sp>
      <p:sp>
        <p:nvSpPr>
          <p:cNvPr id="3" name="Espace réservé du pied de page 2">
            <a:extLst>
              <a:ext uri="{FF2B5EF4-FFF2-40B4-BE49-F238E27FC236}">
                <a16:creationId xmlns:a16="http://schemas.microsoft.com/office/drawing/2014/main" id="{A7D012D5-EB92-EFDE-01D3-D5D5B50E9F51}"/>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A4B7674-7B21-D746-7F89-DACD66D02091}"/>
              </a:ext>
            </a:extLst>
          </p:cNvPr>
          <p:cNvSpPr>
            <a:spLocks noGrp="1"/>
          </p:cNvSpPr>
          <p:nvPr>
            <p:ph type="sldNum" sz="quarter" idx="12"/>
          </p:nvPr>
        </p:nvSpPr>
        <p:spPr/>
        <p:txBody>
          <a:bodyPr/>
          <a:lstStyle/>
          <a:p>
            <a:fld id="{C2CBE6A3-4AEF-4734-8AB8-E4DE745DFB5E}" type="slidenum">
              <a:rPr lang="fr-CA" smtClean="0"/>
              <a:t>16</a:t>
            </a:fld>
            <a:endParaRPr lang="fr-CA"/>
          </a:p>
        </p:txBody>
      </p:sp>
      <p:pic>
        <p:nvPicPr>
          <p:cNvPr id="7" name="Image 6">
            <a:extLst>
              <a:ext uri="{FF2B5EF4-FFF2-40B4-BE49-F238E27FC236}">
                <a16:creationId xmlns:a16="http://schemas.microsoft.com/office/drawing/2014/main" id="{866FF22A-B000-873A-B607-F8219293E328}"/>
              </a:ext>
            </a:extLst>
          </p:cNvPr>
          <p:cNvPicPr>
            <a:picLocks noChangeAspect="1"/>
          </p:cNvPicPr>
          <p:nvPr/>
        </p:nvPicPr>
        <p:blipFill>
          <a:blip r:embed="rId2"/>
          <a:stretch>
            <a:fillRect/>
          </a:stretch>
        </p:blipFill>
        <p:spPr>
          <a:xfrm>
            <a:off x="1097280" y="5187308"/>
            <a:ext cx="3210373" cy="1267002"/>
          </a:xfrm>
          <a:prstGeom prst="rect">
            <a:avLst/>
          </a:prstGeom>
        </p:spPr>
        <p:style>
          <a:lnRef idx="2">
            <a:schemeClr val="dk1"/>
          </a:lnRef>
          <a:fillRef idx="1">
            <a:schemeClr val="lt1"/>
          </a:fillRef>
          <a:effectRef idx="0">
            <a:schemeClr val="dk1"/>
          </a:effectRef>
          <a:fontRef idx="minor">
            <a:schemeClr val="dk1"/>
          </a:fontRef>
        </p:style>
      </p:pic>
      <p:sp>
        <p:nvSpPr>
          <p:cNvPr id="8" name="ZoneTexte 7">
            <a:extLst>
              <a:ext uri="{FF2B5EF4-FFF2-40B4-BE49-F238E27FC236}">
                <a16:creationId xmlns:a16="http://schemas.microsoft.com/office/drawing/2014/main" id="{05C57103-4B67-8310-EA22-779F2ACCC07D}"/>
              </a:ext>
            </a:extLst>
          </p:cNvPr>
          <p:cNvSpPr txBox="1"/>
          <p:nvPr/>
        </p:nvSpPr>
        <p:spPr>
          <a:xfrm>
            <a:off x="998804" y="4817976"/>
            <a:ext cx="2578013" cy="369332"/>
          </a:xfrm>
          <a:prstGeom prst="rect">
            <a:avLst/>
          </a:prstGeom>
          <a:noFill/>
        </p:spPr>
        <p:txBody>
          <a:bodyPr wrap="none" rtlCol="0">
            <a:spAutoFit/>
          </a:bodyPr>
          <a:lstStyle/>
          <a:p>
            <a:r>
              <a:rPr lang="fr-CA"/>
              <a:t>_</a:t>
            </a:r>
            <a:r>
              <a:rPr lang="fr-CA" err="1"/>
              <a:t>ZombieTypeStats.cshtml</a:t>
            </a:r>
            <a:endParaRPr lang="fr-CA"/>
          </a:p>
        </p:txBody>
      </p:sp>
      <p:pic>
        <p:nvPicPr>
          <p:cNvPr id="10" name="Image 9">
            <a:extLst>
              <a:ext uri="{FF2B5EF4-FFF2-40B4-BE49-F238E27FC236}">
                <a16:creationId xmlns:a16="http://schemas.microsoft.com/office/drawing/2014/main" id="{239F395F-925A-9AE8-D105-54E1EFAA9F6C}"/>
              </a:ext>
            </a:extLst>
          </p:cNvPr>
          <p:cNvPicPr>
            <a:picLocks noChangeAspect="1"/>
          </p:cNvPicPr>
          <p:nvPr/>
        </p:nvPicPr>
        <p:blipFill>
          <a:blip r:embed="rId3"/>
          <a:stretch>
            <a:fillRect/>
          </a:stretch>
        </p:blipFill>
        <p:spPr>
          <a:xfrm>
            <a:off x="1097280" y="1458112"/>
            <a:ext cx="4839375" cy="3267531"/>
          </a:xfrm>
          <a:prstGeom prst="rect">
            <a:avLst/>
          </a:prstGeom>
        </p:spPr>
        <p:style>
          <a:lnRef idx="2">
            <a:schemeClr val="dk1"/>
          </a:lnRef>
          <a:fillRef idx="1">
            <a:schemeClr val="lt1"/>
          </a:fillRef>
          <a:effectRef idx="0">
            <a:schemeClr val="dk1"/>
          </a:effectRef>
          <a:fontRef idx="minor">
            <a:schemeClr val="dk1"/>
          </a:fontRef>
        </p:style>
      </p:pic>
      <p:sp>
        <p:nvSpPr>
          <p:cNvPr id="11" name="ZoneTexte 10">
            <a:extLst>
              <a:ext uri="{FF2B5EF4-FFF2-40B4-BE49-F238E27FC236}">
                <a16:creationId xmlns:a16="http://schemas.microsoft.com/office/drawing/2014/main" id="{DE3E056F-B1F8-7A5F-439E-DFAE0057A030}"/>
              </a:ext>
            </a:extLst>
          </p:cNvPr>
          <p:cNvSpPr txBox="1"/>
          <p:nvPr/>
        </p:nvSpPr>
        <p:spPr>
          <a:xfrm>
            <a:off x="998804" y="1088780"/>
            <a:ext cx="2019399" cy="369332"/>
          </a:xfrm>
          <a:prstGeom prst="rect">
            <a:avLst/>
          </a:prstGeom>
          <a:noFill/>
        </p:spPr>
        <p:txBody>
          <a:bodyPr wrap="none" rtlCol="0">
            <a:spAutoFit/>
          </a:bodyPr>
          <a:lstStyle/>
          <a:p>
            <a:r>
              <a:rPr lang="fr-CA" err="1"/>
              <a:t>ZombieStats.cshtml</a:t>
            </a:r>
            <a:endParaRPr lang="fr-CA"/>
          </a:p>
        </p:txBody>
      </p:sp>
      <p:sp>
        <p:nvSpPr>
          <p:cNvPr id="12" name="Rectangle 11">
            <a:extLst>
              <a:ext uri="{FF2B5EF4-FFF2-40B4-BE49-F238E27FC236}">
                <a16:creationId xmlns:a16="http://schemas.microsoft.com/office/drawing/2014/main" id="{8F255396-D619-C152-8762-11A988226CBD}"/>
              </a:ext>
            </a:extLst>
          </p:cNvPr>
          <p:cNvSpPr/>
          <p:nvPr/>
        </p:nvSpPr>
        <p:spPr>
          <a:xfrm>
            <a:off x="2301267" y="3058245"/>
            <a:ext cx="1275550" cy="28431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3" name="Rectangle 12">
            <a:extLst>
              <a:ext uri="{FF2B5EF4-FFF2-40B4-BE49-F238E27FC236}">
                <a16:creationId xmlns:a16="http://schemas.microsoft.com/office/drawing/2014/main" id="{92143FC8-B05D-B17A-59BC-9402405E2ECC}"/>
              </a:ext>
            </a:extLst>
          </p:cNvPr>
          <p:cNvSpPr/>
          <p:nvPr/>
        </p:nvSpPr>
        <p:spPr>
          <a:xfrm>
            <a:off x="2301267" y="4134010"/>
            <a:ext cx="1632958" cy="353465"/>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659049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0CF6CF-7B0C-1A67-F826-089C1B62F07A}"/>
              </a:ext>
            </a:extLst>
          </p:cNvPr>
          <p:cNvSpPr>
            <a:spLocks noGrp="1"/>
          </p:cNvSpPr>
          <p:nvPr>
            <p:ph type="title"/>
          </p:nvPr>
        </p:nvSpPr>
        <p:spPr/>
        <p:txBody>
          <a:bodyPr/>
          <a:lstStyle/>
          <a:p>
            <a:r>
              <a:rPr lang="fr-CA"/>
              <a:t>Pourquoi c’est utile de le faire dans le constructeur?</a:t>
            </a:r>
          </a:p>
        </p:txBody>
      </p:sp>
      <p:sp>
        <p:nvSpPr>
          <p:cNvPr id="5" name="Espace réservé du contenu 4">
            <a:extLst>
              <a:ext uri="{FF2B5EF4-FFF2-40B4-BE49-F238E27FC236}">
                <a16:creationId xmlns:a16="http://schemas.microsoft.com/office/drawing/2014/main" id="{46F68C38-C496-7715-EC58-DBFF5D495FF5}"/>
              </a:ext>
            </a:extLst>
          </p:cNvPr>
          <p:cNvSpPr>
            <a:spLocks noGrp="1"/>
          </p:cNvSpPr>
          <p:nvPr>
            <p:ph idx="1"/>
          </p:nvPr>
        </p:nvSpPr>
        <p:spPr/>
        <p:txBody>
          <a:bodyPr/>
          <a:lstStyle/>
          <a:p>
            <a:pPr marL="0" indent="0">
              <a:buNone/>
            </a:pPr>
            <a:r>
              <a:rPr lang="fr-CA" b="1"/>
              <a:t>Code plus réutilisable que si la logique est dans la fonction du contrôleur.</a:t>
            </a:r>
          </a:p>
          <a:p>
            <a:pPr marL="0" indent="0">
              <a:buNone/>
            </a:pPr>
            <a:r>
              <a:rPr lang="fr-CA"/>
              <a:t>Au niveau conceptuel, le constructeur c’est exactement là pour préparer un objet à être utilisé. Dans ce cas, notre VM doit faire toutes ces actions pour être utilisable et c’est donc logique de mettre ce code dans son constructeur!</a:t>
            </a:r>
          </a:p>
        </p:txBody>
      </p:sp>
      <p:sp>
        <p:nvSpPr>
          <p:cNvPr id="3" name="Espace réservé du pied de page 2">
            <a:extLst>
              <a:ext uri="{FF2B5EF4-FFF2-40B4-BE49-F238E27FC236}">
                <a16:creationId xmlns:a16="http://schemas.microsoft.com/office/drawing/2014/main" id="{A7D012D5-EB92-EFDE-01D3-D5D5B50E9F51}"/>
              </a:ext>
            </a:extLst>
          </p:cNvPr>
          <p:cNvSpPr>
            <a:spLocks noGrp="1"/>
          </p:cNvSpPr>
          <p:nvPr>
            <p:ph type="ftr" sz="quarter" idx="11"/>
          </p:nvPr>
        </p:nvSpPr>
        <p:spPr/>
        <p:txBody>
          <a:bodyPr/>
          <a:lstStyle/>
          <a:p>
            <a:r>
              <a:rPr lang="fr-CA"/>
              <a:t>PROGRAMMATION WEB TRANSACTIONNELLE</a:t>
            </a:r>
          </a:p>
        </p:txBody>
      </p:sp>
      <p:sp>
        <p:nvSpPr>
          <p:cNvPr id="4" name="Espace réservé du numéro de diapositive 3">
            <a:extLst>
              <a:ext uri="{FF2B5EF4-FFF2-40B4-BE49-F238E27FC236}">
                <a16:creationId xmlns:a16="http://schemas.microsoft.com/office/drawing/2014/main" id="{AA4B7674-7B21-D746-7F89-DACD66D02091}"/>
              </a:ext>
            </a:extLst>
          </p:cNvPr>
          <p:cNvSpPr>
            <a:spLocks noGrp="1"/>
          </p:cNvSpPr>
          <p:nvPr>
            <p:ph type="sldNum" sz="quarter" idx="12"/>
          </p:nvPr>
        </p:nvSpPr>
        <p:spPr/>
        <p:txBody>
          <a:bodyPr/>
          <a:lstStyle/>
          <a:p>
            <a:fld id="{C2CBE6A3-4AEF-4734-8AB8-E4DE745DFB5E}" type="slidenum">
              <a:rPr lang="fr-CA" smtClean="0"/>
              <a:t>17</a:t>
            </a:fld>
            <a:endParaRPr lang="fr-CA"/>
          </a:p>
        </p:txBody>
      </p:sp>
    </p:spTree>
    <p:extLst>
      <p:ext uri="{BB962C8B-B14F-4D97-AF65-F5344CB8AC3E}">
        <p14:creationId xmlns:p14="http://schemas.microsoft.com/office/powerpoint/2010/main" val="24253469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D515DD8-6FA9-E240-2E4C-99D5C2773D96}"/>
              </a:ext>
            </a:extLst>
          </p:cNvPr>
          <p:cNvSpPr>
            <a:spLocks noGrp="1"/>
          </p:cNvSpPr>
          <p:nvPr>
            <p:ph type="title"/>
          </p:nvPr>
        </p:nvSpPr>
        <p:spPr/>
        <p:txBody>
          <a:bodyPr/>
          <a:lstStyle/>
          <a:p>
            <a:r>
              <a:rPr lang="fr-CA" err="1"/>
              <a:t>Linq</a:t>
            </a:r>
            <a:r>
              <a:rPr lang="fr-CA"/>
              <a:t> Select!</a:t>
            </a:r>
          </a:p>
        </p:txBody>
      </p:sp>
      <p:sp>
        <p:nvSpPr>
          <p:cNvPr id="4" name="Espace réservé du pied de page 3">
            <a:extLst>
              <a:ext uri="{FF2B5EF4-FFF2-40B4-BE49-F238E27FC236}">
                <a16:creationId xmlns:a16="http://schemas.microsoft.com/office/drawing/2014/main" id="{3A507752-2C2E-2B2C-6F7D-7063C65F7C55}"/>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8C41CA08-E00F-1534-9177-E30FCC9C40E0}"/>
              </a:ext>
            </a:extLst>
          </p:cNvPr>
          <p:cNvSpPr>
            <a:spLocks noGrp="1"/>
          </p:cNvSpPr>
          <p:nvPr>
            <p:ph type="sldNum" sz="quarter" idx="12"/>
          </p:nvPr>
        </p:nvSpPr>
        <p:spPr/>
        <p:txBody>
          <a:bodyPr/>
          <a:lstStyle/>
          <a:p>
            <a:r>
              <a:rPr lang="fr-CA"/>
              <a:t>Page </a:t>
            </a:r>
            <a:fld id="{C2CBE6A3-4AEF-4734-8AB8-E4DE745DFB5E}" type="slidenum">
              <a:rPr lang="fr-CA" smtClean="0"/>
              <a:pPr/>
              <a:t>18</a:t>
            </a:fld>
            <a:endParaRPr lang="fr-CA"/>
          </a:p>
        </p:txBody>
      </p:sp>
      <p:pic>
        <p:nvPicPr>
          <p:cNvPr id="3" name="Image 2">
            <a:extLst>
              <a:ext uri="{FF2B5EF4-FFF2-40B4-BE49-F238E27FC236}">
                <a16:creationId xmlns:a16="http://schemas.microsoft.com/office/drawing/2014/main" id="{CC734316-21EE-73F9-AD22-71A594BFD120}"/>
              </a:ext>
            </a:extLst>
          </p:cNvPr>
          <p:cNvPicPr>
            <a:picLocks noChangeAspect="1"/>
          </p:cNvPicPr>
          <p:nvPr/>
        </p:nvPicPr>
        <p:blipFill>
          <a:blip r:embed="rId2"/>
          <a:stretch>
            <a:fillRect/>
          </a:stretch>
        </p:blipFill>
        <p:spPr>
          <a:xfrm>
            <a:off x="1097280" y="1557356"/>
            <a:ext cx="9133790" cy="3048200"/>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146608968"/>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7D1B0CE710324CA05A93EB82A6948E" ma:contentTypeVersion="11" ma:contentTypeDescription="Crée un document." ma:contentTypeScope="" ma:versionID="b63a6eb945803a3c9f20f5e189e9423b">
  <xsd:schema xmlns:xsd="http://www.w3.org/2001/XMLSchema" xmlns:xs="http://www.w3.org/2001/XMLSchema" xmlns:p="http://schemas.microsoft.com/office/2006/metadata/properties" xmlns:ns2="402449c1-179d-48c4-9422-13d234b0788f" targetNamespace="http://schemas.microsoft.com/office/2006/metadata/properties" ma:root="true" ma:fieldsID="7a50c1f234d115a418888828af57f881" ns2:_="">
    <xsd:import namespace="402449c1-179d-48c4-9422-13d234b0788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449c1-179d-48c4-9422-13d234b078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dfb2dd4e-b800-4980-8ab2-0e279c9552d1"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02449c1-179d-48c4-9422-13d234b0788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4861AB5-D8F0-4434-AFA3-88C28FD3043D}">
  <ds:schemaRefs>
    <ds:schemaRef ds:uri="402449c1-179d-48c4-9422-13d234b078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CFC1EEA-B388-4EBC-805D-C0D321BA1571}">
  <ds:schemaRefs>
    <ds:schemaRef ds:uri="http://schemas.microsoft.com/sharepoint/v3/contenttype/forms"/>
  </ds:schemaRefs>
</ds:datastoreItem>
</file>

<file path=customXml/itemProps3.xml><?xml version="1.0" encoding="utf-8"?>
<ds:datastoreItem xmlns:ds="http://schemas.openxmlformats.org/officeDocument/2006/customXml" ds:itemID="{3BBD4E3F-366D-4C21-B678-CD16BECA3845}">
  <ds:schemaRefs>
    <ds:schemaRef ds:uri="402449c1-179d-48c4-9422-13d234b0788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18</Slides>
  <Notes>0</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Rétrospective</vt:lpstr>
      <vt:lpstr>Cours 8 </vt:lpstr>
      <vt:lpstr>Contenu du cours</vt:lpstr>
      <vt:lpstr>Vues Partielles, à quoi ça sert?</vt:lpstr>
      <vt:lpstr>Exemple simple de vue partielle</vt:lpstr>
      <vt:lpstr>Rappel sur les constructeurs</vt:lpstr>
      <vt:lpstr>Constructeur avec parent</vt:lpstr>
      <vt:lpstr>Object Initializer</vt:lpstr>
      <vt:lpstr>Exemple d’object initializer vs constructeur</vt:lpstr>
      <vt:lpstr>Syntaxe de l’appel à new</vt:lpstr>
      <vt:lpstr>Mixte</vt:lpstr>
      <vt:lpstr>AVERTISSEMENT!</vt:lpstr>
      <vt:lpstr>View Models</vt:lpstr>
      <vt:lpstr>Construction d’un ViewModel</vt:lpstr>
      <vt:lpstr>La vue de ZombieStats (Version simple)</vt:lpstr>
      <vt:lpstr>Construction d’un ViewModel (complexe)</vt:lpstr>
      <vt:lpstr>La vue de ZombieStats (complexe)</vt:lpstr>
      <vt:lpstr>Pourquoi c’est utile de le faire dans le constructeur?</vt:lpstr>
      <vt:lpstr>Linq Select!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Maxime</dc:creator>
  <cp:revision>1</cp:revision>
  <dcterms:created xsi:type="dcterms:W3CDTF">2021-06-05T18:50:42Z</dcterms:created>
  <dcterms:modified xsi:type="dcterms:W3CDTF">2026-09-22T12:33:16Z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0x010100417D1B0CE710324CA05A93EB82A6948E</vt:lpwstr>
  </property>
  <property fmtid="{D5CDD505-2E9C-101B-9397-08002B2CF9AE}" pid="3" name="MediaServiceImageTags">
    <vt:lpwstr/>
  </property>
  <property fmtid="{D5CDD505-2E9C-101B-9397-08002B2CF9AE}" pid="4" name="Order">
    <vt:r8>27800</vt:r8>
  </property>
  <property fmtid="{D5CDD505-2E9C-101B-9397-08002B2CF9AE}" pid="5" name="WorkflowVersion">
    <vt:i4>1</vt:i4>
  </property>
</Properties>
</file>