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4"/>
  </p:sldMasterIdLst>
  <p:notesMasterIdLst>
    <p:notesMasterId r:id="rId30"/>
  </p:notesMasterIdLst>
  <p:sldIdLst>
    <p:sldId id="256" r:id="rId5"/>
    <p:sldId id="259" r:id="rId6"/>
    <p:sldId id="376" r:id="rId7"/>
    <p:sldId id="377" r:id="rId8"/>
    <p:sldId id="378" r:id="rId9"/>
    <p:sldId id="379" r:id="rId10"/>
    <p:sldId id="380" r:id="rId11"/>
    <p:sldId id="388" r:id="rId12"/>
    <p:sldId id="381" r:id="rId13"/>
    <p:sldId id="382" r:id="rId14"/>
    <p:sldId id="387" r:id="rId15"/>
    <p:sldId id="383" r:id="rId16"/>
    <p:sldId id="384" r:id="rId17"/>
    <p:sldId id="385" r:id="rId18"/>
    <p:sldId id="386" r:id="rId19"/>
    <p:sldId id="389" r:id="rId20"/>
    <p:sldId id="390" r:id="rId21"/>
    <p:sldId id="391" r:id="rId22"/>
    <p:sldId id="392" r:id="rId23"/>
    <p:sldId id="393" r:id="rId24"/>
    <p:sldId id="410" r:id="rId25"/>
    <p:sldId id="413" r:id="rId26"/>
    <p:sldId id="411" r:id="rId27"/>
    <p:sldId id="412" r:id="rId28"/>
    <p:sldId id="394" r:id="rId2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Titre" id="{0874B0B9-30DB-4504-AAEA-373ABF2A8B60}">
          <p14:sldIdLst>
            <p14:sldId id="256"/>
            <p14:sldId id="259"/>
          </p14:sldIdLst>
        </p14:section>
        <p14:section name="Relations" id="{3CB415D7-15C2-4679-8DF0-D4AC5A587774}">
          <p14:sldIdLst>
            <p14:sldId id="376"/>
            <p14:sldId id="377"/>
            <p14:sldId id="378"/>
            <p14:sldId id="379"/>
            <p14:sldId id="380"/>
            <p14:sldId id="388"/>
            <p14:sldId id="381"/>
            <p14:sldId id="382"/>
            <p14:sldId id="387"/>
            <p14:sldId id="383"/>
            <p14:sldId id="384"/>
            <p14:sldId id="385"/>
            <p14:sldId id="386"/>
            <p14:sldId id="389"/>
            <p14:sldId id="390"/>
            <p14:sldId id="391"/>
            <p14:sldId id="392"/>
            <p14:sldId id="393"/>
            <p14:sldId id="410"/>
            <p14:sldId id="413"/>
          </p14:sldIdLst>
        </p14:section>
        <p14:section name="Librairie JS" id="{A7237358-4B2A-4F2F-9FF2-E3AB8EA16684}">
          <p14:sldIdLst>
            <p14:sldId id="411"/>
            <p14:sldId id="412"/>
            <p14:sldId id="394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00"/>
    <a:srgbClr val="33CC33"/>
    <a:srgbClr val="9073D1"/>
    <a:srgbClr val="FA4098"/>
    <a:srgbClr val="B177BF"/>
    <a:srgbClr val="FFFFFF"/>
    <a:srgbClr val="000000"/>
    <a:srgbClr val="7385D1"/>
    <a:srgbClr val="73B3D1"/>
    <a:srgbClr val="739CD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5C4856A-16C2-3F17-1E19-F4D6958238BC}" v="1" dt="2026-09-07T17:26:39.53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vid Marsolais" userId="S::david.marsolais@cegepmontpetit.ca::2bec40e6-1e22-4cb7-8f80-b64477357b7d" providerId="AD" clId="Web-{55C4856A-16C2-3F17-1E19-F4D6958238BC}"/>
    <pc:docChg chg="delSld modSection">
      <pc:chgData name="David Marsolais" userId="S::david.marsolais@cegepmontpetit.ca::2bec40e6-1e22-4cb7-8f80-b64477357b7d" providerId="AD" clId="Web-{55C4856A-16C2-3F17-1E19-F4D6958238BC}" dt="2026-09-07T17:26:39.531" v="0"/>
      <pc:docMkLst>
        <pc:docMk/>
      </pc:docMkLst>
      <pc:sldChg chg="del">
        <pc:chgData name="David Marsolais" userId="S::david.marsolais@cegepmontpetit.ca::2bec40e6-1e22-4cb7-8f80-b64477357b7d" providerId="AD" clId="Web-{55C4856A-16C2-3F17-1E19-F4D6958238BC}" dt="2026-09-07T17:26:39.531" v="0"/>
        <pc:sldMkLst>
          <pc:docMk/>
          <pc:sldMk cId="3146608968" sldId="396"/>
        </pc:sldMkLst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9F67AB-6A10-4FB6-B979-E0D4DB2AAD86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FEE9F278-1280-48D5-A5A7-B2BDBEE54FF3}">
      <dgm:prSet/>
      <dgm:spPr/>
      <dgm:t>
        <a:bodyPr/>
        <a:lstStyle/>
        <a:p>
          <a:r>
            <a:rPr lang="en-US"/>
            <a:t>La </a:t>
          </a:r>
          <a:r>
            <a:rPr lang="en-US" err="1"/>
            <a:t>trinité</a:t>
          </a:r>
          <a:endParaRPr lang="en-US"/>
        </a:p>
      </dgm:t>
    </dgm:pt>
    <dgm:pt modelId="{685DF9B7-1D13-4DD0-838A-DD71A1B933DF}" type="parTrans" cxnId="{47A03863-705E-4288-9139-4BD74EB0E53D}">
      <dgm:prSet/>
      <dgm:spPr/>
      <dgm:t>
        <a:bodyPr/>
        <a:lstStyle/>
        <a:p>
          <a:endParaRPr lang="en-US"/>
        </a:p>
      </dgm:t>
    </dgm:pt>
    <dgm:pt modelId="{14EE5258-73A9-4BFE-B0DA-A0382D6B405A}" type="sibTrans" cxnId="{47A03863-705E-4288-9139-4BD74EB0E53D}">
      <dgm:prSet/>
      <dgm:spPr/>
      <dgm:t>
        <a:bodyPr/>
        <a:lstStyle/>
        <a:p>
          <a:endParaRPr lang="en-US"/>
        </a:p>
      </dgm:t>
    </dgm:pt>
    <dgm:pt modelId="{2202D379-9CE0-450F-BE92-A43487A4572F}">
      <dgm:prSet/>
      <dgm:spPr/>
      <dgm:t>
        <a:bodyPr/>
        <a:lstStyle/>
        <a:p>
          <a:r>
            <a:rPr lang="en-US"/>
            <a:t>Async avec Entity Framework</a:t>
          </a:r>
        </a:p>
      </dgm:t>
    </dgm:pt>
    <dgm:pt modelId="{1D88AD9E-5728-4329-9934-DDFB074C20ED}" type="parTrans" cxnId="{CDDB23FA-6126-48D4-B1B3-5CC35574BA81}">
      <dgm:prSet/>
      <dgm:spPr/>
      <dgm:t>
        <a:bodyPr/>
        <a:lstStyle/>
        <a:p>
          <a:endParaRPr lang="fr-CA"/>
        </a:p>
      </dgm:t>
    </dgm:pt>
    <dgm:pt modelId="{56E6BDD4-CA31-406C-B466-7BA99DCDFB7B}" type="sibTrans" cxnId="{CDDB23FA-6126-48D4-B1B3-5CC35574BA81}">
      <dgm:prSet/>
      <dgm:spPr/>
      <dgm:t>
        <a:bodyPr/>
        <a:lstStyle/>
        <a:p>
          <a:endParaRPr lang="fr-CA"/>
        </a:p>
      </dgm:t>
    </dgm:pt>
    <dgm:pt modelId="{0DA86583-E5B6-4AAA-8771-8483CF94F016}">
      <dgm:prSet/>
      <dgm:spPr/>
      <dgm:t>
        <a:bodyPr/>
        <a:lstStyle/>
        <a:p>
          <a:r>
            <a:rPr lang="fr-CA"/>
            <a:t>Exemple Sync vs </a:t>
          </a:r>
          <a:r>
            <a:rPr lang="fr-CA" err="1"/>
            <a:t>Async</a:t>
          </a:r>
          <a:endParaRPr lang="fr-CA"/>
        </a:p>
      </dgm:t>
    </dgm:pt>
    <dgm:pt modelId="{789C893E-D1D5-4213-845D-616609511BE3}" type="parTrans" cxnId="{C29240F7-C057-485B-B7FB-40A7908DCB42}">
      <dgm:prSet/>
      <dgm:spPr/>
      <dgm:t>
        <a:bodyPr/>
        <a:lstStyle/>
        <a:p>
          <a:endParaRPr lang="fr-CA"/>
        </a:p>
      </dgm:t>
    </dgm:pt>
    <dgm:pt modelId="{76683554-804C-4825-BA3B-75DA127A2D16}" type="sibTrans" cxnId="{C29240F7-C057-485B-B7FB-40A7908DCB42}">
      <dgm:prSet/>
      <dgm:spPr/>
      <dgm:t>
        <a:bodyPr/>
        <a:lstStyle/>
        <a:p>
          <a:endParaRPr lang="fr-CA"/>
        </a:p>
      </dgm:t>
    </dgm:pt>
    <dgm:pt modelId="{16AABE10-A64A-4B8D-B4BA-2AAD062A5550}">
      <dgm:prSet/>
      <dgm:spPr/>
      <dgm:t>
        <a:bodyPr/>
        <a:lstStyle/>
        <a:p>
          <a:r>
            <a:rPr lang="en-US" err="1"/>
            <a:t>Pourquoi</a:t>
          </a:r>
          <a:r>
            <a:rPr lang="en-US"/>
            <a:t> </a:t>
          </a:r>
          <a:r>
            <a:rPr lang="en-US" err="1"/>
            <a:t>utiliser</a:t>
          </a:r>
          <a:r>
            <a:rPr lang="en-US"/>
            <a:t> </a:t>
          </a:r>
          <a:r>
            <a:rPr lang="en-US" err="1"/>
            <a:t>l’asynchrone</a:t>
          </a:r>
          <a:endParaRPr lang="en-US"/>
        </a:p>
      </dgm:t>
    </dgm:pt>
    <dgm:pt modelId="{15CC5CD0-4FD8-4CD7-B053-6EEF718BDC67}" type="parTrans" cxnId="{EA6E9D66-137C-4FF2-9B5F-EFB645CF046E}">
      <dgm:prSet/>
      <dgm:spPr/>
      <dgm:t>
        <a:bodyPr/>
        <a:lstStyle/>
        <a:p>
          <a:endParaRPr lang="fr-CA"/>
        </a:p>
      </dgm:t>
    </dgm:pt>
    <dgm:pt modelId="{CF90DA37-5128-4921-9A1E-0804D868CD26}" type="sibTrans" cxnId="{EA6E9D66-137C-4FF2-9B5F-EFB645CF046E}">
      <dgm:prSet/>
      <dgm:spPr/>
      <dgm:t>
        <a:bodyPr/>
        <a:lstStyle/>
        <a:p>
          <a:endParaRPr lang="fr-CA"/>
        </a:p>
      </dgm:t>
    </dgm:pt>
    <dgm:pt modelId="{CA8ED77B-12DC-4AAE-BE22-043DE7394843}">
      <dgm:prSet phldr="0" custT="1"/>
      <dgm:spPr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2390" tIns="72390" rIns="72390" bIns="72390" numCol="1" spcCol="1270" anchor="ctr" anchorCtr="0"/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Lambda et ?</a:t>
          </a:r>
        </a:p>
      </dgm:t>
    </dgm:pt>
    <dgm:pt modelId="{C6E32584-4661-4253-AE5E-5A445AA045B7}" type="parTrans" cxnId="{B0E00D98-B06B-4AE6-9A4C-588B042D0C3D}">
      <dgm:prSet/>
      <dgm:spPr/>
      <dgm:t>
        <a:bodyPr/>
        <a:lstStyle/>
        <a:p>
          <a:endParaRPr lang="fr-CA"/>
        </a:p>
      </dgm:t>
    </dgm:pt>
    <dgm:pt modelId="{2540214F-0A99-43F5-9E17-C73FF3B8A58B}" type="sibTrans" cxnId="{B0E00D98-B06B-4AE6-9A4C-588B042D0C3D}">
      <dgm:prSet/>
      <dgm:spPr/>
      <dgm:t>
        <a:bodyPr/>
        <a:lstStyle/>
        <a:p>
          <a:endParaRPr lang="fr-CA"/>
        </a:p>
      </dgm:t>
    </dgm:pt>
    <dgm:pt modelId="{1FD39BE2-7556-4707-A783-C0068863353A}">
      <dgm:prSet phldr="0" custT="1"/>
      <dgm:spPr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2390" tIns="72390" rIns="72390" bIns="72390" numCol="1" spcCol="1270" anchor="ctr" anchorCtr="0"/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Bind</a:t>
          </a:r>
        </a:p>
      </dgm:t>
    </dgm:pt>
    <dgm:pt modelId="{02869996-58F1-4FD0-8B86-55E222A90001}" type="parTrans" cxnId="{731A03F6-708D-4958-928D-FCABD0697CE3}">
      <dgm:prSet/>
      <dgm:spPr/>
      <dgm:t>
        <a:bodyPr/>
        <a:lstStyle/>
        <a:p>
          <a:endParaRPr lang="fr-CA"/>
        </a:p>
      </dgm:t>
    </dgm:pt>
    <dgm:pt modelId="{2A55B360-4D43-45D4-8C2A-6460093950BE}" type="sibTrans" cxnId="{731A03F6-708D-4958-928D-FCABD0697CE3}">
      <dgm:prSet/>
      <dgm:spPr/>
      <dgm:t>
        <a:bodyPr/>
        <a:lstStyle/>
        <a:p>
          <a:endParaRPr lang="fr-CA"/>
        </a:p>
      </dgm:t>
    </dgm:pt>
    <dgm:pt modelId="{450D5842-D9C6-4073-91D1-AFB13DA148BC}">
      <dgm:prSet phldr="0" custT="1"/>
      <dgm:spPr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gm:spPr>
      <dgm:t>
        <a:bodyPr spcFirstLastPara="0" vert="horz" wrap="square" lIns="72390" tIns="72390" rIns="72390" bIns="72390" numCol="1" spcCol="1270" anchor="ctr" anchorCtr="0"/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Font Awesome</a:t>
          </a:r>
        </a:p>
      </dgm:t>
    </dgm:pt>
    <dgm:pt modelId="{7FE5BD9D-1AAA-493F-9573-7DD0EB53A818}" type="parTrans" cxnId="{B9614647-15DE-45BB-B0F0-9360A31F031C}">
      <dgm:prSet/>
      <dgm:spPr/>
      <dgm:t>
        <a:bodyPr/>
        <a:lstStyle/>
        <a:p>
          <a:endParaRPr lang="fr-CA"/>
        </a:p>
      </dgm:t>
    </dgm:pt>
    <dgm:pt modelId="{902755EA-AFBB-43D0-9B40-970DD42E2C03}" type="sibTrans" cxnId="{B9614647-15DE-45BB-B0F0-9360A31F031C}">
      <dgm:prSet/>
      <dgm:spPr/>
      <dgm:t>
        <a:bodyPr/>
        <a:lstStyle/>
        <a:p>
          <a:endParaRPr lang="fr-CA"/>
        </a:p>
      </dgm:t>
    </dgm:pt>
    <dgm:pt modelId="{5DC2C262-0B83-414A-973C-378445C35B15}" type="pres">
      <dgm:prSet presAssocID="{629F67AB-6A10-4FB6-B979-E0D4DB2AAD86}" presName="linear" presStyleCnt="0">
        <dgm:presLayoutVars>
          <dgm:animLvl val="lvl"/>
          <dgm:resizeHandles val="exact"/>
        </dgm:presLayoutVars>
      </dgm:prSet>
      <dgm:spPr/>
    </dgm:pt>
    <dgm:pt modelId="{D17E77E7-5BFB-431B-B8AF-567259D43D0A}" type="pres">
      <dgm:prSet presAssocID="{16AABE10-A64A-4B8D-B4BA-2AAD062A5550}" presName="parentText" presStyleLbl="node1" presStyleIdx="0" presStyleCnt="7">
        <dgm:presLayoutVars>
          <dgm:chMax val="0"/>
          <dgm:bulletEnabled val="1"/>
        </dgm:presLayoutVars>
      </dgm:prSet>
      <dgm:spPr/>
    </dgm:pt>
    <dgm:pt modelId="{BF42BD39-C17A-4097-9871-167C5A314F0E}" type="pres">
      <dgm:prSet presAssocID="{CF90DA37-5128-4921-9A1E-0804D868CD26}" presName="spacer" presStyleCnt="0"/>
      <dgm:spPr/>
    </dgm:pt>
    <dgm:pt modelId="{EBDFD51D-196F-4AC6-8257-AA7A6A15EB52}" type="pres">
      <dgm:prSet presAssocID="{FEE9F278-1280-48D5-A5A7-B2BDBEE54FF3}" presName="parentText" presStyleLbl="node1" presStyleIdx="1" presStyleCnt="7">
        <dgm:presLayoutVars>
          <dgm:chMax val="0"/>
          <dgm:bulletEnabled val="1"/>
        </dgm:presLayoutVars>
      </dgm:prSet>
      <dgm:spPr/>
    </dgm:pt>
    <dgm:pt modelId="{AFEE4678-9EA1-4DE8-B98E-EEDA301873C7}" type="pres">
      <dgm:prSet presAssocID="{14EE5258-73A9-4BFE-B0DA-A0382D6B405A}" presName="spacer" presStyleCnt="0"/>
      <dgm:spPr/>
    </dgm:pt>
    <dgm:pt modelId="{A3338052-5C45-4D06-9D05-CA54A2DA9BA7}" type="pres">
      <dgm:prSet presAssocID="{0DA86583-E5B6-4AAA-8771-8483CF94F016}" presName="parentText" presStyleLbl="node1" presStyleIdx="2" presStyleCnt="7">
        <dgm:presLayoutVars>
          <dgm:chMax val="0"/>
          <dgm:bulletEnabled val="1"/>
        </dgm:presLayoutVars>
      </dgm:prSet>
      <dgm:spPr/>
    </dgm:pt>
    <dgm:pt modelId="{44171E2C-D5F7-4234-9222-D651A9BC6221}" type="pres">
      <dgm:prSet presAssocID="{76683554-804C-4825-BA3B-75DA127A2D16}" presName="spacer" presStyleCnt="0"/>
      <dgm:spPr/>
    </dgm:pt>
    <dgm:pt modelId="{A1806376-2610-459C-9F34-080BF4DF7B23}" type="pres">
      <dgm:prSet presAssocID="{2202D379-9CE0-450F-BE92-A43487A4572F}" presName="parentText" presStyleLbl="node1" presStyleIdx="3" presStyleCnt="7" custLinFactNeighborX="-61">
        <dgm:presLayoutVars>
          <dgm:chMax val="0"/>
          <dgm:bulletEnabled val="1"/>
        </dgm:presLayoutVars>
      </dgm:prSet>
      <dgm:spPr/>
    </dgm:pt>
    <dgm:pt modelId="{9451DBD3-2D4A-4D50-96E6-DA0C8FDD3505}" type="pres">
      <dgm:prSet presAssocID="{56E6BDD4-CA31-406C-B466-7BA99DCDFB7B}" presName="spacer" presStyleCnt="0"/>
      <dgm:spPr/>
    </dgm:pt>
    <dgm:pt modelId="{AAA6DD81-F7A3-49D8-86C3-302D92AEAC12}" type="pres">
      <dgm:prSet presAssocID="{CA8ED77B-12DC-4AAE-BE22-043DE7394843}" presName="parentText" presStyleLbl="node1" presStyleIdx="4" presStyleCnt="7">
        <dgm:presLayoutVars>
          <dgm:chMax val="0"/>
          <dgm:bulletEnabled val="1"/>
        </dgm:presLayoutVars>
      </dgm:prSet>
      <dgm:spPr>
        <a:xfrm>
          <a:off x="0" y="2045901"/>
          <a:ext cx="10058399" cy="455715"/>
        </a:xfrm>
        <a:prstGeom prst="roundRect">
          <a:avLst/>
        </a:prstGeom>
      </dgm:spPr>
    </dgm:pt>
    <dgm:pt modelId="{EF54319D-22EF-488A-BE84-2184DC674132}" type="pres">
      <dgm:prSet presAssocID="{2540214F-0A99-43F5-9E17-C73FF3B8A58B}" presName="spacer" presStyleCnt="0"/>
      <dgm:spPr/>
    </dgm:pt>
    <dgm:pt modelId="{588D89DA-5707-48DA-B5A6-66E5D912C772}" type="pres">
      <dgm:prSet presAssocID="{1FD39BE2-7556-4707-A783-C0068863353A}" presName="parentText" presStyleLbl="node1" presStyleIdx="5" presStyleCnt="7">
        <dgm:presLayoutVars>
          <dgm:chMax val="0"/>
          <dgm:bulletEnabled val="1"/>
        </dgm:presLayoutVars>
      </dgm:prSet>
      <dgm:spPr>
        <a:xfrm>
          <a:off x="0" y="2556336"/>
          <a:ext cx="10058399" cy="455715"/>
        </a:xfrm>
        <a:prstGeom prst="roundRect">
          <a:avLst/>
        </a:prstGeom>
      </dgm:spPr>
    </dgm:pt>
    <dgm:pt modelId="{5D4ADDFC-3E02-4CCE-80D4-4C92EB825D8B}" type="pres">
      <dgm:prSet presAssocID="{2A55B360-4D43-45D4-8C2A-6460093950BE}" presName="spacer" presStyleCnt="0"/>
      <dgm:spPr/>
    </dgm:pt>
    <dgm:pt modelId="{60040D04-333D-41E8-A529-CF030B33F707}" type="pres">
      <dgm:prSet presAssocID="{450D5842-D9C6-4073-91D1-AFB13DA148BC}" presName="parentText" presStyleLbl="node1" presStyleIdx="6" presStyleCnt="7">
        <dgm:presLayoutVars>
          <dgm:chMax val="0"/>
          <dgm:bulletEnabled val="1"/>
        </dgm:presLayoutVars>
      </dgm:prSet>
      <dgm:spPr>
        <a:xfrm>
          <a:off x="0" y="3066771"/>
          <a:ext cx="10058399" cy="455715"/>
        </a:xfrm>
        <a:prstGeom prst="roundRect">
          <a:avLst/>
        </a:prstGeom>
      </dgm:spPr>
    </dgm:pt>
  </dgm:ptLst>
  <dgm:cxnLst>
    <dgm:cxn modelId="{8E87D607-8B24-44F2-B7A3-805BD3A21176}" type="presOf" srcId="{450D5842-D9C6-4073-91D1-AFB13DA148BC}" destId="{60040D04-333D-41E8-A529-CF030B33F707}" srcOrd="0" destOrd="0" presId="urn:microsoft.com/office/officeart/2005/8/layout/vList2"/>
    <dgm:cxn modelId="{47A03863-705E-4288-9139-4BD74EB0E53D}" srcId="{629F67AB-6A10-4FB6-B979-E0D4DB2AAD86}" destId="{FEE9F278-1280-48D5-A5A7-B2BDBEE54FF3}" srcOrd="1" destOrd="0" parTransId="{685DF9B7-1D13-4DD0-838A-DD71A1B933DF}" sibTransId="{14EE5258-73A9-4BFE-B0DA-A0382D6B405A}"/>
    <dgm:cxn modelId="{EA6E9D66-137C-4FF2-9B5F-EFB645CF046E}" srcId="{629F67AB-6A10-4FB6-B979-E0D4DB2AAD86}" destId="{16AABE10-A64A-4B8D-B4BA-2AAD062A5550}" srcOrd="0" destOrd="0" parTransId="{15CC5CD0-4FD8-4CD7-B053-6EEF718BDC67}" sibTransId="{CF90DA37-5128-4921-9A1E-0804D868CD26}"/>
    <dgm:cxn modelId="{B9614647-15DE-45BB-B0F0-9360A31F031C}" srcId="{629F67AB-6A10-4FB6-B979-E0D4DB2AAD86}" destId="{450D5842-D9C6-4073-91D1-AFB13DA148BC}" srcOrd="6" destOrd="0" parTransId="{7FE5BD9D-1AAA-493F-9573-7DD0EB53A818}" sibTransId="{902755EA-AFBB-43D0-9B40-970DD42E2C03}"/>
    <dgm:cxn modelId="{9208EC4C-1F1E-4EBA-9146-3FBC46466F5F}" type="presOf" srcId="{629F67AB-6A10-4FB6-B979-E0D4DB2AAD86}" destId="{5DC2C262-0B83-414A-973C-378445C35B15}" srcOrd="0" destOrd="0" presId="urn:microsoft.com/office/officeart/2005/8/layout/vList2"/>
    <dgm:cxn modelId="{D54C2373-28A6-49F0-801C-F27A61DEB826}" type="presOf" srcId="{0DA86583-E5B6-4AAA-8771-8483CF94F016}" destId="{A3338052-5C45-4D06-9D05-CA54A2DA9BA7}" srcOrd="0" destOrd="0" presId="urn:microsoft.com/office/officeart/2005/8/layout/vList2"/>
    <dgm:cxn modelId="{B0E00D98-B06B-4AE6-9A4C-588B042D0C3D}" srcId="{629F67AB-6A10-4FB6-B979-E0D4DB2AAD86}" destId="{CA8ED77B-12DC-4AAE-BE22-043DE7394843}" srcOrd="4" destOrd="0" parTransId="{C6E32584-4661-4253-AE5E-5A445AA045B7}" sibTransId="{2540214F-0A99-43F5-9E17-C73FF3B8A58B}"/>
    <dgm:cxn modelId="{BF70D89F-79F1-4C1A-BE5C-FA41FDFACEF3}" type="presOf" srcId="{CA8ED77B-12DC-4AAE-BE22-043DE7394843}" destId="{AAA6DD81-F7A3-49D8-86C3-302D92AEAC12}" srcOrd="0" destOrd="0" presId="urn:microsoft.com/office/officeart/2005/8/layout/vList2"/>
    <dgm:cxn modelId="{40EF0BA8-1953-46B3-A879-4B2F5F33D847}" type="presOf" srcId="{16AABE10-A64A-4B8D-B4BA-2AAD062A5550}" destId="{D17E77E7-5BFB-431B-B8AF-567259D43D0A}" srcOrd="0" destOrd="0" presId="urn:microsoft.com/office/officeart/2005/8/layout/vList2"/>
    <dgm:cxn modelId="{ED4E50C6-3E87-4954-838F-AE90E0C68CF2}" type="presOf" srcId="{1FD39BE2-7556-4707-A783-C0068863353A}" destId="{588D89DA-5707-48DA-B5A6-66E5D912C772}" srcOrd="0" destOrd="0" presId="urn:microsoft.com/office/officeart/2005/8/layout/vList2"/>
    <dgm:cxn modelId="{FA2042D8-33C8-473B-834F-AB973BAA5635}" type="presOf" srcId="{FEE9F278-1280-48D5-A5A7-B2BDBEE54FF3}" destId="{EBDFD51D-196F-4AC6-8257-AA7A6A15EB52}" srcOrd="0" destOrd="0" presId="urn:microsoft.com/office/officeart/2005/8/layout/vList2"/>
    <dgm:cxn modelId="{731A03F6-708D-4958-928D-FCABD0697CE3}" srcId="{629F67AB-6A10-4FB6-B979-E0D4DB2AAD86}" destId="{1FD39BE2-7556-4707-A783-C0068863353A}" srcOrd="5" destOrd="0" parTransId="{02869996-58F1-4FD0-8B86-55E222A90001}" sibTransId="{2A55B360-4D43-45D4-8C2A-6460093950BE}"/>
    <dgm:cxn modelId="{67EF9DF6-F27E-4A8D-8000-1C9B481D1753}" type="presOf" srcId="{2202D379-9CE0-450F-BE92-A43487A4572F}" destId="{A1806376-2610-459C-9F34-080BF4DF7B23}" srcOrd="0" destOrd="0" presId="urn:microsoft.com/office/officeart/2005/8/layout/vList2"/>
    <dgm:cxn modelId="{C29240F7-C057-485B-B7FB-40A7908DCB42}" srcId="{629F67AB-6A10-4FB6-B979-E0D4DB2AAD86}" destId="{0DA86583-E5B6-4AAA-8771-8483CF94F016}" srcOrd="2" destOrd="0" parTransId="{789C893E-D1D5-4213-845D-616609511BE3}" sibTransId="{76683554-804C-4825-BA3B-75DA127A2D16}"/>
    <dgm:cxn modelId="{CDDB23FA-6126-48D4-B1B3-5CC35574BA81}" srcId="{629F67AB-6A10-4FB6-B979-E0D4DB2AAD86}" destId="{2202D379-9CE0-450F-BE92-A43487A4572F}" srcOrd="3" destOrd="0" parTransId="{1D88AD9E-5728-4329-9934-DDFB074C20ED}" sibTransId="{56E6BDD4-CA31-406C-B466-7BA99DCDFB7B}"/>
    <dgm:cxn modelId="{BAF507F9-2BE4-4B57-B340-FE4B0402BE3E}" type="presParOf" srcId="{5DC2C262-0B83-414A-973C-378445C35B15}" destId="{D17E77E7-5BFB-431B-B8AF-567259D43D0A}" srcOrd="0" destOrd="0" presId="urn:microsoft.com/office/officeart/2005/8/layout/vList2"/>
    <dgm:cxn modelId="{072A5DC3-44C1-4EFA-B7DC-6CE541660477}" type="presParOf" srcId="{5DC2C262-0B83-414A-973C-378445C35B15}" destId="{BF42BD39-C17A-4097-9871-167C5A314F0E}" srcOrd="1" destOrd="0" presId="urn:microsoft.com/office/officeart/2005/8/layout/vList2"/>
    <dgm:cxn modelId="{EA38A70A-4E69-4D43-A325-BB888F4668F1}" type="presParOf" srcId="{5DC2C262-0B83-414A-973C-378445C35B15}" destId="{EBDFD51D-196F-4AC6-8257-AA7A6A15EB52}" srcOrd="2" destOrd="0" presId="urn:microsoft.com/office/officeart/2005/8/layout/vList2"/>
    <dgm:cxn modelId="{21E95C9E-7363-4415-81FE-B6642D438F65}" type="presParOf" srcId="{5DC2C262-0B83-414A-973C-378445C35B15}" destId="{AFEE4678-9EA1-4DE8-B98E-EEDA301873C7}" srcOrd="3" destOrd="0" presId="urn:microsoft.com/office/officeart/2005/8/layout/vList2"/>
    <dgm:cxn modelId="{0AAEF60F-0993-4B72-8843-9C15F3F64B27}" type="presParOf" srcId="{5DC2C262-0B83-414A-973C-378445C35B15}" destId="{A3338052-5C45-4D06-9D05-CA54A2DA9BA7}" srcOrd="4" destOrd="0" presId="urn:microsoft.com/office/officeart/2005/8/layout/vList2"/>
    <dgm:cxn modelId="{E516EAF5-7892-4400-9AB4-376FC247D477}" type="presParOf" srcId="{5DC2C262-0B83-414A-973C-378445C35B15}" destId="{44171E2C-D5F7-4234-9222-D651A9BC6221}" srcOrd="5" destOrd="0" presId="urn:microsoft.com/office/officeart/2005/8/layout/vList2"/>
    <dgm:cxn modelId="{E9B9C5DC-AF4D-4E87-ABCE-414901FE8646}" type="presParOf" srcId="{5DC2C262-0B83-414A-973C-378445C35B15}" destId="{A1806376-2610-459C-9F34-080BF4DF7B23}" srcOrd="6" destOrd="0" presId="urn:microsoft.com/office/officeart/2005/8/layout/vList2"/>
    <dgm:cxn modelId="{92EBCBE5-15B5-4683-B0E2-A8D2EC020BA2}" type="presParOf" srcId="{5DC2C262-0B83-414A-973C-378445C35B15}" destId="{9451DBD3-2D4A-4D50-96E6-DA0C8FDD3505}" srcOrd="7" destOrd="0" presId="urn:microsoft.com/office/officeart/2005/8/layout/vList2"/>
    <dgm:cxn modelId="{83E3C982-62C2-4D45-97A5-1374A46E3F13}" type="presParOf" srcId="{5DC2C262-0B83-414A-973C-378445C35B15}" destId="{AAA6DD81-F7A3-49D8-86C3-302D92AEAC12}" srcOrd="8" destOrd="0" presId="urn:microsoft.com/office/officeart/2005/8/layout/vList2"/>
    <dgm:cxn modelId="{E5624145-CBE4-4022-B989-3229FDDFAFCB}" type="presParOf" srcId="{5DC2C262-0B83-414A-973C-378445C35B15}" destId="{EF54319D-22EF-488A-BE84-2184DC674132}" srcOrd="9" destOrd="0" presId="urn:microsoft.com/office/officeart/2005/8/layout/vList2"/>
    <dgm:cxn modelId="{1468B93A-4B6D-44F9-AF00-2E331B1C6F93}" type="presParOf" srcId="{5DC2C262-0B83-414A-973C-378445C35B15}" destId="{588D89DA-5707-48DA-B5A6-66E5D912C772}" srcOrd="10" destOrd="0" presId="urn:microsoft.com/office/officeart/2005/8/layout/vList2"/>
    <dgm:cxn modelId="{37C4AC24-7419-4DAA-B40F-CED05FFBE6CB}" type="presParOf" srcId="{5DC2C262-0B83-414A-973C-378445C35B15}" destId="{5D4ADDFC-3E02-4CCE-80D4-4C92EB825D8B}" srcOrd="11" destOrd="0" presId="urn:microsoft.com/office/officeart/2005/8/layout/vList2"/>
    <dgm:cxn modelId="{0BBC1C70-6DFA-4CBC-AB9F-0AC4FF3B2B21}" type="presParOf" srcId="{5DC2C262-0B83-414A-973C-378445C35B15}" destId="{60040D04-333D-41E8-A529-CF030B33F707}" srcOrd="12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17E77E7-5BFB-431B-B8AF-567259D43D0A}">
      <dsp:nvSpPr>
        <dsp:cNvPr id="0" name=""/>
        <dsp:cNvSpPr/>
      </dsp:nvSpPr>
      <dsp:spPr>
        <a:xfrm>
          <a:off x="0" y="4161"/>
          <a:ext cx="10058399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 err="1"/>
            <a:t>Pourquoi</a:t>
          </a:r>
          <a:r>
            <a:rPr lang="en-US" sz="1900" kern="1200"/>
            <a:t> </a:t>
          </a:r>
          <a:r>
            <a:rPr lang="en-US" sz="1900" kern="1200" err="1"/>
            <a:t>utiliser</a:t>
          </a:r>
          <a:r>
            <a:rPr lang="en-US" sz="1900" kern="1200"/>
            <a:t> </a:t>
          </a:r>
          <a:r>
            <a:rPr lang="en-US" sz="1900" kern="1200" err="1"/>
            <a:t>l’asynchrone</a:t>
          </a:r>
          <a:endParaRPr lang="en-US" sz="1900" kern="1200"/>
        </a:p>
      </dsp:txBody>
      <dsp:txXfrm>
        <a:off x="22246" y="26407"/>
        <a:ext cx="10013907" cy="411223"/>
      </dsp:txXfrm>
    </dsp:sp>
    <dsp:sp modelId="{EBDFD51D-196F-4AC6-8257-AA7A6A15EB52}">
      <dsp:nvSpPr>
        <dsp:cNvPr id="0" name=""/>
        <dsp:cNvSpPr/>
      </dsp:nvSpPr>
      <dsp:spPr>
        <a:xfrm>
          <a:off x="0" y="514596"/>
          <a:ext cx="10058399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La </a:t>
          </a:r>
          <a:r>
            <a:rPr lang="en-US" sz="1900" kern="1200" err="1"/>
            <a:t>trinité</a:t>
          </a:r>
          <a:endParaRPr lang="en-US" sz="1900" kern="1200"/>
        </a:p>
      </dsp:txBody>
      <dsp:txXfrm>
        <a:off x="22246" y="536842"/>
        <a:ext cx="10013907" cy="411223"/>
      </dsp:txXfrm>
    </dsp:sp>
    <dsp:sp modelId="{A3338052-5C45-4D06-9D05-CA54A2DA9BA7}">
      <dsp:nvSpPr>
        <dsp:cNvPr id="0" name=""/>
        <dsp:cNvSpPr/>
      </dsp:nvSpPr>
      <dsp:spPr>
        <a:xfrm>
          <a:off x="0" y="1025031"/>
          <a:ext cx="10058399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r-CA" sz="1900" kern="1200"/>
            <a:t>Exemple Sync vs </a:t>
          </a:r>
          <a:r>
            <a:rPr lang="fr-CA" sz="1900" kern="1200" err="1"/>
            <a:t>Async</a:t>
          </a:r>
          <a:endParaRPr lang="fr-CA" sz="1900" kern="1200"/>
        </a:p>
      </dsp:txBody>
      <dsp:txXfrm>
        <a:off x="22246" y="1047277"/>
        <a:ext cx="10013907" cy="411223"/>
      </dsp:txXfrm>
    </dsp:sp>
    <dsp:sp modelId="{A1806376-2610-459C-9F34-080BF4DF7B23}">
      <dsp:nvSpPr>
        <dsp:cNvPr id="0" name=""/>
        <dsp:cNvSpPr/>
      </dsp:nvSpPr>
      <dsp:spPr>
        <a:xfrm>
          <a:off x="0" y="1535466"/>
          <a:ext cx="10058399" cy="455715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587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/>
            <a:t>Async avec Entity Framework</a:t>
          </a:r>
        </a:p>
      </dsp:txBody>
      <dsp:txXfrm>
        <a:off x="22246" y="1557712"/>
        <a:ext cx="10013907" cy="411223"/>
      </dsp:txXfrm>
    </dsp:sp>
    <dsp:sp modelId="{AAA6DD81-F7A3-49D8-86C3-302D92AEAC12}">
      <dsp:nvSpPr>
        <dsp:cNvPr id="0" name=""/>
        <dsp:cNvSpPr/>
      </dsp:nvSpPr>
      <dsp:spPr>
        <a:xfrm>
          <a:off x="0" y="2045901"/>
          <a:ext cx="10058399" cy="455715"/>
        </a:xfrm>
        <a:prstGeom prst="roundRect">
          <a:avLst/>
        </a:prstGeom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Lambda et ?</a:t>
          </a:r>
        </a:p>
      </dsp:txBody>
      <dsp:txXfrm>
        <a:off x="22246" y="2068147"/>
        <a:ext cx="10013907" cy="411223"/>
      </dsp:txXfrm>
    </dsp:sp>
    <dsp:sp modelId="{588D89DA-5707-48DA-B5A6-66E5D912C772}">
      <dsp:nvSpPr>
        <dsp:cNvPr id="0" name=""/>
        <dsp:cNvSpPr/>
      </dsp:nvSpPr>
      <dsp:spPr>
        <a:xfrm>
          <a:off x="0" y="2556336"/>
          <a:ext cx="10058399" cy="455715"/>
        </a:xfrm>
        <a:prstGeom prst="roundRect">
          <a:avLst/>
        </a:prstGeom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Bind</a:t>
          </a:r>
        </a:p>
      </dsp:txBody>
      <dsp:txXfrm>
        <a:off x="22246" y="2578582"/>
        <a:ext cx="10013907" cy="411223"/>
      </dsp:txXfrm>
    </dsp:sp>
    <dsp:sp modelId="{60040D04-333D-41E8-A529-CF030B33F707}">
      <dsp:nvSpPr>
        <dsp:cNvPr id="0" name=""/>
        <dsp:cNvSpPr/>
      </dsp:nvSpPr>
      <dsp:spPr>
        <a:xfrm>
          <a:off x="0" y="3066771"/>
          <a:ext cx="10058399" cy="455715"/>
        </a:xfrm>
        <a:prstGeom prst="roundRect">
          <a:avLst/>
        </a:prstGeom>
        <a:solidFill>
          <a:srgbClr val="E48312">
            <a:hueOff val="0"/>
            <a:satOff val="0"/>
            <a:lumOff val="0"/>
            <a:alphaOff val="0"/>
          </a:srgbClr>
        </a:solidFill>
        <a:ln w="15875" cap="flat" cmpd="sng" algn="ctr">
          <a:solidFill>
            <a:prstClr val="white">
              <a:hueOff val="0"/>
              <a:satOff val="0"/>
              <a:lumOff val="0"/>
              <a:alphaOff val="0"/>
            </a:prst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2390" tIns="72390" rIns="72390" bIns="72390" numCol="1" spcCol="1270" anchor="ctr" anchorCtr="0">
          <a:noAutofit/>
        </a:bodyPr>
        <a:lstStyle/>
        <a:p>
          <a:pPr marL="0" lvl="0" indent="0" algn="l" defTabSz="844550" rtl="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900" kern="1200">
              <a:solidFill>
                <a:prstClr val="white"/>
              </a:solidFill>
              <a:latin typeface="Calibri" panose="020F0502020204030204"/>
              <a:ea typeface="+mn-ea"/>
              <a:cs typeface="+mn-cs"/>
            </a:rPr>
            <a:t>Font Awesome</a:t>
          </a:r>
        </a:p>
      </dsp:txBody>
      <dsp:txXfrm>
        <a:off x="22246" y="3089017"/>
        <a:ext cx="10013907" cy="41122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61B9D14-CCB4-403F-9C4C-1B97ACECB34C}" type="datetimeFigureOut">
              <a:rPr lang="fr-CA" smtClean="0"/>
              <a:t>2026-09-07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FBC19CA-D200-43F8-8C1D-4EC9B5B9A222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660957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344488" indent="-344488">
              <a:buFont typeface="Wingdings" panose="05000000000000000000" pitchFamily="2" charset="2"/>
              <a:buChar char="q"/>
              <a:defRPr/>
            </a:lvl1pPr>
            <a:lvl2pPr marL="517525" indent="-317500">
              <a:buFont typeface="Wingdings" panose="05000000000000000000" pitchFamily="2" charset="2"/>
              <a:buChar char="q"/>
              <a:defRPr/>
            </a:lvl2pPr>
            <a:lvl3pPr marL="690563" indent="-306388">
              <a:buFont typeface="Wingdings" panose="05000000000000000000" pitchFamily="2" charset="2"/>
              <a:buChar char="q"/>
              <a:defRPr/>
            </a:lvl3pPr>
            <a:lvl4pPr marL="854075" indent="-287338">
              <a:buFont typeface="Wingdings" panose="05000000000000000000" pitchFamily="2" charset="2"/>
              <a:buChar char="q"/>
              <a:defRPr/>
            </a:lvl4pPr>
            <a:lvl5pPr marL="932688" indent="-182880">
              <a:buFont typeface="Wingdings" panose="05000000000000000000" pitchFamily="2" charset="2"/>
              <a:buChar char="q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FE559A-7A93-425A-943B-F641DCCD96C8}" type="datetime1">
              <a:rPr lang="fr-CA" smtClean="0"/>
              <a:t>2026-09-07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9040019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62AA2D-7893-4DE3-A505-9837C01774BD}" type="datetime1">
              <a:rPr lang="fr-CA" smtClean="0"/>
              <a:t>2026-09-07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i="1"/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i="1"/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439623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634078-3FEB-4C28-B483-6E338A3F462E}" type="datetime1">
              <a:rPr lang="fr-CA" smtClean="0"/>
              <a:t>2026-09-07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892907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099F4-E79A-4DA7-AD50-F277AF426D3A}" type="datetime1">
              <a:rPr lang="fr-CA" smtClean="0"/>
              <a:t>2026-09-07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42883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01617C-ED28-4F33-8FED-EDD8C63D16DE}" type="datetime1">
              <a:rPr lang="fr-CA" smtClean="0"/>
              <a:t>2026-09-07</a:t>
            </a:fld>
            <a:endParaRPr lang="fr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019769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DA6A60-C597-4EA4-B2E5-CF9FF6099946}" type="datetime1">
              <a:rPr lang="fr-CA" smtClean="0"/>
              <a:t>2026-09-07</a:t>
            </a:fld>
            <a:endParaRPr lang="fr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18589977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6D15F3C4-16AA-478B-86B3-4E9AD22188C6}" type="datetime1">
              <a:rPr lang="fr-CA" smtClean="0"/>
              <a:t>2026-09-07</a:t>
            </a:fld>
            <a:endParaRPr lang="fr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2CBE6A3-4AEF-4734-8AB8-E4DE745DFB5E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406363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di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 descr="Disque avec un remplissage uni">
            <a:extLst>
              <a:ext uri="{FF2B5EF4-FFF2-40B4-BE49-F238E27FC236}">
                <a16:creationId xmlns:a16="http://schemas.microsoft.com/office/drawing/2014/main" id="{EC7367DB-54B0-4E4B-9E49-482FCD217CE5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rcRect/>
          <a:stretch/>
        </p:blipFill>
        <p:spPr>
          <a:xfrm>
            <a:off x="5617950" y="25505"/>
            <a:ext cx="952500" cy="952500"/>
          </a:xfrm>
          <a:prstGeom prst="rect">
            <a:avLst/>
          </a:prstGeom>
        </p:spPr>
      </p:pic>
      <p:sp>
        <p:nvSpPr>
          <p:cNvPr id="25" name="Titre 24">
            <a:extLst>
              <a:ext uri="{FF2B5EF4-FFF2-40B4-BE49-F238E27FC236}">
                <a16:creationId xmlns:a16="http://schemas.microsoft.com/office/drawing/2014/main" id="{43C1F01D-35B3-4E03-8B2C-6FFB15F0A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261" y="357829"/>
            <a:ext cx="5482280" cy="372636"/>
          </a:xfrm>
        </p:spPr>
        <p:txBody>
          <a:bodyPr>
            <a:noAutofit/>
          </a:bodyPr>
          <a:lstStyle>
            <a:lvl1pPr>
              <a:defRPr sz="2400" b="1">
                <a:solidFill>
                  <a:schemeClr val="bg1"/>
                </a:solidFill>
                <a:latin typeface="+mn-lt"/>
                <a:ea typeface="Verdana" panose="020B0604030504040204" pitchFamily="34" charset="0"/>
              </a:defRPr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6" name="Espace réservé du contenu 2">
            <a:extLst>
              <a:ext uri="{FF2B5EF4-FFF2-40B4-BE49-F238E27FC236}">
                <a16:creationId xmlns:a16="http://schemas.microsoft.com/office/drawing/2014/main" id="{2148ABC2-9844-4986-9697-EF5431882472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520783" y="1150572"/>
            <a:ext cx="11118135" cy="5026393"/>
          </a:xfrm>
        </p:spPr>
        <p:txBody>
          <a:bodyPr/>
          <a:lstStyle>
            <a:lvl1pPr marL="228600" indent="-228600">
              <a:buFont typeface="Wingdings" panose="05000000000000000000" pitchFamily="2" charset="2"/>
              <a:buChar char="v"/>
              <a:defRPr>
                <a:solidFill>
                  <a:srgbClr val="7385D1"/>
                </a:solidFill>
              </a:defRPr>
            </a:lvl1pPr>
            <a:lvl2pPr marL="685800" indent="-228600">
              <a:buFont typeface="Symbol" panose="05050102010706020507" pitchFamily="18" charset="2"/>
              <a:buChar char="¨"/>
              <a:defRPr>
                <a:solidFill>
                  <a:srgbClr val="7385D1"/>
                </a:solidFill>
              </a:defRPr>
            </a:lvl2pPr>
            <a:lvl3pPr marL="1143000" indent="-228600">
              <a:buFont typeface="Courier New" panose="02070309020205020404" pitchFamily="49" charset="0"/>
              <a:buChar char="o"/>
              <a:defRPr>
                <a:solidFill>
                  <a:srgbClr val="7385D1"/>
                </a:solidFill>
              </a:defRPr>
            </a:lvl3pPr>
            <a:lvl4pPr>
              <a:defRPr>
                <a:solidFill>
                  <a:srgbClr val="7385D1"/>
                </a:solidFill>
              </a:defRPr>
            </a:lvl4pPr>
            <a:lvl5pPr>
              <a:defRPr>
                <a:solidFill>
                  <a:srgbClr val="7385D1"/>
                </a:solidFill>
              </a:defRPr>
            </a:lvl5pPr>
          </a:lstStyle>
          <a:p>
            <a:pPr lvl="0"/>
            <a:r>
              <a:rPr lang="fr-FR"/>
              <a:t> Cliquez pour modifier les styles du texte du masque</a:t>
            </a:r>
          </a:p>
          <a:p>
            <a:pPr lvl="1"/>
            <a:r>
              <a:rPr lang="fr-FR"/>
              <a:t> 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9272297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571396"/>
            <a:ext cx="12192000" cy="28660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9" name="Rectangle 8"/>
          <p:cNvSpPr/>
          <p:nvPr/>
        </p:nvSpPr>
        <p:spPr>
          <a:xfrm>
            <a:off x="-2" y="6510783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r-CA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61004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fr-FR"/>
              <a:t>Modifiez le style du titre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176373"/>
            <a:ext cx="10058400" cy="4692721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571396"/>
            <a:ext cx="2472271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61A5FC2-1393-4D3B-9BA4-E4580C7BDB7E}" type="datetime1">
              <a:rPr lang="fr-CA" smtClean="0"/>
              <a:t>2026-09-07</a:t>
            </a:fld>
            <a:endParaRPr lang="fr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571396"/>
            <a:ext cx="4822804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i="0" cap="all" baseline="0">
                <a:solidFill>
                  <a:schemeClr val="bg1">
                    <a:lumMod val="95000"/>
                  </a:schemeClr>
                </a:solidFill>
              </a:defRPr>
            </a:lvl1pPr>
          </a:lstStyle>
          <a:p>
            <a:r>
              <a:rPr lang="fr-CA"/>
              <a:t>PROGRAMMATION WEB TRANSACTIONNELLE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571396"/>
            <a:ext cx="1312025" cy="2535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i="1">
                <a:solidFill>
                  <a:srgbClr val="FFFFFF"/>
                </a:solidFill>
              </a:defRPr>
            </a:lvl1pPr>
          </a:lstStyle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‹n°›</a:t>
            </a:fld>
            <a:endParaRPr lang="fr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1188720" y="1036509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22338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  <p:sldLayoutId id="2147483706" r:id="rId3"/>
    <p:sldLayoutId id="2147483707" r:id="rId4"/>
    <p:sldLayoutId id="2147483708" r:id="rId5"/>
    <p:sldLayoutId id="2147483709" r:id="rId6"/>
    <p:sldLayoutId id="2147483710" r:id="rId7"/>
    <p:sldLayoutId id="2147483711" r:id="rId8"/>
  </p:sldLayoutIdLst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6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fontawesome.com/search?o=r&amp;m=free" TargetMode="Externa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fontawesome.com/download" TargetMode="Externa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2E47A1CE-E74F-4ED4-BD88-F5E5E811F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noProof="0"/>
              <a:t>Cours 10</a:t>
            </a:r>
            <a:r>
              <a:rPr lang="fr-CA"/>
              <a:t> </a:t>
            </a:r>
            <a:endParaRPr lang="fr-CA" noProof="0"/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56FD0B83-54B8-4E49-8084-D8400451C42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CA">
                <a:solidFill>
                  <a:schemeClr val="tx1">
                    <a:lumMod val="85000"/>
                    <a:lumOff val="15000"/>
                  </a:schemeClr>
                </a:solidFill>
              </a:rPr>
              <a:t>Méthodes Asynchrones ET FONTAWESOME</a:t>
            </a:r>
            <a:endParaRPr lang="fr-CA" noProof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pic>
        <p:nvPicPr>
          <p:cNvPr id="3074" name="Picture 2" descr="Learn ASP.NET Core MVC From Sa - Apps on Google Play">
            <a:extLst>
              <a:ext uri="{FF2B5EF4-FFF2-40B4-BE49-F238E27FC236}">
                <a16:creationId xmlns:a16="http://schemas.microsoft.com/office/drawing/2014/main" id="{E4825854-C8AD-DABB-BB60-9662DDD476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66691" y="137246"/>
            <a:ext cx="2719578" cy="27195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497B88FE-5702-ED34-D2FA-88168B3034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9D811361-9731-734B-2C73-E195F75616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5836202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re 2">
            <a:extLst>
              <a:ext uri="{FF2B5EF4-FFF2-40B4-BE49-F238E27FC236}">
                <a16:creationId xmlns:a16="http://schemas.microsoft.com/office/drawing/2014/main" id="{B95017CD-4398-4A31-BAF2-D2A5CB579E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noProof="0"/>
              <a:t>Contenu du cours</a:t>
            </a:r>
          </a:p>
        </p:txBody>
      </p:sp>
      <p:graphicFrame>
        <p:nvGraphicFramePr>
          <p:cNvPr id="14" name="Espace réservé du contenu 1">
            <a:extLst>
              <a:ext uri="{FF2B5EF4-FFF2-40B4-BE49-F238E27FC236}">
                <a16:creationId xmlns:a16="http://schemas.microsoft.com/office/drawing/2014/main" id="{2BC7308D-9D17-65AF-F12E-E768E85B828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9537088"/>
              </p:ext>
            </p:extLst>
          </p:nvPr>
        </p:nvGraphicFramePr>
        <p:xfrm>
          <a:off x="1097280" y="1179576"/>
          <a:ext cx="10058400" cy="35266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ectangle 3">
            <a:hlinkClick r:id="" action="ppaction://noaction"/>
            <a:extLst>
              <a:ext uri="{FF2B5EF4-FFF2-40B4-BE49-F238E27FC236}">
                <a16:creationId xmlns:a16="http://schemas.microsoft.com/office/drawing/2014/main" id="{A2DD1C0A-7725-47E2-A9D7-DE9739A51D12}"/>
              </a:ext>
            </a:extLst>
          </p:cNvPr>
          <p:cNvSpPr/>
          <p:nvPr/>
        </p:nvSpPr>
        <p:spPr>
          <a:xfrm>
            <a:off x="573865" y="2633092"/>
            <a:ext cx="4849473" cy="52631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9" name="Rectangle 8">
            <a:hlinkClick r:id="" action="ppaction://noaction"/>
            <a:extLst>
              <a:ext uri="{FF2B5EF4-FFF2-40B4-BE49-F238E27FC236}">
                <a16:creationId xmlns:a16="http://schemas.microsoft.com/office/drawing/2014/main" id="{81541332-AB2F-4B3A-B780-780FDF7CB958}"/>
              </a:ext>
            </a:extLst>
          </p:cNvPr>
          <p:cNvSpPr/>
          <p:nvPr/>
        </p:nvSpPr>
        <p:spPr>
          <a:xfrm>
            <a:off x="573865" y="2188254"/>
            <a:ext cx="5644055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0" name="Rectangle 9">
            <a:hlinkClick r:id="" action="ppaction://noaction"/>
            <a:extLst>
              <a:ext uri="{FF2B5EF4-FFF2-40B4-BE49-F238E27FC236}">
                <a16:creationId xmlns:a16="http://schemas.microsoft.com/office/drawing/2014/main" id="{7566898C-EF24-4C1C-A1FA-191E3366D7FE}"/>
              </a:ext>
            </a:extLst>
          </p:cNvPr>
          <p:cNvSpPr/>
          <p:nvPr/>
        </p:nvSpPr>
        <p:spPr>
          <a:xfrm>
            <a:off x="807861" y="2223865"/>
            <a:ext cx="5271989" cy="44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1">
            <a:hlinkClick r:id="" action="ppaction://noaction"/>
            <a:extLst>
              <a:ext uri="{FF2B5EF4-FFF2-40B4-BE49-F238E27FC236}">
                <a16:creationId xmlns:a16="http://schemas.microsoft.com/office/drawing/2014/main" id="{30974C0E-1310-403C-88B6-FE058FFDF08A}"/>
              </a:ext>
            </a:extLst>
          </p:cNvPr>
          <p:cNvSpPr/>
          <p:nvPr/>
        </p:nvSpPr>
        <p:spPr>
          <a:xfrm>
            <a:off x="520783" y="3228778"/>
            <a:ext cx="3420596" cy="3972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87B3BEA-DF24-ADB0-67AC-0FEB9494E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F68454D-969B-1152-0A29-81656504F1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310514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">
            <a:extLst>
              <a:ext uri="{FF2B5EF4-FFF2-40B4-BE49-F238E27FC236}">
                <a16:creationId xmlns:a16="http://schemas.microsoft.com/office/drawing/2014/main" id="{8C3AF893-0A56-7410-EED5-49635117D87E}"/>
              </a:ext>
            </a:extLst>
          </p:cNvPr>
          <p:cNvSpPr>
            <a:spLocks noChangeArrowheads="1"/>
          </p:cNvSpPr>
          <p:nvPr/>
        </p:nvSpPr>
        <p:spPr bwMode="auto">
          <a:xfrm flipV="1">
            <a:off x="3330575" y="1364157"/>
            <a:ext cx="660895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8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r-FR" altLang="fr-FR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2" name="Titre 11">
            <a:extLst>
              <a:ext uri="{FF2B5EF4-FFF2-40B4-BE49-F238E27FC236}">
                <a16:creationId xmlns:a16="http://schemas.microsoft.com/office/drawing/2014/main" id="{77AF2EF6-D962-3E40-B185-AF6EE168ED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Pourquoi utiliser l’asynchrone</a:t>
            </a:r>
          </a:p>
        </p:txBody>
      </p:sp>
      <p:sp>
        <p:nvSpPr>
          <p:cNvPr id="2" name="Espace réservé du contenu 1">
            <a:extLst>
              <a:ext uri="{FF2B5EF4-FFF2-40B4-BE49-F238E27FC236}">
                <a16:creationId xmlns:a16="http://schemas.microsoft.com/office/drawing/2014/main" id="{903D2607-4C25-D720-106E-87539A56FF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Sans asynchrone, le processeur est bloqué à ne rien faire lorsqu’il attend pour une réponse.</a:t>
            </a:r>
          </a:p>
          <a:p>
            <a:pPr marL="0" indent="0">
              <a:buNone/>
            </a:pPr>
            <a:r>
              <a:rPr lang="fr-CA"/>
              <a:t>Ça peut arriver dans de nombreux cas:</a:t>
            </a:r>
          </a:p>
          <a:p>
            <a:r>
              <a:rPr lang="fr-CA"/>
              <a:t>Requête de BD</a:t>
            </a:r>
          </a:p>
          <a:p>
            <a:r>
              <a:rPr lang="fr-CA"/>
              <a:t>Requête réseau</a:t>
            </a:r>
          </a:p>
          <a:p>
            <a:r>
              <a:rPr lang="fr-CA"/>
              <a:t>Création d’un fichier</a:t>
            </a:r>
          </a:p>
          <a:p>
            <a:r>
              <a:rPr lang="fr-CA" err="1"/>
              <a:t>Etc</a:t>
            </a:r>
            <a:endParaRPr lang="fr-CA"/>
          </a:p>
          <a:p>
            <a:pPr marL="0" indent="0">
              <a:buNone/>
            </a:pPr>
            <a:r>
              <a:rPr lang="fr-CA"/>
              <a:t>En utilisant un appel asynchrone, on peut libérer notre processeur pour qu’il fasse une autre tâche pendant ce délai.</a:t>
            </a:r>
          </a:p>
          <a:p>
            <a:pPr marL="0" indent="0">
              <a:buNone/>
            </a:pPr>
            <a:r>
              <a:rPr lang="fr-CA"/>
              <a:t>Le processeur pourrait par exemple commencer à traiter la requête pour une page qui vient d’un autre client.</a:t>
            </a:r>
          </a:p>
          <a:p>
            <a:endParaRPr lang="fr-CA"/>
          </a:p>
        </p:txBody>
      </p:sp>
      <p:sp>
        <p:nvSpPr>
          <p:cNvPr id="13" name="Espace réservé du pied de page 12">
            <a:extLst>
              <a:ext uri="{FF2B5EF4-FFF2-40B4-BE49-F238E27FC236}">
                <a16:creationId xmlns:a16="http://schemas.microsoft.com/office/drawing/2014/main" id="{AABCEA65-4B56-9C0B-160F-E2506C7958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14" name="Espace réservé du numéro de diapositive 13">
            <a:extLst>
              <a:ext uri="{FF2B5EF4-FFF2-40B4-BE49-F238E27FC236}">
                <a16:creationId xmlns:a16="http://schemas.microsoft.com/office/drawing/2014/main" id="{E758C78A-F97B-0769-002C-742E626C0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3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753304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7FFFBBE2-5A21-1F5C-21BF-3A1C6A48B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La trinité de l’</a:t>
            </a:r>
            <a:r>
              <a:rPr lang="fr-CA" err="1"/>
              <a:t>async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1DC32DB-3E64-A841-F26E-A0EFD39FBA0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Il y a 3 éléments qui doivent travailler ensemble pour pouvoir faire un appel de fonction asynchrone.</a:t>
            </a: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33C4B67A-EB2A-6FE1-0251-7D6B0E0945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57372CE3-D199-EABC-743F-023FA99C2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4</a:t>
            </a:fld>
            <a:endParaRPr lang="fr-CA"/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ED3D34E0-8FEF-AD8F-9B35-D55926AF029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916"/>
          <a:stretch/>
        </p:blipFill>
        <p:spPr>
          <a:xfrm>
            <a:off x="1962554" y="2349914"/>
            <a:ext cx="8266892" cy="203049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39369522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594D182-3237-BEA3-B3B0-A4E8F1B6E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Comparaison </a:t>
            </a:r>
            <a:r>
              <a:rPr lang="fr-CA" err="1"/>
              <a:t>sync</a:t>
            </a:r>
            <a:r>
              <a:rPr lang="fr-CA"/>
              <a:t> et </a:t>
            </a:r>
            <a:r>
              <a:rPr lang="fr-CA" err="1"/>
              <a:t>async</a:t>
            </a:r>
            <a:r>
              <a:rPr lang="fr-CA"/>
              <a:t> exemple console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A2C8248-FF6B-6BF0-0C94-90C034DFF9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B0C017B2-1FD0-8372-DEA6-4DA4332B5E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5</a:t>
            </a:fld>
            <a:endParaRPr lang="fr-CA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3A8E0828-31BC-B82F-7807-C43E103B7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2445" y="1725739"/>
            <a:ext cx="4554583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Thread.Sleep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 panose="020B0609020204030204" pitchFamily="49" charset="0"/>
              </a:rPr>
              <a:t>'X'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v</a:t>
            </a:r>
            <a:r>
              <a:rPr lang="fr-CA" sz="1100" err="1">
                <a:solidFill>
                  <a:srgbClr val="0000FF"/>
                </a:solidFill>
                <a:latin typeface="Consolas" panose="020B0609020204030204" pitchFamily="49" charset="0"/>
              </a:rPr>
              <a:t>oid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c =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(c);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321FE8D9-7B4A-4763-0BFB-6D0F6D80A36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05306" y="1716025"/>
            <a:ext cx="4554581" cy="212365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000FF"/>
                </a:solidFill>
                <a:highlight>
                  <a:srgbClr val="00FFFF"/>
                </a:highlight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highlight>
                  <a:srgbClr val="00FFFF"/>
                </a:highlight>
                <a:latin typeface="Consolas"/>
              </a:rPr>
              <a:t> Task&lt;</a:t>
            </a:r>
            <a:r>
              <a:rPr lang="en-US" sz="1100">
                <a:solidFill>
                  <a:srgbClr val="0000FF"/>
                </a:solidFill>
                <a:highlight>
                  <a:srgbClr val="00FFFF"/>
                </a:highlight>
                <a:latin typeface="Consolas"/>
              </a:rPr>
              <a:t>char</a:t>
            </a:r>
            <a:r>
              <a:rPr lang="en-US" sz="1100">
                <a:solidFill>
                  <a:srgbClr val="000000"/>
                </a:solidFill>
                <a:highlight>
                  <a:srgbClr val="00FFFF"/>
                </a:highlight>
                <a:latin typeface="Consolas"/>
              </a:rPr>
              <a:t>&gt;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FF"/>
                </a:solidFill>
                <a:highlight>
                  <a:srgbClr val="00FFFF"/>
                </a:highlight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Task.Delay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/>
              </a:rPr>
              <a:t>'X'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FF"/>
                </a:solidFill>
                <a:highlight>
                  <a:srgbClr val="00FFFF"/>
                </a:highlight>
                <a:latin typeface="Consolas"/>
              </a:rPr>
              <a:t>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highlight>
                  <a:srgbClr val="00FFFF"/>
                </a:highlight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chemeClr val="tx1"/>
                </a:solidFill>
                <a:latin typeface="Consolas"/>
              </a:rPr>
              <a:t>    </a:t>
            </a:r>
            <a:r>
              <a:rPr lang="fr-CA" sz="1100" err="1">
                <a:solidFill>
                  <a:schemeClr val="tx1"/>
                </a:solidFill>
                <a:latin typeface="Consolas"/>
              </a:rPr>
              <a:t>Task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&lt;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&gt;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=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</a:t>
            </a:r>
            <a:r>
              <a:rPr lang="fr-CA" sz="1100" err="1">
                <a:solidFill>
                  <a:srgbClr val="000000"/>
                </a:solidFill>
                <a:highlight>
                  <a:srgbClr val="00FFFF"/>
                </a:highlight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82A0F52-DB96-723C-6D5F-0636DFC443A2}"/>
              </a:ext>
            </a:extLst>
          </p:cNvPr>
          <p:cNvSpPr txBox="1"/>
          <p:nvPr/>
        </p:nvSpPr>
        <p:spPr>
          <a:xfrm>
            <a:off x="1001485" y="1346693"/>
            <a:ext cx="6114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/>
              <a:t>Sync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D31C6FE8-F3DD-029A-3A05-DB048AC9252F}"/>
              </a:ext>
            </a:extLst>
          </p:cNvPr>
          <p:cNvSpPr txBox="1"/>
          <p:nvPr/>
        </p:nvSpPr>
        <p:spPr>
          <a:xfrm>
            <a:off x="6505306" y="1346693"/>
            <a:ext cx="72712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 err="1"/>
              <a:t>Async</a:t>
            </a:r>
            <a:endParaRPr lang="fr-C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E680C848-D36A-F4BA-EDDB-CE8751BD8CDC}"/>
              </a:ext>
            </a:extLst>
          </p:cNvPr>
          <p:cNvSpPr txBox="1"/>
          <p:nvPr/>
        </p:nvSpPr>
        <p:spPr>
          <a:xfrm>
            <a:off x="1062445" y="4106037"/>
            <a:ext cx="4554583" cy="923330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A"/>
              <a:t>Impossible d’appuyer sur une touche avant la fin des 2 secondes car le processeur est resté bloqué à l’appel à </a:t>
            </a:r>
            <a:r>
              <a:rPr lang="fr-CA" err="1"/>
              <a:t>Thread.Sleep</a:t>
            </a:r>
            <a:endParaRPr lang="fr-CA"/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EE3EFB5B-986D-8D34-FDEC-409C21C39121}"/>
              </a:ext>
            </a:extLst>
          </p:cNvPr>
          <p:cNvSpPr txBox="1"/>
          <p:nvPr/>
        </p:nvSpPr>
        <p:spPr>
          <a:xfrm>
            <a:off x="6505306" y="4106037"/>
            <a:ext cx="4554583" cy="2308324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fr-CA"/>
              <a:t>En utilisant la méthode asynchrone, la fonction</a:t>
            </a:r>
            <a:r>
              <a:rPr lang="en-US" sz="18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800" b="1">
                <a:solidFill>
                  <a:srgbClr val="00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LongCalculationAsync</a:t>
            </a:r>
            <a:r>
              <a:rPr lang="fr-CA"/>
              <a:t> retourne dès que le </a:t>
            </a:r>
            <a:r>
              <a:rPr lang="fr-CA" b="1" err="1"/>
              <a:t>await</a:t>
            </a:r>
            <a:r>
              <a:rPr lang="fr-CA"/>
              <a:t> est utilisé, mais la méthode retourne une </a:t>
            </a:r>
            <a:r>
              <a:rPr lang="fr-CA" b="1" err="1"/>
              <a:t>Task</a:t>
            </a:r>
            <a:r>
              <a:rPr lang="fr-CA"/>
              <a:t>, pas un char. On peut tout de suite entrer une touche et l’afficher et on attend ensuite que les 2 secondes soient terminées car on bloque maintenant le processeur avec </a:t>
            </a:r>
            <a:r>
              <a:rPr lang="fr-CA" b="1" err="1"/>
              <a:t>await</a:t>
            </a:r>
            <a:endParaRPr lang="fr-CA" b="1"/>
          </a:p>
        </p:txBody>
      </p:sp>
    </p:spTree>
    <p:extLst>
      <p:ext uri="{BB962C8B-B14F-4D97-AF65-F5344CB8AC3E}">
        <p14:creationId xmlns:p14="http://schemas.microsoft.com/office/powerpoint/2010/main" val="418216442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err="1"/>
              <a:t>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6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850107"/>
            <a:ext cx="465908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CA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Thread.Sleep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/>
              </a:rPr>
              <a:t>'X'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FF"/>
                </a:solidFill>
                <a:latin typeface="Consolas"/>
              </a:rPr>
              <a:t>void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  <a:endParaRPr lang="fr-CA"/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  <a:endParaRPr lang="fr-CA"/>
          </a:p>
          <a:p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highlight>
                  <a:srgbClr val="FFFF00"/>
                </a:highlight>
                <a:latin typeface="Consolas"/>
              </a:rPr>
              <a:t>var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c =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LongCalculation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();</a:t>
            </a:r>
            <a:endParaRPr lang="fr-CA"/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);</a:t>
            </a:r>
            <a:endParaRPr lang="fr-CA"/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(c);</a:t>
            </a:r>
            <a:endParaRPr lang="fr-CA"/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lang="fr-FR" altLang="fr-FR" sz="1100">
              <a:solidFill>
                <a:schemeClr val="tx1"/>
              </a:solidFill>
              <a:latin typeface="Arial"/>
              <a:cs typeface="Arial"/>
            </a:endParaRPr>
          </a:p>
        </p:txBody>
      </p:sp>
      <p:sp>
        <p:nvSpPr>
          <p:cNvPr id="9" name="Flèche : courbe vers la gauche 8">
            <a:extLst>
              <a:ext uri="{FF2B5EF4-FFF2-40B4-BE49-F238E27FC236}">
                <a16:creationId xmlns:a16="http://schemas.microsoft.com/office/drawing/2014/main" id="{3773FE57-08CB-0ABD-CB71-6892810E89AF}"/>
              </a:ext>
            </a:extLst>
          </p:cNvPr>
          <p:cNvSpPr/>
          <p:nvPr/>
        </p:nvSpPr>
        <p:spPr>
          <a:xfrm rot="21221215" flipV="1">
            <a:off x="3606140" y="1583741"/>
            <a:ext cx="1203901" cy="2090427"/>
          </a:xfrm>
          <a:prstGeom prst="curvedLef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5" y="1850107"/>
            <a:ext cx="4659085" cy="1524000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>
                <a:solidFill>
                  <a:srgbClr val="7030A0"/>
                </a:solidFill>
              </a:rPr>
              <a:t>Action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- Appel </a:t>
            </a:r>
            <a:r>
              <a:rPr lang="fr-CA" err="1">
                <a:solidFill>
                  <a:schemeClr val="tx1"/>
                </a:solidFill>
              </a:rPr>
              <a:t>LongCalculation</a:t>
            </a:r>
            <a:r>
              <a:rPr lang="fr-CA">
                <a:solidFill>
                  <a:schemeClr val="tx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14132966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err="1"/>
              <a:t>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7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850108"/>
            <a:ext cx="465908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Thread.Sleep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 panose="020B0609020204030204" pitchFamily="49" charset="0"/>
              </a:rPr>
              <a:t>'X'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c =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(c);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4" y="1850107"/>
            <a:ext cx="4659086" cy="1524000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err="1">
                <a:solidFill>
                  <a:srgbClr val="7030A0"/>
                </a:solidFill>
              </a:rPr>
              <a:t>LongCalculation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- On attend 2 secondes.</a:t>
            </a:r>
          </a:p>
          <a:p>
            <a:pPr marL="174625" indent="-174625"/>
            <a:r>
              <a:rPr lang="fr-CA">
                <a:solidFill>
                  <a:schemeClr val="tx1"/>
                </a:solidFill>
              </a:rPr>
              <a:t>   - Saisir une touche ne fait rien, car    </a:t>
            </a:r>
            <a:r>
              <a:rPr lang="fr-CA" err="1">
                <a:solidFill>
                  <a:schemeClr val="tx1"/>
                </a:solidFill>
              </a:rPr>
              <a:t>Console.ReadKey</a:t>
            </a:r>
            <a:r>
              <a:rPr lang="fr-CA">
                <a:solidFill>
                  <a:schemeClr val="tx1"/>
                </a:solidFill>
              </a:rPr>
              <a:t> n’a pas encore été appelé</a:t>
            </a:r>
          </a:p>
        </p:txBody>
      </p:sp>
    </p:spTree>
    <p:extLst>
      <p:ext uri="{BB962C8B-B14F-4D97-AF65-F5344CB8AC3E}">
        <p14:creationId xmlns:p14="http://schemas.microsoft.com/office/powerpoint/2010/main" val="13571420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err="1"/>
              <a:t>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8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850108"/>
            <a:ext cx="465908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Thread.Sleep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return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</a:t>
            </a:r>
            <a:r>
              <a:rPr lang="fr-CA" sz="1100">
                <a:solidFill>
                  <a:srgbClr val="A31515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'X'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var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 c =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(c);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4" y="1850107"/>
            <a:ext cx="4659086" cy="1524000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>
                <a:solidFill>
                  <a:srgbClr val="7030A0"/>
                </a:solidFill>
              </a:rPr>
              <a:t>Retour de la fonction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Après 2 secondes, la fonction retourne.</a:t>
            </a:r>
          </a:p>
        </p:txBody>
      </p:sp>
      <p:sp>
        <p:nvSpPr>
          <p:cNvPr id="2" name="Flèche : courbe vers la gauche 1">
            <a:extLst>
              <a:ext uri="{FF2B5EF4-FFF2-40B4-BE49-F238E27FC236}">
                <a16:creationId xmlns:a16="http://schemas.microsoft.com/office/drawing/2014/main" id="{624941AD-5F78-428F-E98E-2857D4A69DD6}"/>
              </a:ext>
            </a:extLst>
          </p:cNvPr>
          <p:cNvSpPr/>
          <p:nvPr/>
        </p:nvSpPr>
        <p:spPr>
          <a:xfrm rot="20490180">
            <a:off x="3320839" y="2136536"/>
            <a:ext cx="1203901" cy="1630367"/>
          </a:xfrm>
          <a:prstGeom prst="curvedLef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8942938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err="1"/>
              <a:t>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9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850108"/>
            <a:ext cx="465908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Thread.Sleep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 panose="020B0609020204030204" pitchFamily="49" charset="0"/>
              </a:rPr>
              <a:t>'X'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c =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Console.ReadKey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(</a:t>
            </a:r>
            <a:r>
              <a:rPr lang="en-US" sz="1100">
                <a:solidFill>
                  <a:srgbClr val="0000FF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true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)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(c);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4" y="1850107"/>
            <a:ext cx="4659086" cy="1524000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err="1">
                <a:solidFill>
                  <a:srgbClr val="7030A0"/>
                </a:solidFill>
              </a:rPr>
              <a:t>Console.ReadKey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- On appel </a:t>
            </a:r>
            <a:r>
              <a:rPr lang="fr-CA" err="1">
                <a:solidFill>
                  <a:schemeClr val="tx1"/>
                </a:solidFill>
              </a:rPr>
              <a:t>Console.ReadKey</a:t>
            </a:r>
            <a:r>
              <a:rPr lang="fr-CA">
                <a:solidFill>
                  <a:schemeClr val="tx1"/>
                </a:solidFill>
              </a:rPr>
              <a:t> et on attend que l’utilisateur saisisse une touche.</a:t>
            </a:r>
          </a:p>
        </p:txBody>
      </p:sp>
      <p:sp>
        <p:nvSpPr>
          <p:cNvPr id="2" name="Flèche : courbe vers la gauche 1">
            <a:extLst>
              <a:ext uri="{FF2B5EF4-FFF2-40B4-BE49-F238E27FC236}">
                <a16:creationId xmlns:a16="http://schemas.microsoft.com/office/drawing/2014/main" id="{624941AD-5F78-428F-E98E-2857D4A69DD6}"/>
              </a:ext>
            </a:extLst>
          </p:cNvPr>
          <p:cNvSpPr/>
          <p:nvPr/>
        </p:nvSpPr>
        <p:spPr>
          <a:xfrm rot="20490180">
            <a:off x="3320839" y="2136536"/>
            <a:ext cx="1203901" cy="1630367"/>
          </a:xfrm>
          <a:prstGeom prst="curvedLef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06141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err="1"/>
              <a:t>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10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850108"/>
            <a:ext cx="4659086" cy="2462213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char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Thread.Sleep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 panose="020B0609020204030204" pitchFamily="49" charset="0"/>
              </a:rPr>
              <a:t>'X'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fr-CA" sz="1100" err="1">
                <a:solidFill>
                  <a:srgbClr val="0000FF"/>
                </a:solidFill>
                <a:latin typeface="Consolas" panose="020B0609020204030204" pitchFamily="49" charset="0"/>
              </a:rPr>
              <a:t>void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 panose="020B0609020204030204" pitchFamily="49" charset="0"/>
              </a:rPr>
              <a:t>var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c = </a:t>
            </a:r>
            <a:r>
              <a:rPr lang="fr-CA" sz="1100" err="1">
                <a:solidFill>
                  <a:srgbClr val="000000"/>
                </a:solidFill>
                <a:latin typeface="Consolas" panose="020B0609020204030204" pitchFamily="49" charset="0"/>
              </a:rPr>
              <a:t>LongCalculation</a:t>
            </a:r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Console.WriteLine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 panose="020B0609020204030204" pitchFamily="49" charset="0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 panose="020B0609020204030204" pitchFamily="49" charset="0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.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KeyChar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Console.WriteLine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(c);</a:t>
            </a:r>
          </a:p>
          <a:p>
            <a:r>
              <a:rPr lang="fr-CA" sz="1100">
                <a:solidFill>
                  <a:srgbClr val="000000"/>
                </a:solidFill>
                <a:latin typeface="Consolas" panose="020B0609020204030204" pitchFamily="49" charset="0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4" y="1850107"/>
            <a:ext cx="4659086" cy="1524000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r>
              <a:rPr lang="fr-CA" b="1">
                <a:solidFill>
                  <a:srgbClr val="7030A0"/>
                </a:solidFill>
              </a:rPr>
              <a:t>L’utilisateur appuie sur une touche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pPr marL="174625" indent="-174625"/>
            <a:r>
              <a:rPr lang="fr-CA">
                <a:solidFill>
                  <a:schemeClr val="tx1"/>
                </a:solidFill>
              </a:rPr>
              <a:t>   - Lorsque l’utilisateur appuie sur une touche, la console affiche cette dernière.</a:t>
            </a:r>
            <a:endParaRPr lang="fr-CA">
              <a:solidFill>
                <a:schemeClr val="tx1"/>
              </a:solidFill>
              <a:ea typeface="Calibri"/>
              <a:cs typeface="Calibri"/>
            </a:endParaRPr>
          </a:p>
          <a:p>
            <a:pPr marL="174625"/>
            <a:r>
              <a:rPr lang="fr-CA">
                <a:solidFill>
                  <a:schemeClr val="tx1"/>
                </a:solidFill>
              </a:rPr>
              <a:t>- La console affiche ensuite le char c, donc X</a:t>
            </a:r>
            <a:endParaRPr lang="fr-CA">
              <a:solidFill>
                <a:schemeClr val="tx1"/>
              </a:solidFill>
              <a:ea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5179636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26782C86-389E-BD72-6B80-37AD0EA7C7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Résumé </a:t>
            </a:r>
            <a:r>
              <a:rPr lang="fr-CA" err="1"/>
              <a:t>sync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537C16B1-1039-45B5-B905-E5F27CF149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Ce qu’il faut retenir de l’exemple </a:t>
            </a:r>
            <a:r>
              <a:rPr lang="fr-CA" err="1"/>
              <a:t>sync</a:t>
            </a:r>
            <a:r>
              <a:rPr lang="fr-CA"/>
              <a:t>, c’est qu’en utilisant </a:t>
            </a:r>
            <a:r>
              <a:rPr lang="fr-CA" err="1"/>
              <a:t>Thread.sleep</a:t>
            </a:r>
            <a:r>
              <a:rPr lang="fr-CA"/>
              <a:t>(2000), on bloque complètement notre logique et que l’on ne peut plus interagir avec l’application!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07664E6-C167-BCF8-BAF6-E44058BD92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FAC6EA6B-C340-28B6-0E88-43A4079578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2013860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b="1" err="1"/>
              <a:t>async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12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934746"/>
            <a:ext cx="4659086" cy="22929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000FF"/>
                </a:solidFill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Task&lt;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&gt; 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LongCalculationAsync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FF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Task.Delay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/>
              </a:rPr>
              <a:t>'X’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chemeClr val="tx1"/>
                </a:solidFill>
                <a:latin typeface="Consolas"/>
              </a:rPr>
              <a:t>    </a:t>
            </a:r>
            <a:r>
              <a:rPr lang="fr-CA" sz="1100" err="1">
                <a:solidFill>
                  <a:schemeClr val="tx1"/>
                </a:solidFill>
                <a:latin typeface="Consolas"/>
              </a:rPr>
              <a:t>Task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&lt;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&gt;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=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LongCalculationAsync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  <p:sp>
        <p:nvSpPr>
          <p:cNvPr id="9" name="Flèche : courbe vers la gauche 8">
            <a:extLst>
              <a:ext uri="{FF2B5EF4-FFF2-40B4-BE49-F238E27FC236}">
                <a16:creationId xmlns:a16="http://schemas.microsoft.com/office/drawing/2014/main" id="{3773FE57-08CB-0ABD-CB71-6892810E89AF}"/>
              </a:ext>
            </a:extLst>
          </p:cNvPr>
          <p:cNvSpPr/>
          <p:nvPr/>
        </p:nvSpPr>
        <p:spPr>
          <a:xfrm rot="21221215" flipV="1">
            <a:off x="4788289" y="1688759"/>
            <a:ext cx="1203901" cy="1954550"/>
          </a:xfrm>
          <a:prstGeom prst="curvedLef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5" y="1934746"/>
            <a:ext cx="4659085" cy="1768828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>
                <a:solidFill>
                  <a:srgbClr val="7030A0"/>
                </a:solidFill>
              </a:rPr>
              <a:t>Action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- Appel </a:t>
            </a:r>
            <a:r>
              <a:rPr lang="fr-CA" err="1">
                <a:solidFill>
                  <a:schemeClr val="tx1"/>
                </a:solidFill>
              </a:rPr>
              <a:t>LongCalculation</a:t>
            </a:r>
            <a:r>
              <a:rPr lang="fr-CA">
                <a:solidFill>
                  <a:schemeClr val="tx1"/>
                </a:solidFill>
              </a:rPr>
              <a:t> ()</a:t>
            </a:r>
          </a:p>
        </p:txBody>
      </p:sp>
    </p:spTree>
    <p:extLst>
      <p:ext uri="{BB962C8B-B14F-4D97-AF65-F5344CB8AC3E}">
        <p14:creationId xmlns:p14="http://schemas.microsoft.com/office/powerpoint/2010/main" val="277890001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b="1" err="1"/>
              <a:t>async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13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934746"/>
            <a:ext cx="4659086" cy="22929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000FF"/>
                </a:solidFill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Task&lt;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&gt;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FF"/>
                </a:solidFill>
                <a:highlight>
                  <a:srgbClr val="FFFF00"/>
                </a:highlight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Task.Delay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/>
              </a:rPr>
              <a:t>'X’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chemeClr val="tx1"/>
                </a:solidFill>
                <a:latin typeface="Consolas"/>
              </a:rPr>
              <a:t>    </a:t>
            </a:r>
            <a:r>
              <a:rPr lang="fr-CA" sz="1100" err="1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Task</a:t>
            </a:r>
            <a:r>
              <a:rPr lang="fr-CA" sz="1100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&lt;</a:t>
            </a:r>
            <a:r>
              <a:rPr lang="fr-CA" sz="1100">
                <a:solidFill>
                  <a:srgbClr val="0000FF"/>
                </a:solidFill>
                <a:highlight>
                  <a:srgbClr val="FFFF00"/>
                </a:highlight>
                <a:latin typeface="Consolas"/>
              </a:rPr>
              <a:t>char</a:t>
            </a:r>
            <a:r>
              <a:rPr lang="fr-CA" sz="1100">
                <a:solidFill>
                  <a:schemeClr val="tx1"/>
                </a:solidFill>
                <a:highlight>
                  <a:srgbClr val="FFFF00"/>
                </a:highlight>
                <a:latin typeface="Consolas"/>
              </a:rPr>
              <a:t>&gt;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=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5" y="1934746"/>
            <a:ext cx="4659085" cy="1768828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err="1">
                <a:solidFill>
                  <a:srgbClr val="7030A0"/>
                </a:solidFill>
              </a:rPr>
              <a:t>LongCalculationAsync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- Appel </a:t>
            </a:r>
            <a:r>
              <a:rPr lang="fr-CA" err="1">
                <a:solidFill>
                  <a:schemeClr val="tx1"/>
                </a:solidFill>
              </a:rPr>
              <a:t>Task.Delay</a:t>
            </a:r>
            <a:r>
              <a:rPr lang="fr-CA">
                <a:solidFill>
                  <a:schemeClr val="tx1"/>
                </a:solidFill>
              </a:rPr>
              <a:t>(2000); et </a:t>
            </a:r>
            <a:r>
              <a:rPr lang="fr-CA" err="1">
                <a:solidFill>
                  <a:schemeClr val="tx1"/>
                </a:solidFill>
              </a:rPr>
              <a:t>await</a:t>
            </a:r>
            <a:r>
              <a:rPr lang="fr-CA">
                <a:solidFill>
                  <a:schemeClr val="tx1"/>
                </a:solidFill>
              </a:rPr>
              <a:t> retourne </a:t>
            </a:r>
            <a:r>
              <a:rPr lang="fr-CA" b="1">
                <a:solidFill>
                  <a:schemeClr val="tx1"/>
                </a:solidFill>
              </a:rPr>
              <a:t>immédiatement</a:t>
            </a:r>
            <a:r>
              <a:rPr lang="fr-CA">
                <a:solidFill>
                  <a:schemeClr val="tx1"/>
                </a:solidFill>
              </a:rPr>
              <a:t> une </a:t>
            </a:r>
            <a:r>
              <a:rPr lang="fr-CA" err="1">
                <a:solidFill>
                  <a:schemeClr val="tx1"/>
                </a:solidFill>
              </a:rPr>
              <a:t>Task</a:t>
            </a:r>
            <a:r>
              <a:rPr lang="fr-CA">
                <a:solidFill>
                  <a:schemeClr val="tx1"/>
                </a:solidFill>
              </a:rPr>
              <a:t> à la méthode Action.</a:t>
            </a:r>
          </a:p>
        </p:txBody>
      </p:sp>
      <p:sp>
        <p:nvSpPr>
          <p:cNvPr id="2" name="Flèche : courbe vers la gauche 1">
            <a:extLst>
              <a:ext uri="{FF2B5EF4-FFF2-40B4-BE49-F238E27FC236}">
                <a16:creationId xmlns:a16="http://schemas.microsoft.com/office/drawing/2014/main" id="{0A847072-EAF3-D67D-790A-ED9D2A7669CA}"/>
              </a:ext>
            </a:extLst>
          </p:cNvPr>
          <p:cNvSpPr/>
          <p:nvPr/>
        </p:nvSpPr>
        <p:spPr>
          <a:xfrm rot="20781317">
            <a:off x="4481345" y="2053181"/>
            <a:ext cx="1203901" cy="1669928"/>
          </a:xfrm>
          <a:prstGeom prst="curvedLeftArrow">
            <a:avLst/>
          </a:prstGeom>
          <a:solidFill>
            <a:srgbClr val="0070C0"/>
          </a:solidFill>
          <a:ln>
            <a:solidFill>
              <a:srgbClr val="002060"/>
            </a:solidFill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533030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b="1" err="1"/>
              <a:t>async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14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426917"/>
            <a:ext cx="4659086" cy="3308598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 sz="110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sz="1100">
                <a:solidFill>
                  <a:srgbClr val="0000FF"/>
                </a:solidFill>
                <a:latin typeface="Consolas"/>
              </a:rPr>
              <a:t>void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FonctionSansRetour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endParaRPr lang="en-US" sz="110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sz="1100">
                <a:solidFill>
                  <a:srgbClr val="0000FF"/>
                </a:solidFill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Task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FonctionSansRetourAsync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endParaRPr lang="en-US" sz="110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endParaRPr lang="en-US" sz="1100">
              <a:solidFill>
                <a:srgbClr val="0000FF"/>
              </a:solidFill>
              <a:latin typeface="Consolas" panose="020B0609020204030204" pitchFamily="49" charset="0"/>
            </a:endParaRPr>
          </a:p>
          <a:p>
            <a:r>
              <a:rPr lang="en-US" sz="1100">
                <a:solidFill>
                  <a:srgbClr val="0000FF"/>
                </a:solidFill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Task&lt;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&gt;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FF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Task.Delay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/>
              </a:rPr>
              <a:t>'X’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chemeClr val="tx1"/>
                </a:solidFill>
                <a:latin typeface="Consolas"/>
              </a:rPr>
              <a:t>    </a:t>
            </a:r>
            <a:r>
              <a:rPr lang="fr-CA" sz="1100" err="1">
                <a:solidFill>
                  <a:schemeClr val="tx1"/>
                </a:solidFill>
                <a:latin typeface="Consolas"/>
              </a:rPr>
              <a:t>Task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&lt;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&gt;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=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highlight>
                  <a:srgbClr val="FFFF00"/>
                </a:highlight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)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.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5" y="1934746"/>
            <a:ext cx="4659085" cy="1768828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 err="1">
                <a:solidFill>
                  <a:srgbClr val="7030A0"/>
                </a:solidFill>
              </a:rPr>
              <a:t>Console.ReadKey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r>
              <a:rPr lang="fr-CA">
                <a:solidFill>
                  <a:schemeClr val="tx1"/>
                </a:solidFill>
              </a:rPr>
              <a:t>   - On appel </a:t>
            </a:r>
            <a:r>
              <a:rPr lang="fr-CA" err="1">
                <a:solidFill>
                  <a:schemeClr val="tx1"/>
                </a:solidFill>
              </a:rPr>
              <a:t>Console.ReadKey</a:t>
            </a:r>
            <a:r>
              <a:rPr lang="fr-CA">
                <a:solidFill>
                  <a:schemeClr val="tx1"/>
                </a:solidFill>
              </a:rPr>
              <a:t> et on attend que l’utilisateur saisisse une touche.</a:t>
            </a:r>
          </a:p>
        </p:txBody>
      </p:sp>
    </p:spTree>
    <p:extLst>
      <p:ext uri="{BB962C8B-B14F-4D97-AF65-F5344CB8AC3E}">
        <p14:creationId xmlns:p14="http://schemas.microsoft.com/office/powerpoint/2010/main" val="16316197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b="1" err="1"/>
              <a:t>async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15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934746"/>
            <a:ext cx="4659086" cy="22929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000FF"/>
                </a:solidFill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Task&lt;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&gt;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FF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Task.Delay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latin typeface="Consolas"/>
              </a:rPr>
              <a:t>'X’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chemeClr val="tx1"/>
                </a:solidFill>
                <a:latin typeface="Consolas"/>
              </a:rPr>
              <a:t>    </a:t>
            </a:r>
            <a:r>
              <a:rPr lang="fr-CA" sz="1100" err="1">
                <a:solidFill>
                  <a:schemeClr val="tx1"/>
                </a:solidFill>
                <a:latin typeface="Consolas"/>
              </a:rPr>
              <a:t>Task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&lt;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&gt;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=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.</a:t>
            </a:r>
            <a:r>
              <a:rPr lang="en-US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5" y="1934746"/>
            <a:ext cx="4659085" cy="1768828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>
                <a:solidFill>
                  <a:srgbClr val="7030A0"/>
                </a:solidFill>
              </a:rPr>
              <a:t>L’utilisateur appuie sur une touche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pPr marL="174625" indent="-174625"/>
            <a:r>
              <a:rPr lang="fr-CA">
                <a:solidFill>
                  <a:schemeClr val="tx1"/>
                </a:solidFill>
              </a:rPr>
              <a:t>   - Lorsque l’utilisateur appuie sur une touche, la console affiche cette dernière.</a:t>
            </a:r>
          </a:p>
          <a:p>
            <a:pPr marL="174625"/>
            <a:r>
              <a:rPr lang="fr-CA">
                <a:solidFill>
                  <a:schemeClr val="tx1"/>
                </a:solidFill>
              </a:rPr>
              <a:t>- </a:t>
            </a:r>
            <a:r>
              <a:rPr lang="fr-CA" err="1">
                <a:solidFill>
                  <a:schemeClr val="tx1"/>
                </a:solidFill>
              </a:rPr>
              <a:t>await</a:t>
            </a:r>
            <a:r>
              <a:rPr lang="fr-CA">
                <a:solidFill>
                  <a:schemeClr val="tx1"/>
                </a:solidFill>
              </a:rPr>
              <a:t> </a:t>
            </a:r>
            <a:r>
              <a:rPr lang="fr-CA" err="1">
                <a:solidFill>
                  <a:schemeClr val="tx1"/>
                </a:solidFill>
              </a:rPr>
              <a:t>task</a:t>
            </a:r>
            <a:r>
              <a:rPr lang="fr-CA">
                <a:solidFill>
                  <a:schemeClr val="tx1"/>
                </a:solidFill>
              </a:rPr>
              <a:t> attend le résultat de la tâche </a:t>
            </a:r>
            <a:r>
              <a:rPr lang="fr-CA" b="1">
                <a:solidFill>
                  <a:schemeClr val="tx1"/>
                </a:solidFill>
              </a:rPr>
              <a:t>sans bloquer le processeur</a:t>
            </a:r>
            <a:r>
              <a:rPr lang="fr-CA">
                <a:solidFill>
                  <a:schemeClr val="tx1"/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8283515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4DB9DA91-0B77-85E7-6809-0806FFB37A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Appel </a:t>
            </a:r>
            <a:r>
              <a:rPr lang="fr-CA" b="1" err="1"/>
              <a:t>async</a:t>
            </a:r>
            <a:r>
              <a:rPr lang="fr-CA"/>
              <a:t> avec détails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D936F043-ACC3-00F2-B8F5-B22882543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DE031F3-9DAF-DFA6-1700-5B622612B6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16</a:t>
            </a:fld>
            <a:endParaRPr lang="fr-CA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C76E2F7-3E08-D416-8EB3-624945AE71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7280" y="1934746"/>
            <a:ext cx="4659086" cy="2292935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US" sz="1100">
                <a:solidFill>
                  <a:srgbClr val="0000FF"/>
                </a:solidFill>
                <a:latin typeface="Consolas"/>
              </a:rPr>
              <a:t>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 Task&lt;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&gt;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FF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Task.Delay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(2000);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>
                <a:solidFill>
                  <a:srgbClr val="0000FF"/>
                </a:solidFill>
                <a:highlight>
                  <a:srgbClr val="FFFF00"/>
                </a:highlight>
                <a:latin typeface="Consolas"/>
              </a:rPr>
              <a:t>return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 </a:t>
            </a:r>
            <a:r>
              <a:rPr lang="fr-CA" sz="1100">
                <a:solidFill>
                  <a:srgbClr val="A31515"/>
                </a:solidFill>
                <a:highlight>
                  <a:srgbClr val="FFFF00"/>
                </a:highlight>
                <a:latin typeface="Consolas"/>
              </a:rPr>
              <a:t>‘X’</a:t>
            </a:r>
            <a:r>
              <a:rPr lang="fr-CA" sz="1100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; 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endParaRPr lang="fr-CA" sz="11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fr-CA" sz="1100">
                <a:solidFill>
                  <a:srgbClr val="0000FF"/>
                </a:solidFill>
                <a:latin typeface="Consolas"/>
              </a:rPr>
              <a:t>public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Action()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{</a:t>
            </a:r>
          </a:p>
          <a:p>
            <a:r>
              <a:rPr lang="fr-CA" sz="1100">
                <a:solidFill>
                  <a:schemeClr val="tx1"/>
                </a:solidFill>
                <a:latin typeface="Consolas"/>
              </a:rPr>
              <a:t>    </a:t>
            </a:r>
            <a:r>
              <a:rPr lang="fr-CA" sz="1100" err="1">
                <a:solidFill>
                  <a:schemeClr val="tx1"/>
                </a:solidFill>
                <a:latin typeface="Consolas"/>
              </a:rPr>
              <a:t>Task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&lt;</a:t>
            </a:r>
            <a:r>
              <a:rPr lang="fr-CA" sz="1100">
                <a:solidFill>
                  <a:srgbClr val="0000FF"/>
                </a:solidFill>
                <a:latin typeface="Consolas"/>
              </a:rPr>
              <a:t>char</a:t>
            </a:r>
            <a:r>
              <a:rPr lang="fr-CA" sz="1100">
                <a:solidFill>
                  <a:schemeClr val="tx1"/>
                </a:solidFill>
                <a:latin typeface="Consolas"/>
              </a:rPr>
              <a:t>&gt;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=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LongCalculationAsync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();</a:t>
            </a:r>
          </a:p>
          <a:p>
            <a:r>
              <a:rPr lang="en-US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Console.WriteLine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Console.ReadKey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(</a:t>
            </a:r>
            <a:r>
              <a:rPr lang="en-US" sz="1100">
                <a:solidFill>
                  <a:srgbClr val="0000FF"/>
                </a:solidFill>
                <a:latin typeface="Consolas"/>
              </a:rPr>
              <a:t>true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).</a:t>
            </a:r>
            <a:r>
              <a:rPr lang="en-US" sz="1100" err="1">
                <a:solidFill>
                  <a:srgbClr val="000000"/>
                </a:solidFill>
                <a:latin typeface="Consolas"/>
              </a:rPr>
              <a:t>KeyChar</a:t>
            </a:r>
            <a:r>
              <a:rPr lang="en-US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    </a:t>
            </a:r>
            <a:r>
              <a:rPr lang="fr-CA" sz="1100" err="1">
                <a:solidFill>
                  <a:srgbClr val="000000"/>
                </a:solidFill>
                <a:highlight>
                  <a:srgbClr val="FFFF00"/>
                </a:highlight>
                <a:latin typeface="Consolas"/>
              </a:rPr>
              <a:t>Console.WriteLine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(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await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 </a:t>
            </a:r>
            <a:r>
              <a:rPr lang="fr-CA" sz="1100" err="1">
                <a:solidFill>
                  <a:srgbClr val="000000"/>
                </a:solidFill>
                <a:latin typeface="Consolas"/>
              </a:rPr>
              <a:t>task</a:t>
            </a:r>
            <a:r>
              <a:rPr lang="fr-CA" sz="1100">
                <a:solidFill>
                  <a:srgbClr val="000000"/>
                </a:solidFill>
                <a:latin typeface="Consolas"/>
              </a:rPr>
              <a:t>);</a:t>
            </a:r>
          </a:p>
          <a:p>
            <a:r>
              <a:rPr lang="fr-CA" sz="1100">
                <a:solidFill>
                  <a:srgbClr val="000000"/>
                </a:solidFill>
                <a:latin typeface="Consolas"/>
              </a:rPr>
              <a:t>}</a:t>
            </a:r>
            <a:endParaRPr kumimoji="0" lang="fr-FR" altLang="fr-FR" sz="11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Consolas"/>
            </a:endParaRPr>
          </a:p>
        </p:txBody>
      </p:sp>
      <p:sp>
        <p:nvSpPr>
          <p:cNvPr id="10" name="Rectangle : avec coin rogné 9">
            <a:extLst>
              <a:ext uri="{FF2B5EF4-FFF2-40B4-BE49-F238E27FC236}">
                <a16:creationId xmlns:a16="http://schemas.microsoft.com/office/drawing/2014/main" id="{CBFCF287-AE50-E02B-E592-6D13B6600778}"/>
              </a:ext>
            </a:extLst>
          </p:cNvPr>
          <p:cNvSpPr/>
          <p:nvPr/>
        </p:nvSpPr>
        <p:spPr>
          <a:xfrm>
            <a:off x="6496595" y="1934746"/>
            <a:ext cx="4659085" cy="1768828"/>
          </a:xfrm>
          <a:prstGeom prst="snip1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CA" b="1">
                <a:solidFill>
                  <a:srgbClr val="7030A0"/>
                </a:solidFill>
              </a:rPr>
              <a:t>Lorsque le délai de 2 secondes est terminé</a:t>
            </a:r>
            <a:r>
              <a:rPr lang="fr-CA">
                <a:solidFill>
                  <a:schemeClr val="tx1"/>
                </a:solidFill>
              </a:rPr>
              <a:t>: </a:t>
            </a:r>
          </a:p>
          <a:p>
            <a:pPr marL="174625" indent="-174625"/>
            <a:r>
              <a:rPr lang="fr-CA">
                <a:solidFill>
                  <a:schemeClr val="tx1"/>
                </a:solidFill>
              </a:rPr>
              <a:t>   - Après les 2 secondes, la console affiche X, le résultat de la tâche</a:t>
            </a:r>
          </a:p>
        </p:txBody>
      </p:sp>
    </p:spTree>
    <p:extLst>
      <p:ext uri="{BB962C8B-B14F-4D97-AF65-F5344CB8AC3E}">
        <p14:creationId xmlns:p14="http://schemas.microsoft.com/office/powerpoint/2010/main" val="308597456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6D61A00C-ADD1-5AFF-C20A-3A57A93F00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Comment utiliser </a:t>
            </a:r>
            <a:r>
              <a:rPr lang="fr-CA" err="1"/>
              <a:t>async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D432CB1-5F5F-48DF-BC2B-6EF464D33BF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/>
          </a:bodyPr>
          <a:lstStyle/>
          <a:p>
            <a:pPr marL="344170" indent="-344170"/>
            <a:r>
              <a:rPr lang="fr-CA"/>
              <a:t>Les méthodes qui utilisent des fonctions </a:t>
            </a:r>
            <a:r>
              <a:rPr lang="fr-CA" b="1" err="1"/>
              <a:t>async</a:t>
            </a:r>
            <a:r>
              <a:rPr lang="fr-CA"/>
              <a:t> doivent ajouter un </a:t>
            </a:r>
            <a:r>
              <a:rPr lang="fr-CA" b="1" err="1"/>
              <a:t>await</a:t>
            </a:r>
            <a:r>
              <a:rPr lang="fr-CA"/>
              <a:t> pour lire le résultat.</a:t>
            </a:r>
            <a:endParaRPr lang="fr-FR"/>
          </a:p>
          <a:p>
            <a:pPr marL="344170" indent="-344170"/>
            <a:r>
              <a:rPr lang="fr-CA"/>
              <a:t>Une méthode avec un </a:t>
            </a:r>
            <a:r>
              <a:rPr lang="fr-CA" b="1" err="1"/>
              <a:t>await</a:t>
            </a:r>
            <a:r>
              <a:rPr lang="fr-CA"/>
              <a:t> doit être identifiée comme </a:t>
            </a:r>
            <a:r>
              <a:rPr lang="fr-CA" b="1" err="1"/>
              <a:t>async</a:t>
            </a:r>
            <a:r>
              <a:rPr lang="fr-CA"/>
              <a:t> et retourner </a:t>
            </a:r>
            <a:r>
              <a:rPr lang="fr-CA" b="1" err="1"/>
              <a:t>Task</a:t>
            </a:r>
            <a:r>
              <a:rPr lang="fr-CA" b="1"/>
              <a:t>&lt;&gt;</a:t>
            </a:r>
            <a:r>
              <a:rPr lang="fr-CA"/>
              <a:t>. Si on retourne </a:t>
            </a:r>
            <a:r>
              <a:rPr lang="fr-CA" err="1"/>
              <a:t>void</a:t>
            </a:r>
            <a:r>
              <a:rPr lang="fr-CA"/>
              <a:t>, on écrit simplement </a:t>
            </a:r>
            <a:r>
              <a:rPr lang="fr-CA" b="1" err="1"/>
              <a:t>Task</a:t>
            </a:r>
            <a:r>
              <a:rPr lang="fr-CA"/>
              <a:t>.</a:t>
            </a:r>
            <a:endParaRPr lang="fr-CA">
              <a:ea typeface="Calibri"/>
              <a:cs typeface="Calibri"/>
            </a:endParaRPr>
          </a:p>
          <a:p>
            <a:pPr marL="344170" indent="-344170"/>
            <a:endParaRPr lang="fr-CA">
              <a:ea typeface="Calibri"/>
              <a:cs typeface="Calibri"/>
            </a:endParaRPr>
          </a:p>
          <a:p>
            <a:pPr marL="0" indent="0">
              <a:buNone/>
            </a:pP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74F3B9E0-D4D2-3E2D-7E64-4187D1C1DA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C1BA785-A5BA-E948-FE74-4354A03CEC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17</a:t>
            </a:fld>
            <a:endParaRPr lang="fr-CA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D3F32667-202B-17FC-ABB8-223A44C67D4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410" y="2945416"/>
            <a:ext cx="3305636" cy="78115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pic>
        <p:nvPicPr>
          <p:cNvPr id="13" name="Image 12">
            <a:extLst>
              <a:ext uri="{FF2B5EF4-FFF2-40B4-BE49-F238E27FC236}">
                <a16:creationId xmlns:a16="http://schemas.microsoft.com/office/drawing/2014/main" id="{32C4AA15-369A-EBE6-5F6D-BA5B11B385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5410" y="2486474"/>
            <a:ext cx="3381847" cy="209579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1046695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C7247039-6B69-9F08-6EDC-EA938CBDE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Utilisation dans un Controller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D5E98AD-135A-22B0-C6FB-4D0CE313A9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067BBA3-6DB2-1E90-C2C6-83C47F4BED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18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CAA7319F-DFD5-3407-A8E7-9EC1FA52B0A3}"/>
              </a:ext>
            </a:extLst>
          </p:cNvPr>
          <p:cNvSpPr txBox="1"/>
          <p:nvPr/>
        </p:nvSpPr>
        <p:spPr>
          <a:xfrm>
            <a:off x="1143000" y="1438060"/>
            <a:ext cx="9324703" cy="1754326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CA" sz="1200" err="1">
                <a:solidFill>
                  <a:srgbClr val="2B91AF"/>
                </a:solidFill>
                <a:latin typeface="Consolas" panose="020B0609020204030204" pitchFamily="49" charset="0"/>
              </a:rPr>
              <a:t>BookController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: Controller</a:t>
            </a: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  public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CA" sz="12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IActionResult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Index()</a:t>
            </a: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   List&lt;Book&gt; 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= _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db.Book</a:t>
            </a:r>
            <a:r>
              <a:rPr lang="fr-FR" altLang="fr-FR" sz="1200" err="1">
                <a:solidFill>
                  <a:srgbClr val="000000"/>
                </a:solidFill>
                <a:latin typeface="Consolas" panose="020B0609020204030204" pitchFamily="49" charset="0"/>
              </a:rPr>
              <a:t>.</a:t>
            </a:r>
            <a:r>
              <a:rPr lang="fr-FR" altLang="fr-FR" sz="12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ToList</a:t>
            </a:r>
            <a:r>
              <a:rPr lang="fr-FR" altLang="fr-FR" sz="12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CA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View(list);</a:t>
            </a: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  <a:p>
            <a:endParaRPr lang="en-CA" sz="1200"/>
          </a:p>
        </p:txBody>
      </p:sp>
      <p:sp>
        <p:nvSpPr>
          <p:cNvPr id="9" name="ZoneTexte 8">
            <a:extLst>
              <a:ext uri="{FF2B5EF4-FFF2-40B4-BE49-F238E27FC236}">
                <a16:creationId xmlns:a16="http://schemas.microsoft.com/office/drawing/2014/main" id="{F1FCC306-5BAC-217B-B54E-B982E4F0837D}"/>
              </a:ext>
            </a:extLst>
          </p:cNvPr>
          <p:cNvSpPr txBox="1"/>
          <p:nvPr/>
        </p:nvSpPr>
        <p:spPr>
          <a:xfrm>
            <a:off x="1143000" y="3733800"/>
            <a:ext cx="6553200" cy="1569660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class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CA" sz="1200" err="1">
                <a:solidFill>
                  <a:srgbClr val="2B91AF"/>
                </a:solidFill>
                <a:latin typeface="Consolas" panose="020B0609020204030204" pitchFamily="49" charset="0"/>
              </a:rPr>
              <a:t>BookController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: Controller</a:t>
            </a: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US" sz="1200">
                <a:solidFill>
                  <a:srgbClr val="0000FF"/>
                </a:solidFill>
                <a:latin typeface="Consolas" panose="020B0609020204030204" pitchFamily="49" charset="0"/>
              </a:rPr>
              <a:t>  public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200">
                <a:solidFill>
                  <a:srgbClr val="0000FF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async</a:t>
            </a:r>
            <a:r>
              <a:rPr lang="en-US" sz="1200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 Task&lt;</a:t>
            </a:r>
            <a:r>
              <a:rPr lang="en-US" sz="12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IActionResult</a:t>
            </a:r>
            <a:r>
              <a:rPr lang="en-US" sz="1200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&gt; </a:t>
            </a:r>
            <a:r>
              <a:rPr lang="en-US" sz="1200">
                <a:solidFill>
                  <a:srgbClr val="000000"/>
                </a:solidFill>
                <a:latin typeface="Consolas" panose="020B0609020204030204" pitchFamily="49" charset="0"/>
              </a:rPr>
              <a:t>Index()</a:t>
            </a: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List&lt;Book&gt; 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1F377F"/>
                </a:solidFill>
                <a:effectLst/>
                <a:latin typeface="Consolas" panose="020B0609020204030204" pitchFamily="49" charset="0"/>
              </a:rPr>
              <a:t>list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= 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await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 _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db.Book.</a:t>
            </a:r>
            <a:r>
              <a:rPr lang="fr-FR" altLang="fr-FR" sz="12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ToListAsync</a:t>
            </a:r>
            <a:r>
              <a:rPr lang="fr-FR" altLang="fr-FR" sz="12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endParaRPr lang="en-CA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  </a:t>
            </a:r>
            <a:r>
              <a:rPr lang="en-CA" sz="1200">
                <a:solidFill>
                  <a:srgbClr val="0000FF"/>
                </a:solidFill>
                <a:latin typeface="Consolas" panose="020B0609020204030204" pitchFamily="49" charset="0"/>
              </a:rPr>
              <a:t>return</a:t>
            </a:r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View(list);</a:t>
            </a:r>
          </a:p>
          <a:p>
            <a:r>
              <a:rPr lang="en-CA" sz="1200">
                <a:solidFill>
                  <a:srgbClr val="000000"/>
                </a:solidFill>
                <a:latin typeface="Consolas" panose="020B0609020204030204" pitchFamily="49" charset="0"/>
              </a:rPr>
              <a:t>  }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EE16859F-FEEC-3F2C-1FBA-07C91581154C}"/>
              </a:ext>
            </a:extLst>
          </p:cNvPr>
          <p:cNvSpPr txBox="1"/>
          <p:nvPr/>
        </p:nvSpPr>
        <p:spPr>
          <a:xfrm>
            <a:off x="1143000" y="1068728"/>
            <a:ext cx="1344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/>
              <a:t>Version </a:t>
            </a:r>
            <a:r>
              <a:rPr lang="fr-CA" b="1" err="1"/>
              <a:t>sync</a:t>
            </a:r>
            <a:endParaRPr lang="fr-CA" b="1"/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4323048B-D671-2DFA-2E58-0E1ACA856959}"/>
              </a:ext>
            </a:extLst>
          </p:cNvPr>
          <p:cNvSpPr txBox="1"/>
          <p:nvPr/>
        </p:nvSpPr>
        <p:spPr>
          <a:xfrm>
            <a:off x="1142999" y="3364468"/>
            <a:ext cx="1455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/>
              <a:t>Version </a:t>
            </a:r>
            <a:r>
              <a:rPr lang="fr-CA" b="1" err="1"/>
              <a:t>async</a:t>
            </a:r>
            <a:endParaRPr lang="fr-CA" b="1"/>
          </a:p>
        </p:txBody>
      </p:sp>
    </p:spTree>
    <p:extLst>
      <p:ext uri="{BB962C8B-B14F-4D97-AF65-F5344CB8AC3E}">
        <p14:creationId xmlns:p14="http://schemas.microsoft.com/office/powerpoint/2010/main" val="24556718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A53D33B-2786-5E55-8A20-266659CF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Exemple avec </a:t>
            </a:r>
            <a:r>
              <a:rPr lang="fr-CA" err="1"/>
              <a:t>SaveChangesAsync</a:t>
            </a:r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FDF3B1-E4ED-A4E6-4265-0ED49D579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4BD83F-8EC6-DF61-BA84-7BD10F81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19</a:t>
            </a:fld>
            <a:endParaRPr lang="fr-CA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129C233D-2516-972D-5415-D074107E9755}"/>
              </a:ext>
            </a:extLst>
          </p:cNvPr>
          <p:cNvSpPr txBox="1"/>
          <p:nvPr/>
        </p:nvSpPr>
        <p:spPr>
          <a:xfrm>
            <a:off x="1173480" y="1552007"/>
            <a:ext cx="42672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sz="1000">
                <a:solidFill>
                  <a:srgbClr val="008000"/>
                </a:solidFill>
                <a:latin typeface="Consolas" panose="020B0609020204030204" pitchFamily="49" charset="0"/>
              </a:rPr>
              <a:t>//POST CREATE</a:t>
            </a:r>
            <a:endParaRPr lang="en-CA" sz="10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HttpPost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0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IActionResult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Create(</a:t>
            </a:r>
            <a:r>
              <a:rPr lang="en-US" sz="1000" err="1">
                <a:solidFill>
                  <a:srgbClr val="000000"/>
                </a:solidFill>
                <a:latin typeface="Consolas" panose="020B0609020204030204" pitchFamily="49" charset="0"/>
              </a:rPr>
              <a:t>BookVM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err="1">
                <a:solidFill>
                  <a:srgbClr val="000000"/>
                </a:solidFill>
                <a:latin typeface="Consolas" panose="020B0609020204030204" pitchFamily="49" charset="0"/>
              </a:rPr>
              <a:t>bookVM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CA" sz="100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ModelState.IsValid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db.Book</a:t>
            </a:r>
            <a:r>
              <a:rPr lang="en-CA" sz="10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.Add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bookVM.Book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   _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db.</a:t>
            </a:r>
            <a:r>
              <a:rPr lang="en-CA" sz="10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SaveChanges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…</a:t>
            </a:r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A016DAD8-F510-47AF-BF89-6D96B7992D8B}"/>
              </a:ext>
            </a:extLst>
          </p:cNvPr>
          <p:cNvSpPr txBox="1"/>
          <p:nvPr/>
        </p:nvSpPr>
        <p:spPr>
          <a:xfrm>
            <a:off x="1173480" y="3684696"/>
            <a:ext cx="4419600" cy="147732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CA" sz="1000">
                <a:solidFill>
                  <a:srgbClr val="008000"/>
                </a:solidFill>
                <a:latin typeface="Consolas" panose="020B0609020204030204" pitchFamily="49" charset="0"/>
              </a:rPr>
              <a:t>//POST CREATE</a:t>
            </a:r>
            <a:endParaRPr lang="en-CA" sz="10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[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HttpPost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]</a:t>
            </a:r>
          </a:p>
          <a:p>
            <a:r>
              <a:rPr lang="en-US" sz="1000">
                <a:solidFill>
                  <a:srgbClr val="0000FF"/>
                </a:solidFill>
                <a:latin typeface="Consolas" panose="020B0609020204030204" pitchFamily="49" charset="0"/>
              </a:rPr>
              <a:t>public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>
                <a:solidFill>
                  <a:srgbClr val="0000FF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async</a:t>
            </a:r>
            <a:r>
              <a:rPr lang="en-US" sz="1000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 Task&lt;</a:t>
            </a:r>
            <a:r>
              <a:rPr lang="en-US" sz="10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IActionResult</a:t>
            </a:r>
            <a:r>
              <a:rPr lang="en-US" sz="1000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&gt; 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Create(</a:t>
            </a:r>
            <a:r>
              <a:rPr lang="en-US" sz="1000" err="1">
                <a:solidFill>
                  <a:srgbClr val="000000"/>
                </a:solidFill>
                <a:latin typeface="Consolas" panose="020B0609020204030204" pitchFamily="49" charset="0"/>
              </a:rPr>
              <a:t>BookVM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 </a:t>
            </a:r>
            <a:r>
              <a:rPr lang="en-US" sz="1000" err="1">
                <a:solidFill>
                  <a:srgbClr val="000000"/>
                </a:solidFill>
                <a:latin typeface="Consolas" panose="020B0609020204030204" pitchFamily="49" charset="0"/>
              </a:rPr>
              <a:t>bookVM</a:t>
            </a:r>
            <a:r>
              <a:rPr lang="en-US" sz="10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{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 </a:t>
            </a:r>
            <a:r>
              <a:rPr lang="en-CA" sz="1000">
                <a:solidFill>
                  <a:srgbClr val="0000FF"/>
                </a:solidFill>
                <a:latin typeface="Consolas" panose="020B0609020204030204" pitchFamily="49" charset="0"/>
              </a:rPr>
              <a:t>if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(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ModelState.IsValid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)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 {</a:t>
            </a:r>
          </a:p>
          <a:p>
            <a:r>
              <a:rPr lang="en-CA" sz="1000">
                <a:solidFill>
                  <a:srgbClr val="0000FF"/>
                </a:solidFill>
                <a:latin typeface="Consolas" panose="020B0609020204030204" pitchFamily="49" charset="0"/>
              </a:rPr>
              <a:t>    </a:t>
            </a:r>
            <a:r>
              <a:rPr lang="en-CA" sz="1000">
                <a:solidFill>
                  <a:srgbClr val="0000FF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await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_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db.Book.</a:t>
            </a:r>
            <a:r>
              <a:rPr lang="en-CA" sz="10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AddAsync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(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bookVM.Book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);</a:t>
            </a:r>
          </a:p>
          <a:p>
            <a:r>
              <a:rPr lang="en-CA" sz="1000">
                <a:solidFill>
                  <a:srgbClr val="0000FF"/>
                </a:solidFill>
                <a:latin typeface="Consolas" panose="020B0609020204030204" pitchFamily="49" charset="0"/>
              </a:rPr>
              <a:t>    </a:t>
            </a:r>
            <a:r>
              <a:rPr lang="en-CA" sz="1000">
                <a:solidFill>
                  <a:srgbClr val="0000FF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await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 _</a:t>
            </a:r>
            <a:r>
              <a:rPr lang="en-CA" sz="1000" err="1">
                <a:solidFill>
                  <a:srgbClr val="000000"/>
                </a:solidFill>
                <a:latin typeface="Consolas" panose="020B0609020204030204" pitchFamily="49" charset="0"/>
              </a:rPr>
              <a:t>db.</a:t>
            </a:r>
            <a:r>
              <a:rPr lang="en-CA" sz="1000" err="1">
                <a:solidFill>
                  <a:srgbClr val="000000"/>
                </a:solidFill>
                <a:highlight>
                  <a:srgbClr val="00FFFF"/>
                </a:highlight>
                <a:latin typeface="Consolas" panose="020B0609020204030204" pitchFamily="49" charset="0"/>
              </a:rPr>
              <a:t>SaveChangesAsync</a:t>
            </a:r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();</a:t>
            </a:r>
          </a:p>
          <a:p>
            <a:r>
              <a:rPr lang="en-CA" sz="1000">
                <a:solidFill>
                  <a:srgbClr val="000000"/>
                </a:solidFill>
                <a:latin typeface="Consolas" panose="020B0609020204030204" pitchFamily="49" charset="0"/>
              </a:rPr>
              <a:t>…</a:t>
            </a:r>
          </a:p>
        </p:txBody>
      </p:sp>
      <p:sp>
        <p:nvSpPr>
          <p:cNvPr id="11" name="ZoneTexte 10">
            <a:extLst>
              <a:ext uri="{FF2B5EF4-FFF2-40B4-BE49-F238E27FC236}">
                <a16:creationId xmlns:a16="http://schemas.microsoft.com/office/drawing/2014/main" id="{BD82FCEE-E431-6900-D8E0-18A70AE20608}"/>
              </a:ext>
            </a:extLst>
          </p:cNvPr>
          <p:cNvSpPr txBox="1"/>
          <p:nvPr/>
        </p:nvSpPr>
        <p:spPr>
          <a:xfrm>
            <a:off x="1173480" y="1177223"/>
            <a:ext cx="1344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/>
              <a:t>Version </a:t>
            </a:r>
            <a:r>
              <a:rPr lang="fr-CA" err="1"/>
              <a:t>sync</a:t>
            </a:r>
            <a:endParaRPr lang="fr-CA"/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90372734-7B75-1DC9-9BFA-92B55CFA9601}"/>
              </a:ext>
            </a:extLst>
          </p:cNvPr>
          <p:cNvSpPr txBox="1"/>
          <p:nvPr/>
        </p:nvSpPr>
        <p:spPr>
          <a:xfrm>
            <a:off x="1173480" y="3315364"/>
            <a:ext cx="14554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CA"/>
              <a:t>Version </a:t>
            </a:r>
            <a:r>
              <a:rPr lang="fr-CA" b="1" err="1"/>
              <a:t>async</a:t>
            </a:r>
            <a:endParaRPr lang="fr-CA" b="1"/>
          </a:p>
        </p:txBody>
      </p:sp>
    </p:spTree>
    <p:extLst>
      <p:ext uri="{BB962C8B-B14F-4D97-AF65-F5344CB8AC3E}">
        <p14:creationId xmlns:p14="http://schemas.microsoft.com/office/powerpoint/2010/main" val="6226269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A53D33B-2786-5E55-8A20-266659CF22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err="1">
                <a:ea typeface="+mj-lt"/>
                <a:cs typeface="+mj-lt"/>
              </a:rPr>
              <a:t>Async</a:t>
            </a:r>
            <a:r>
              <a:rPr lang="fr-CA">
                <a:ea typeface="+mj-lt"/>
                <a:cs typeface="+mj-lt"/>
              </a:rPr>
              <a:t> en contexte web</a:t>
            </a:r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6FDF3B1-E4ED-A4E6-4265-0ED49D579D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694BD83F-8EC6-DF61-BA84-7BD10F81B2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20</a:t>
            </a:fld>
            <a:endParaRPr lang="fr-CA"/>
          </a:p>
        </p:txBody>
      </p:sp>
      <p:sp>
        <p:nvSpPr>
          <p:cNvPr id="3" name="Espace réservé du contenu 6">
            <a:extLst>
              <a:ext uri="{FF2B5EF4-FFF2-40B4-BE49-F238E27FC236}">
                <a16:creationId xmlns:a16="http://schemas.microsoft.com/office/drawing/2014/main" id="{042795BA-5100-B47C-4668-5466B27C93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97280" y="1176373"/>
            <a:ext cx="10058400" cy="4692721"/>
          </a:xfrm>
        </p:spPr>
        <p:txBody>
          <a:bodyPr vert="horz" lIns="0" tIns="45720" rIns="0" bIns="45720" rtlCol="0" anchor="t">
            <a:normAutofit/>
          </a:bodyPr>
          <a:lstStyle/>
          <a:p>
            <a:pPr marL="485775" lvl="1" indent="-285750">
              <a:buFont typeface="Calibri" panose="05000000000000000000" pitchFamily="2" charset="2"/>
              <a:buChar char="-"/>
            </a:pPr>
            <a:r>
              <a:rPr lang="fr-CA">
                <a:cs typeface="Calibri" panose="020F0502020204030204"/>
              </a:rPr>
              <a:t>Les différentes requêtes sont effectuées sur différentes instances de nos contrôleurs</a:t>
            </a:r>
            <a:endParaRPr lang="fr-FR">
              <a:cs typeface="Calibri" panose="020F0502020204030204"/>
            </a:endParaRPr>
          </a:p>
          <a:p>
            <a:pPr marL="485775" lvl="1" indent="-285750">
              <a:buFont typeface="Calibri" panose="05000000000000000000" pitchFamily="2" charset="2"/>
              <a:buChar char="-"/>
            </a:pPr>
            <a:r>
              <a:rPr lang="fr-CA">
                <a:cs typeface="Calibri" panose="020F0502020204030204"/>
              </a:rPr>
              <a:t>En utilisant </a:t>
            </a:r>
            <a:r>
              <a:rPr lang="fr-CA" err="1">
                <a:cs typeface="Calibri" panose="020F0502020204030204"/>
              </a:rPr>
              <a:t>async</a:t>
            </a:r>
            <a:r>
              <a:rPr lang="fr-CA">
                <a:cs typeface="Calibri" panose="020F0502020204030204"/>
              </a:rPr>
              <a:t>, on permet à un plus grand nombre de contrôleurs de travailler efficacement pour répondre aux requêtes</a:t>
            </a:r>
          </a:p>
          <a:p>
            <a:pPr lvl="1">
              <a:buFont typeface="Calibri" panose="05000000000000000000" pitchFamily="2" charset="2"/>
              <a:buChar char="-"/>
            </a:pPr>
            <a:endParaRPr lang="fr-CA">
              <a:cs typeface="Calibri" panose="020F0502020204030204"/>
            </a:endParaRPr>
          </a:p>
        </p:txBody>
      </p:sp>
    </p:spTree>
    <p:extLst>
      <p:ext uri="{BB962C8B-B14F-4D97-AF65-F5344CB8AC3E}">
        <p14:creationId xmlns:p14="http://schemas.microsoft.com/office/powerpoint/2010/main" val="300926717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D093047C-FE04-118C-D208-921793B17F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solidFill>
                  <a:srgbClr val="404040"/>
                </a:solidFill>
                <a:latin typeface="Calibri Light"/>
                <a:cs typeface="Calibri Light"/>
              </a:rPr>
              <a:t>Utilisation de ? avec un lambda</a:t>
            </a:r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8F071196-3964-0570-348B-5A7DEC14CB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45720" rIns="0" bIns="45720" rtlCol="0" anchor="t">
            <a:normAutofit fontScale="92500" lnSpcReduction="10000"/>
          </a:bodyPr>
          <a:lstStyle/>
          <a:p>
            <a:pPr marL="200025" lvl="1" indent="0">
              <a:buNone/>
            </a:pPr>
            <a:r>
              <a:rPr lang="fr-CA">
                <a:cs typeface="Calibri" panose="020F0502020204030204"/>
              </a:rPr>
              <a:t>Si une propriété est optionnelle, on la marque avec un ?</a:t>
            </a:r>
          </a:p>
          <a:p>
            <a:pPr marL="200025" lvl="1" indent="0">
              <a:buNone/>
            </a:pPr>
            <a:r>
              <a:rPr lang="fr-CA">
                <a:cs typeface="Calibri" panose="020F0502020204030204"/>
              </a:rPr>
              <a:t>Par exemple:</a:t>
            </a:r>
            <a:endParaRPr lang="fr-CA"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r>
              <a:rPr lang="fr-CA" b="1">
                <a:cs typeface="Calibri" panose="020F0502020204030204"/>
              </a:rPr>
              <a:t>public </a:t>
            </a:r>
            <a:r>
              <a:rPr lang="fr-CA" b="1" err="1">
                <a:cs typeface="Calibri" panose="020F0502020204030204"/>
              </a:rPr>
              <a:t>int</a:t>
            </a:r>
            <a:r>
              <a:rPr lang="fr-CA" b="1">
                <a:cs typeface="Calibri" panose="020F0502020204030204"/>
              </a:rPr>
              <a:t>? Force {</a:t>
            </a:r>
            <a:r>
              <a:rPr lang="fr-CA" b="1" err="1">
                <a:cs typeface="Calibri" panose="020F0502020204030204"/>
              </a:rPr>
              <a:t>get</a:t>
            </a:r>
            <a:r>
              <a:rPr lang="fr-CA" b="1">
                <a:cs typeface="Calibri" panose="020F0502020204030204"/>
              </a:rPr>
              <a:t>; set;}</a:t>
            </a:r>
            <a:endParaRPr lang="fr-CA" b="1"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cs typeface="Calibri" panose="020F0502020204030204"/>
            </a:endParaRPr>
          </a:p>
          <a:p>
            <a:pPr marL="200025" lvl="1" indent="0">
              <a:buNone/>
            </a:pPr>
            <a:r>
              <a:rPr lang="fr-CA">
                <a:cs typeface="Calibri" panose="020F0502020204030204"/>
              </a:rPr>
              <a:t>Quand c'est le cas, Force peut maintenant être </a:t>
            </a:r>
            <a:r>
              <a:rPr lang="fr-CA" err="1">
                <a:cs typeface="Calibri" panose="020F0502020204030204"/>
              </a:rPr>
              <a:t>null</a:t>
            </a:r>
            <a:r>
              <a:rPr lang="fr-CA">
                <a:cs typeface="Calibri" panose="020F0502020204030204"/>
              </a:rPr>
              <a:t> et si je veux la valeur de la propriété je dois faire </a:t>
            </a:r>
            <a:r>
              <a:rPr lang="fr-CA" b="1" err="1">
                <a:cs typeface="Calibri" panose="020F0502020204030204"/>
              </a:rPr>
              <a:t>Force.Value</a:t>
            </a:r>
            <a:endParaRPr lang="fr-CA" b="1"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cs typeface="Calibri" panose="020F0502020204030204"/>
            </a:endParaRPr>
          </a:p>
          <a:p>
            <a:pPr marL="200025" lvl="1" indent="0">
              <a:buNone/>
            </a:pP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Si j'écris un lambda dans un </a:t>
            </a:r>
            <a:r>
              <a:rPr lang="fr-CA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Linq</a:t>
            </a: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pour trouver la valeur maximale, je ne peux PAS faire ceci, car Max fonctionne avec des </a:t>
            </a: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</a:t>
            </a: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, mais pas avec des </a:t>
            </a: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?</a:t>
            </a: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:</a:t>
            </a:r>
            <a:endParaRPr lang="fr-CA">
              <a:solidFill>
                <a:srgbClr val="404040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solidFill>
                <a:srgbClr val="404040"/>
              </a:solidFill>
              <a:latin typeface="Calibri" panose="020F0502020204030204"/>
              <a:cs typeface="Calibri" panose="020F0502020204030204"/>
            </a:endParaRPr>
          </a:p>
          <a:p>
            <a:pPr marL="200025" lvl="1" indent="0">
              <a:buNone/>
            </a:pP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Zombies.Max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(z =&gt; </a:t>
            </a: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z.Force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);</a:t>
            </a:r>
            <a:endParaRPr lang="fr-CA" b="1">
              <a:solidFill>
                <a:srgbClr val="404040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latin typeface="Calibri" panose="020F0502020204030204"/>
              <a:cs typeface="Calibri" panose="020F0502020204030204"/>
            </a:endParaRPr>
          </a:p>
          <a:p>
            <a:pPr marL="200025" lvl="1" indent="0">
              <a:buNone/>
            </a:pP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Mais je peux faire:</a:t>
            </a:r>
            <a:endParaRPr lang="fr-CA">
              <a:solidFill>
                <a:srgbClr val="404040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solidFill>
                <a:srgbClr val="404040"/>
              </a:solidFill>
              <a:latin typeface="Calibri" panose="020F0502020204030204"/>
              <a:cs typeface="Calibri" panose="020F0502020204030204"/>
            </a:endParaRPr>
          </a:p>
          <a:p>
            <a:pPr lvl="1">
              <a:buNone/>
            </a:pP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Zombies.Max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(z =&gt; </a:t>
            </a: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z.Force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!= </a:t>
            </a: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null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? </a:t>
            </a:r>
            <a:r>
              <a:rPr lang="fr-CA" b="1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z.Force.Value</a:t>
            </a:r>
            <a:r>
              <a:rPr lang="fr-CA" b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: 0);</a:t>
            </a:r>
            <a:endParaRPr lang="fr-CA" b="1">
              <a:solidFill>
                <a:srgbClr val="000000"/>
              </a:solidFill>
              <a:latin typeface="Calibri" panose="020F0502020204030204"/>
              <a:cs typeface="Calibri" panose="020F0502020204030204"/>
            </a:endParaRPr>
          </a:p>
          <a:p>
            <a:pPr lvl="1">
              <a:buNone/>
            </a:pPr>
            <a:endParaRPr lang="fr-CA">
              <a:solidFill>
                <a:srgbClr val="404040"/>
              </a:solidFill>
              <a:latin typeface="Calibri" panose="020F0502020204030204"/>
              <a:cs typeface="Calibri" panose="020F0502020204030204"/>
            </a:endParaRPr>
          </a:p>
          <a:p>
            <a:pPr lvl="1">
              <a:buNone/>
            </a:pP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Car mon lambda retourne maintenant un </a:t>
            </a:r>
            <a:r>
              <a:rPr lang="fr-CA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int</a:t>
            </a: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 (la Value si ce n'est pas </a:t>
            </a:r>
            <a:r>
              <a:rPr lang="fr-CA" err="1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null</a:t>
            </a:r>
            <a:r>
              <a:rPr lang="fr-CA">
                <a:solidFill>
                  <a:srgbClr val="404040"/>
                </a:solidFill>
                <a:latin typeface="Calibri" panose="020F0502020204030204"/>
                <a:cs typeface="Calibri" panose="020F0502020204030204"/>
              </a:rPr>
              <a:t>, sinon 0)</a:t>
            </a:r>
            <a:endParaRPr lang="fr-CA">
              <a:solidFill>
                <a:srgbClr val="404040"/>
              </a:solidFill>
              <a:latin typeface="Calibri" panose="020F0502020204030204"/>
              <a:ea typeface="Calibri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solidFill>
                <a:srgbClr val="404040"/>
              </a:solidFill>
              <a:latin typeface="Calibri" panose="020F0502020204030204"/>
              <a:cs typeface="Calibri" panose="020F0502020204030204"/>
            </a:endParaRPr>
          </a:p>
          <a:p>
            <a:pPr marL="200025" lvl="1" indent="0">
              <a:buNone/>
            </a:pPr>
            <a:endParaRPr lang="fr-CA">
              <a:cs typeface="Calibri" panose="020F0502020204030204"/>
            </a:endParaRPr>
          </a:p>
          <a:p>
            <a:pPr lvl="1"/>
            <a:endParaRPr lang="fr-CA">
              <a:cs typeface="Calibri" panose="020F0502020204030204"/>
            </a:endParaRPr>
          </a:p>
          <a:p>
            <a:pPr lvl="1"/>
            <a:endParaRPr lang="fr-CA">
              <a:cs typeface="Calibri" panose="020F0502020204030204"/>
            </a:endParaRP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6AE176AF-7DEA-0A6C-3AEF-AD587FC60A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DD66CAD1-95D2-D22D-7608-7C896D4658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21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12954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88FAE9EF-0B51-0518-FC54-ADB25DDB03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/>
              <a:t>Génération de contrôleurs et [</a:t>
            </a:r>
            <a:r>
              <a:rPr lang="fr-CA" err="1"/>
              <a:t>Bind</a:t>
            </a:r>
            <a:r>
              <a:rPr lang="fr-CA"/>
              <a:t>]</a:t>
            </a:r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E4ECBCFA-979F-10B7-5CC6-C5B95F266D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Lorsque l’on génère un contrôleur, il contient des instructions [</a:t>
            </a:r>
            <a:r>
              <a:rPr lang="fr-CA" err="1"/>
              <a:t>Bind</a:t>
            </a:r>
            <a:r>
              <a:rPr lang="fr-CA"/>
              <a:t>] par défaut dans les méthodes post (</a:t>
            </a:r>
            <a:r>
              <a:rPr lang="fr-CA" err="1"/>
              <a:t>Create</a:t>
            </a:r>
            <a:r>
              <a:rPr lang="fr-CA"/>
              <a:t> et </a:t>
            </a:r>
            <a:r>
              <a:rPr lang="fr-CA" err="1"/>
              <a:t>Edit</a:t>
            </a:r>
            <a:r>
              <a:rPr lang="fr-CA"/>
              <a:t>).</a:t>
            </a:r>
          </a:p>
          <a:p>
            <a:pPr marL="0" indent="0">
              <a:buNone/>
            </a:pPr>
            <a:r>
              <a:rPr lang="fr-CA"/>
              <a:t>L’instruction [</a:t>
            </a:r>
            <a:r>
              <a:rPr lang="fr-CA" err="1"/>
              <a:t>Bind</a:t>
            </a:r>
            <a:r>
              <a:rPr lang="fr-CA"/>
              <a:t>] permet de spécifier comment les champs sont reliés à notre modèle dans le formulaire.</a:t>
            </a:r>
          </a:p>
          <a:p>
            <a:pPr marL="0" indent="0">
              <a:buNone/>
            </a:pPr>
            <a:r>
              <a:rPr lang="fr-CA"/>
              <a:t>Mais comme le comportement par défaut est suffisant, c’est préférable de les enlever.</a:t>
            </a:r>
          </a:p>
          <a:p>
            <a:pPr marL="0" indent="0">
              <a:buNone/>
            </a:pPr>
            <a:r>
              <a:rPr lang="fr-CA" b="1"/>
              <a:t>Comme ça, vous ne risquez pas d’ajouter un champ dans votre objet et d’oublier de mettre à jour le </a:t>
            </a:r>
            <a:r>
              <a:rPr lang="fr-CA" b="1" err="1"/>
              <a:t>bind</a:t>
            </a:r>
            <a:r>
              <a:rPr lang="fr-CA" b="1"/>
              <a:t>!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EDBF699E-D53B-AF4A-B8FD-A27D3BB117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88056071-233E-1711-F2E2-FAA1F66F1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22</a:t>
            </a:fld>
            <a:endParaRPr lang="fr-CA"/>
          </a:p>
        </p:txBody>
      </p:sp>
      <p:grpSp>
        <p:nvGrpSpPr>
          <p:cNvPr id="19" name="Groupe 18">
            <a:extLst>
              <a:ext uri="{FF2B5EF4-FFF2-40B4-BE49-F238E27FC236}">
                <a16:creationId xmlns:a16="http://schemas.microsoft.com/office/drawing/2014/main" id="{95D0F81E-93F0-63E3-0F95-F7A075F944CD}"/>
              </a:ext>
            </a:extLst>
          </p:cNvPr>
          <p:cNvGrpSpPr/>
          <p:nvPr/>
        </p:nvGrpSpPr>
        <p:grpSpPr>
          <a:xfrm>
            <a:off x="582079" y="3868112"/>
            <a:ext cx="11027842" cy="2280709"/>
            <a:chOff x="507802" y="1943606"/>
            <a:chExt cx="11027842" cy="2280709"/>
          </a:xfrm>
        </p:grpSpPr>
        <p:pic>
          <p:nvPicPr>
            <p:cNvPr id="12" name="Image 11">
              <a:extLst>
                <a:ext uri="{FF2B5EF4-FFF2-40B4-BE49-F238E27FC236}">
                  <a16:creationId xmlns:a16="http://schemas.microsoft.com/office/drawing/2014/main" id="{9742247F-696B-24E6-5BB4-EA821BC071F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507802" y="1966806"/>
              <a:ext cx="5782914" cy="20876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8773C32D-3BB2-4AEB-3E1F-6B382B62302B}"/>
                </a:ext>
              </a:extLst>
            </p:cNvPr>
            <p:cNvSpPr/>
            <p:nvPr/>
          </p:nvSpPr>
          <p:spPr>
            <a:xfrm>
              <a:off x="3604334" y="2263806"/>
              <a:ext cx="1340528" cy="292964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/>
            </a:p>
          </p:txBody>
        </p:sp>
        <p:pic>
          <p:nvPicPr>
            <p:cNvPr id="15" name="Image 14">
              <a:extLst>
                <a:ext uri="{FF2B5EF4-FFF2-40B4-BE49-F238E27FC236}">
                  <a16:creationId xmlns:a16="http://schemas.microsoft.com/office/drawing/2014/main" id="{7BB0A197-6FFF-BA69-4550-01A98433F8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048548" y="1943606"/>
              <a:ext cx="4487096" cy="2110808"/>
            </a:xfrm>
            <a:prstGeom prst="rect">
              <a:avLst/>
            </a:prstGeom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</p:pic>
        <p:sp>
          <p:nvSpPr>
            <p:cNvPr id="16" name="Interdiction 15">
              <a:extLst>
                <a:ext uri="{FF2B5EF4-FFF2-40B4-BE49-F238E27FC236}">
                  <a16:creationId xmlns:a16="http://schemas.microsoft.com/office/drawing/2014/main" id="{E6FD71ED-8A69-29C5-6149-FA4A26E7818C}"/>
                </a:ext>
              </a:extLst>
            </p:cNvPr>
            <p:cNvSpPr/>
            <p:nvPr/>
          </p:nvSpPr>
          <p:spPr>
            <a:xfrm>
              <a:off x="4921226" y="2747178"/>
              <a:ext cx="1340528" cy="1307236"/>
            </a:xfrm>
            <a:prstGeom prst="noSmoking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CA">
                <a:solidFill>
                  <a:schemeClr val="tx1"/>
                </a:solidFill>
              </a:endParaRPr>
            </a:p>
          </p:txBody>
        </p:sp>
        <p:pic>
          <p:nvPicPr>
            <p:cNvPr id="18" name="Graphique 17" descr="Coche avec un remplissage uni">
              <a:extLst>
                <a:ext uri="{FF2B5EF4-FFF2-40B4-BE49-F238E27FC236}">
                  <a16:creationId xmlns:a16="http://schemas.microsoft.com/office/drawing/2014/main" id="{A4C42DF9-6DD1-9128-8D9B-4A0C3DCD8B6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10152947" y="2841618"/>
              <a:ext cx="1382697" cy="138269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684780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F13C99C-179E-9457-2D04-B6D6F8616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Font </a:t>
            </a:r>
            <a:r>
              <a:rPr lang="fr-CA" err="1"/>
              <a:t>Awesome</a:t>
            </a:r>
            <a:endParaRPr lang="fr-CA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230AAAA-FAFE-FBC7-4453-7DA96D592D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A39DB4DE-BF17-057A-C7BA-73A5E18E9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CBE6A3-4AEF-4734-8AB8-E4DE745DFB5E}" type="slidenum">
              <a:rPr lang="fr-CA" smtClean="0"/>
              <a:t>23</a:t>
            </a:fld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00371E87-4E91-4E08-0F0D-9BC86FCC687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>
                <a:hlinkClick r:id="rId2"/>
              </a:rPr>
              <a:t>https://fontawesome.com/search?o=r&amp;m=free</a:t>
            </a:r>
            <a:endParaRPr lang="fr-CA"/>
          </a:p>
          <a:p>
            <a:pPr marL="0" indent="0">
              <a:buNone/>
            </a:pPr>
            <a:endParaRPr lang="fr-CA"/>
          </a:p>
          <a:p>
            <a:pPr marL="0" indent="0">
              <a:buNone/>
            </a:pPr>
            <a:endParaRPr lang="fr-CA"/>
          </a:p>
        </p:txBody>
      </p:sp>
      <p:pic>
        <p:nvPicPr>
          <p:cNvPr id="5" name="Image 4">
            <a:extLst>
              <a:ext uri="{FF2B5EF4-FFF2-40B4-BE49-F238E27FC236}">
                <a16:creationId xmlns:a16="http://schemas.microsoft.com/office/drawing/2014/main" id="{310436D6-37F6-2EE6-6DB2-FD55D80C67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080697"/>
            <a:ext cx="7255920" cy="28840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5734218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BB607DBD-3305-2E54-C888-4199EF43E9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/>
              <a:t>Utilisation </a:t>
            </a:r>
            <a:r>
              <a:rPr lang="fr-CA" err="1"/>
              <a:t>FontAwesome</a:t>
            </a:r>
            <a:endParaRPr lang="fr-CA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96EA6EC5-AE2B-EAC6-53C5-5D0E68436FA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/>
              <a:t>Téléchargez la librairie </a:t>
            </a:r>
            <a:r>
              <a:rPr lang="fr-CA">
                <a:hlinkClick r:id="rId2"/>
              </a:rPr>
              <a:t>https://fontawesome.com/download</a:t>
            </a:r>
            <a:r>
              <a:rPr lang="fr-CA"/>
              <a:t> </a:t>
            </a:r>
          </a:p>
          <a:p>
            <a:r>
              <a:rPr lang="fr-CA"/>
              <a:t>Ajoutez la référence dans le _</a:t>
            </a:r>
            <a:r>
              <a:rPr lang="fr-CA" err="1"/>
              <a:t>layout</a:t>
            </a:r>
            <a:endParaRPr lang="fr-CA"/>
          </a:p>
          <a:p>
            <a:endParaRPr lang="fr-CA"/>
          </a:p>
          <a:p>
            <a:endParaRPr lang="fr-CA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8C400CAC-8886-776E-8E4A-19D50CA25C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E98802B9-5CAC-5697-ACE2-C1622D755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24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E5193419-9999-F435-97ED-8208302658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7280" y="2255240"/>
            <a:ext cx="7010400" cy="3213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52024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re 5">
            <a:extLst>
              <a:ext uri="{FF2B5EF4-FFF2-40B4-BE49-F238E27FC236}">
                <a16:creationId xmlns:a16="http://schemas.microsoft.com/office/drawing/2014/main" id="{F240BB62-0A03-2C89-ECBC-5B3AFE502F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>
                <a:ea typeface="Calibri Light"/>
                <a:cs typeface="Calibri Light"/>
              </a:rPr>
              <a:t>Utilisation </a:t>
            </a:r>
            <a:r>
              <a:rPr lang="fr-CA" err="1">
                <a:ea typeface="Calibri Light"/>
                <a:cs typeface="Calibri Light"/>
              </a:rPr>
              <a:t>FontAwesome</a:t>
            </a:r>
            <a:endParaRPr lang="fr-FR"/>
          </a:p>
        </p:txBody>
      </p:sp>
      <p:sp>
        <p:nvSpPr>
          <p:cNvPr id="7" name="Espace réservé du contenu 6">
            <a:extLst>
              <a:ext uri="{FF2B5EF4-FFF2-40B4-BE49-F238E27FC236}">
                <a16:creationId xmlns:a16="http://schemas.microsoft.com/office/drawing/2014/main" id="{F9414627-24BE-180C-AD14-9B8D728A07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fr-CA"/>
              <a:t>Copiez le HTML et ajoutez-le dans la vue View</a:t>
            </a:r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0734F3BB-6B24-808E-77F7-E56DCCF46D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CA"/>
              <a:t>PROGRAMMATION WEB TRANSACTIONNELLE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F06BCB2-1270-FFAA-F507-0622A1BF48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fr-CA"/>
              <a:t>Page </a:t>
            </a:r>
            <a:fld id="{C2CBE6A3-4AEF-4734-8AB8-E4DE745DFB5E}" type="slidenum">
              <a:rPr lang="fr-CA" smtClean="0"/>
              <a:pPr/>
              <a:t>25</a:t>
            </a:fld>
            <a:endParaRPr lang="fr-CA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6901E2E5-0BFF-CE70-2EEE-C335FF5A84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40" y="3663892"/>
            <a:ext cx="6568340" cy="1700212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9" name="Légende : flèche vers le bas 8">
            <a:extLst>
              <a:ext uri="{FF2B5EF4-FFF2-40B4-BE49-F238E27FC236}">
                <a16:creationId xmlns:a16="http://schemas.microsoft.com/office/drawing/2014/main" id="{40AE84B3-6A59-0451-4E14-B37A0E1CD682}"/>
              </a:ext>
            </a:extLst>
          </p:cNvPr>
          <p:cNvSpPr/>
          <p:nvPr/>
        </p:nvSpPr>
        <p:spPr>
          <a:xfrm>
            <a:off x="4351440" y="2096084"/>
            <a:ext cx="5410200" cy="2253608"/>
          </a:xfrm>
          <a:prstGeom prst="downArrowCallout">
            <a:avLst>
              <a:gd name="adj1" fmla="val 17627"/>
              <a:gd name="adj2" fmla="val 28160"/>
              <a:gd name="adj3" fmla="val 26383"/>
              <a:gd name="adj4" fmla="val 51152"/>
            </a:avLst>
          </a:prstGeom>
          <a:solidFill>
            <a:srgbClr val="00B0F0"/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FCB813BF-6AAC-5FE5-B3FE-E2A8E2434E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65740" y="2303661"/>
            <a:ext cx="5181600" cy="646331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1" i="0" u="none" strike="noStrike" cap="none" normalizeH="0" baseline="0" err="1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</a:rPr>
              <a:t>asp-controller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="Home"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1" i="0" u="none" strike="noStrike" cap="none" normalizeH="0" baseline="0" err="1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</a:rPr>
              <a:t>asp</a:t>
            </a:r>
            <a:r>
              <a:rPr kumimoji="0" lang="fr-FR" altLang="fr-FR" sz="1200" b="1" i="0" u="none" strike="noStrike" cap="none" normalizeH="0" baseline="0">
                <a:ln>
                  <a:noFill/>
                </a:ln>
                <a:solidFill>
                  <a:srgbClr val="800080"/>
                </a:solidFill>
                <a:effectLst/>
                <a:latin typeface="Consolas" panose="020B0609020204030204" pitchFamily="49" charset="0"/>
              </a:rPr>
              <a:t>-action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"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class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="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btn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-info"&gt;</a:t>
            </a:r>
            <a:endParaRPr lang="fr-FR" altLang="fr-FR" sz="1200">
              <a:solidFill>
                <a:srgbClr val="000000"/>
              </a:solidFill>
              <a:latin typeface="Consolas" panose="020B0609020204030204" pitchFamily="49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&lt;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i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class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="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fas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fa-plus"&gt;&lt;/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i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&gt;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highlight>
                  <a:srgbClr val="FFFF00"/>
                </a:highlight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&amp;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nbsp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FF0000"/>
                </a:solidFill>
                <a:effectLst/>
                <a:latin typeface="Consolas" panose="020B0609020204030204" pitchFamily="49" charset="0"/>
              </a:rPr>
              <a:t>;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Create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 New </a:t>
            </a:r>
            <a:r>
              <a:rPr kumimoji="0" lang="fr-FR" altLang="fr-FR" sz="1200" b="0" i="0" u="none" strike="noStrike" cap="none" normalizeH="0" baseline="0" err="1">
                <a:ln>
                  <a:noFill/>
                </a:ln>
                <a:solidFill>
                  <a:srgbClr val="000000"/>
                </a:solidFill>
                <a:effectLst/>
                <a:latin typeface="Consolas" panose="020B0609020204030204" pitchFamily="49" charset="0"/>
              </a:rPr>
              <a:t>Travel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&lt;/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800000"/>
                </a:solidFill>
                <a:effectLst/>
                <a:latin typeface="Consolas" panose="020B0609020204030204" pitchFamily="49" charset="0"/>
              </a:rPr>
              <a:t>a</a:t>
            </a:r>
            <a:r>
              <a:rPr kumimoji="0" lang="fr-FR" altLang="fr-FR" sz="1200" b="0" i="0" u="none" strike="noStrike" cap="none" normalizeH="0" baseline="0">
                <a:ln>
                  <a:noFill/>
                </a:ln>
                <a:solidFill>
                  <a:srgbClr val="0000FF"/>
                </a:solidFill>
                <a:effectLst/>
                <a:latin typeface="Consolas" panose="020B0609020204030204" pitchFamily="49" charset="0"/>
              </a:rPr>
              <a:t>&gt;</a:t>
            </a:r>
            <a:endParaRPr kumimoji="0" lang="fr-FR" altLang="fr-FR" sz="32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3" name="Image 12">
            <a:extLst>
              <a:ext uri="{FF2B5EF4-FFF2-40B4-BE49-F238E27FC236}">
                <a16:creationId xmlns:a16="http://schemas.microsoft.com/office/drawing/2014/main" id="{BF9DDD25-7C28-B800-A9DE-16F5D5B10E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50661"/>
          <a:stretch/>
        </p:blipFill>
        <p:spPr>
          <a:xfrm>
            <a:off x="4986905" y="5640256"/>
            <a:ext cx="2218189" cy="61912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92C2579-2F55-8A04-DAF3-92194D87765B}"/>
              </a:ext>
            </a:extLst>
          </p:cNvPr>
          <p:cNvSpPr/>
          <p:nvPr/>
        </p:nvSpPr>
        <p:spPr>
          <a:xfrm>
            <a:off x="5654180" y="5771626"/>
            <a:ext cx="318781" cy="294780"/>
          </a:xfrm>
          <a:prstGeom prst="rect">
            <a:avLst/>
          </a:prstGeom>
          <a:noFill/>
          <a:ln w="38100"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61721796"/>
      </p:ext>
    </p:extLst>
  </p:cSld>
  <p:clrMapOvr>
    <a:masterClrMapping/>
  </p:clrMapOvr>
</p:sld>
</file>

<file path=ppt/theme/theme1.xml><?xml version="1.0" encoding="utf-8"?>
<a:theme xmlns:a="http://schemas.openxmlformats.org/drawingml/2006/main" name="Rétrospective">
  <a:themeElements>
    <a:clrScheme name="Rétrospective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étrospectiv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étrospective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02449c1-179d-48c4-9422-13d234b0788f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17D1B0CE710324CA05A93EB82A6948E" ma:contentTypeVersion="11" ma:contentTypeDescription="Crée un document." ma:contentTypeScope="" ma:versionID="b63a6eb945803a3c9f20f5e189e9423b">
  <xsd:schema xmlns:xsd="http://www.w3.org/2001/XMLSchema" xmlns:xs="http://www.w3.org/2001/XMLSchema" xmlns:p="http://schemas.microsoft.com/office/2006/metadata/properties" xmlns:ns2="402449c1-179d-48c4-9422-13d234b0788f" targetNamespace="http://schemas.microsoft.com/office/2006/metadata/properties" ma:root="true" ma:fieldsID="7a50c1f234d115a418888828af57f881" ns2:_="">
    <xsd:import namespace="402449c1-179d-48c4-9422-13d234b0788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LengthInSeconds" minOccurs="0"/>
                <xsd:element ref="ns2:lcf76f155ced4ddcb4097134ff3c332f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02449c1-179d-48c4-9422-13d234b0788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LengthInSeconds" ma:index="1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3" nillable="true" ma:taxonomy="true" ma:internalName="lcf76f155ced4ddcb4097134ff3c332f" ma:taxonomyFieldName="MediaServiceImageTags" ma:displayName="Balises d’images" ma:readOnly="false" ma:fieldId="{5cf76f15-5ced-4ddc-b409-7134ff3c332f}" ma:taxonomyMulti="true" ma:sspId="dfb2dd4e-b800-4980-8ab2-0e279c9552d1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ObjectDetectorVersions" ma:index="17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8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BBD4E3F-366D-4C21-B678-CD16BECA3845}">
  <ds:schemaRefs>
    <ds:schemaRef ds:uri="402449c1-179d-48c4-9422-13d234b0788f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4CFC1EEA-B388-4EBC-805D-C0D321BA157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E2F7926-631A-4D60-93F0-052E675BE2D2}">
  <ds:schemaRefs>
    <ds:schemaRef ds:uri="402449c1-179d-48c4-9422-13d234b0788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Application>Microsoft Office PowerPoint</Application>
  <PresentationFormat>Grand écran</PresentationFormat>
  <Slides>25</Slides>
  <Notes>0</Notes>
  <HiddenSlides>0</HiddenSlide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25</vt:i4>
      </vt:variant>
    </vt:vector>
  </HeadingPairs>
  <TitlesOfParts>
    <vt:vector size="26" baseType="lpstr">
      <vt:lpstr>Rétrospective</vt:lpstr>
      <vt:lpstr>Cours 10 </vt:lpstr>
      <vt:lpstr>Contenu du cours</vt:lpstr>
      <vt:lpstr>Pourquoi utiliser l’asynchrone</vt:lpstr>
      <vt:lpstr>La trinité de l’async</vt:lpstr>
      <vt:lpstr>Comparaison sync et async exemple console</vt:lpstr>
      <vt:lpstr>Appel sync avec détails</vt:lpstr>
      <vt:lpstr>Appel sync avec détails</vt:lpstr>
      <vt:lpstr>Appel sync avec détails</vt:lpstr>
      <vt:lpstr>Appel sync avec détails</vt:lpstr>
      <vt:lpstr>Appel sync avec détails</vt:lpstr>
      <vt:lpstr>Résumé sync</vt:lpstr>
      <vt:lpstr>Appel async avec détails</vt:lpstr>
      <vt:lpstr>Appel async avec détails</vt:lpstr>
      <vt:lpstr>Appel async avec détails</vt:lpstr>
      <vt:lpstr>Appel async avec détails</vt:lpstr>
      <vt:lpstr>Appel async avec détails</vt:lpstr>
      <vt:lpstr>Comment utiliser async</vt:lpstr>
      <vt:lpstr>Utilisation dans un Controller</vt:lpstr>
      <vt:lpstr>Exemple avec SaveChangesAsync</vt:lpstr>
      <vt:lpstr>Async en contexte web</vt:lpstr>
      <vt:lpstr>Utilisation de ? avec un lambda</vt:lpstr>
      <vt:lpstr>Génération de contrôleurs et [Bind]</vt:lpstr>
      <vt:lpstr>Font Awesome</vt:lpstr>
      <vt:lpstr>Utilisation FontAwesome</vt:lpstr>
      <vt:lpstr>Utilisation FontAwesome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Maxime</dc:creator>
  <cp:revision>2</cp:revision>
  <dcterms:created xsi:type="dcterms:W3CDTF">2021-06-05T18:50:42Z</dcterms:created>
  <dcterms:modified xsi:type="dcterms:W3CDTF">2026-09-07T17:26:39Z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0x010100417D1B0CE710324CA05A93EB82A6948E</vt:lpwstr>
  </property>
  <property fmtid="{D5CDD505-2E9C-101B-9397-08002B2CF9AE}" pid="3" name="MediaServiceImageTags">
    <vt:lpwstr/>
  </property>
  <property fmtid="{D5CDD505-2E9C-101B-9397-08002B2CF9AE}" pid="4" name="Order">
    <vt:r8>27900</vt:r8>
  </property>
  <property fmtid="{D5CDD505-2E9C-101B-9397-08002B2CF9AE}" pid="5" name="WorkflowVersion">
    <vt:i4>1</vt:i4>
  </property>
</Properties>
</file>