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11"/>
  </p:notesMasterIdLst>
  <p:sldIdLst>
    <p:sldId id="256" r:id="rId5"/>
    <p:sldId id="259" r:id="rId6"/>
    <p:sldId id="376" r:id="rId7"/>
    <p:sldId id="387" r:id="rId8"/>
    <p:sldId id="388" r:id="rId9"/>
    <p:sldId id="38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0874B0B9-30DB-4504-AAEA-373ABF2A8B60}">
          <p14:sldIdLst>
            <p14:sldId id="256"/>
            <p14:sldId id="259"/>
          </p14:sldIdLst>
        </p14:section>
        <p14:section name="Révisions" id="{3CB415D7-15C2-4679-8DF0-D4AC5A587774}">
          <p14:sldIdLst>
            <p14:sldId id="376"/>
            <p14:sldId id="387"/>
            <p14:sldId id="388"/>
            <p14:sldId id="3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8312"/>
    <a:srgbClr val="E48512"/>
    <a:srgbClr val="FFFFFF"/>
    <a:srgbClr val="009900"/>
    <a:srgbClr val="33CC33"/>
    <a:srgbClr val="9073D1"/>
    <a:srgbClr val="FA4098"/>
    <a:srgbClr val="B177BF"/>
    <a:srgbClr val="000000"/>
    <a:srgbClr val="7385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DE7FCC-0DD5-3D5A-DE90-88C94486CFAB}" v="1" dt="2026-10-01T13:38:23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19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avier Glorot" userId="S::xavier.glorot@cegepmontpetit.ca::3815898f-dfc6-440c-8cc9-e3b5359b8b38" providerId="AD" clId="Web-{C2DE7FCC-0DD5-3D5A-DE90-88C94486CFAB}"/>
    <pc:docChg chg="sldOrd">
      <pc:chgData name="Xavier Glorot" userId="S::xavier.glorot@cegepmontpetit.ca::3815898f-dfc6-440c-8cc9-e3b5359b8b38" providerId="AD" clId="Web-{C2DE7FCC-0DD5-3D5A-DE90-88C94486CFAB}" dt="2026-10-01T13:38:23.613" v="0"/>
      <pc:docMkLst>
        <pc:docMk/>
      </pc:docMkLst>
      <pc:sldChg chg="ord">
        <pc:chgData name="Xavier Glorot" userId="S::xavier.glorot@cegepmontpetit.ca::3815898f-dfc6-440c-8cc9-e3b5359b8b38" providerId="AD" clId="Web-{C2DE7FCC-0DD5-3D5A-DE90-88C94486CFAB}" dt="2026-10-01T13:38:23.613" v="0"/>
        <pc:sldMkLst>
          <pc:docMk/>
          <pc:sldMk cId="233272273" sldId="38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F67AB-6A10-4FB6-B979-E0D4DB2AAD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AABE10-A64A-4B8D-B4BA-2AAD062A5550}">
      <dgm:prSet/>
      <dgm:spPr/>
      <dgm:t>
        <a:bodyPr/>
        <a:lstStyle/>
        <a:p>
          <a:r>
            <a:rPr lang="en-US" dirty="0" err="1"/>
            <a:t>Révision</a:t>
          </a:r>
          <a:r>
            <a:rPr lang="en-US"/>
            <a:t> </a:t>
          </a:r>
          <a:r>
            <a:rPr lang="en-US" err="1"/>
            <a:t>TagHelpers</a:t>
          </a:r>
          <a:r>
            <a:rPr lang="en-US"/>
            <a:t> et Types</a:t>
          </a:r>
        </a:p>
      </dgm:t>
    </dgm:pt>
    <dgm:pt modelId="{15CC5CD0-4FD8-4CD7-B053-6EEF718BDC67}" type="parTrans" cxnId="{EA6E9D66-137C-4FF2-9B5F-EFB645CF046E}">
      <dgm:prSet/>
      <dgm:spPr/>
      <dgm:t>
        <a:bodyPr/>
        <a:lstStyle/>
        <a:p>
          <a:endParaRPr lang="fr-CA"/>
        </a:p>
      </dgm:t>
    </dgm:pt>
    <dgm:pt modelId="{CF90DA37-5128-4921-9A1E-0804D868CD26}" type="sibTrans" cxnId="{EA6E9D66-137C-4FF2-9B5F-EFB645CF046E}">
      <dgm:prSet/>
      <dgm:spPr/>
      <dgm:t>
        <a:bodyPr/>
        <a:lstStyle/>
        <a:p>
          <a:endParaRPr lang="fr-CA"/>
        </a:p>
      </dgm:t>
    </dgm:pt>
    <dgm:pt modelId="{9F7FEF4B-62C8-44ED-9D5B-558ECC38E9C8}">
      <dgm:prSet phldr="0" custT="1"/>
      <dgm:spPr>
        <a:solidFill>
          <a:srgbClr val="E48312">
            <a:hueOff val="0"/>
            <a:satOff val="0"/>
            <a:lumOff val="0"/>
            <a:alphaOff val="0"/>
          </a:srgbClr>
        </a:solidFill>
        <a:ln w="1587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14300" tIns="114300" rIns="114300" bIns="114300" numCol="1" spcCol="1270" anchor="ctr" anchorCtr="0"/>
        <a:lstStyle/>
        <a:p>
          <a:pPr marL="0" lvl="0" indent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Input type</a:t>
          </a:r>
        </a:p>
      </dgm:t>
    </dgm:pt>
    <dgm:pt modelId="{C422849F-7160-4660-B2A7-6B81A91F6046}" type="parTrans" cxnId="{C96AA236-B634-4E47-8FEC-2B449687505A}">
      <dgm:prSet/>
      <dgm:spPr/>
      <dgm:t>
        <a:bodyPr/>
        <a:lstStyle/>
        <a:p>
          <a:endParaRPr lang="fr-CA"/>
        </a:p>
      </dgm:t>
    </dgm:pt>
    <dgm:pt modelId="{4880F043-E829-4C25-9884-50A588A45348}" type="sibTrans" cxnId="{C96AA236-B634-4E47-8FEC-2B449687505A}">
      <dgm:prSet/>
      <dgm:spPr/>
      <dgm:t>
        <a:bodyPr/>
        <a:lstStyle/>
        <a:p>
          <a:endParaRPr lang="fr-CA"/>
        </a:p>
      </dgm:t>
    </dgm:pt>
    <dgm:pt modelId="{3E78AFFF-FEAD-4208-9C32-309C28240C08}">
      <dgm:prSet phldr="0" custT="1"/>
      <dgm:spPr>
        <a:solidFill>
          <a:srgbClr val="E48312">
            <a:hueOff val="0"/>
            <a:satOff val="0"/>
            <a:lumOff val="0"/>
            <a:alphaOff val="0"/>
          </a:srgbClr>
        </a:solidFill>
        <a:ln w="1587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114300" tIns="114300" rIns="114300" bIns="114300" numCol="1" spcCol="1270" anchor="ctr" anchorCtr="0"/>
        <a:lstStyle/>
        <a:p>
          <a:pPr marL="0" lvl="0" indent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Balises</a:t>
          </a:r>
        </a:p>
      </dgm:t>
    </dgm:pt>
    <dgm:pt modelId="{46910076-147E-4FBA-941D-850CF4A00D36}" type="parTrans" cxnId="{B7F18889-667A-4D42-88D6-5C85EC1F042E}">
      <dgm:prSet/>
      <dgm:spPr/>
      <dgm:t>
        <a:bodyPr/>
        <a:lstStyle/>
        <a:p>
          <a:endParaRPr lang="fr-CA"/>
        </a:p>
      </dgm:t>
    </dgm:pt>
    <dgm:pt modelId="{3C616977-5ACC-4A58-AD82-783280F914C1}" type="sibTrans" cxnId="{B7F18889-667A-4D42-88D6-5C85EC1F042E}">
      <dgm:prSet/>
      <dgm:spPr/>
      <dgm:t>
        <a:bodyPr/>
        <a:lstStyle/>
        <a:p>
          <a:endParaRPr lang="fr-CA"/>
        </a:p>
      </dgm:t>
    </dgm:pt>
    <dgm:pt modelId="{5DC2C262-0B83-414A-973C-378445C35B15}" type="pres">
      <dgm:prSet presAssocID="{629F67AB-6A10-4FB6-B979-E0D4DB2AAD86}" presName="linear" presStyleCnt="0">
        <dgm:presLayoutVars>
          <dgm:animLvl val="lvl"/>
          <dgm:resizeHandles val="exact"/>
        </dgm:presLayoutVars>
      </dgm:prSet>
      <dgm:spPr/>
    </dgm:pt>
    <dgm:pt modelId="{D17E77E7-5BFB-431B-B8AF-567259D43D0A}" type="pres">
      <dgm:prSet presAssocID="{16AABE10-A64A-4B8D-B4BA-2AAD062A555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232BDC8-3055-45B5-B15C-BB2008C34E64}" type="pres">
      <dgm:prSet presAssocID="{CF90DA37-5128-4921-9A1E-0804D868CD26}" presName="spacer" presStyleCnt="0"/>
      <dgm:spPr/>
    </dgm:pt>
    <dgm:pt modelId="{80A70FD4-1FE8-4484-B651-7552CE640AB3}" type="pres">
      <dgm:prSet presAssocID="{9F7FEF4B-62C8-44ED-9D5B-558ECC38E9C8}" presName="parentText" presStyleLbl="node1" presStyleIdx="1" presStyleCnt="3">
        <dgm:presLayoutVars>
          <dgm:chMax val="0"/>
          <dgm:bulletEnabled val="1"/>
        </dgm:presLayoutVars>
      </dgm:prSet>
      <dgm:spPr>
        <a:xfrm>
          <a:off x="0" y="813922"/>
          <a:ext cx="10058399" cy="719549"/>
        </a:xfrm>
        <a:prstGeom prst="roundRect">
          <a:avLst/>
        </a:prstGeom>
      </dgm:spPr>
    </dgm:pt>
    <dgm:pt modelId="{90F11AEA-03EB-47E2-A77A-0656411D71DE}" type="pres">
      <dgm:prSet presAssocID="{4880F043-E829-4C25-9884-50A588A45348}" presName="spacer" presStyleCnt="0"/>
      <dgm:spPr/>
    </dgm:pt>
    <dgm:pt modelId="{0B0E48A0-A87E-409D-BD64-FF75A33A4B83}" type="pres">
      <dgm:prSet presAssocID="{3E78AFFF-FEAD-4208-9C32-309C28240C08}" presName="parentText" presStyleLbl="node1" presStyleIdx="2" presStyleCnt="3">
        <dgm:presLayoutVars>
          <dgm:chMax val="0"/>
          <dgm:bulletEnabled val="1"/>
        </dgm:presLayoutVars>
      </dgm:prSet>
      <dgm:spPr>
        <a:xfrm>
          <a:off x="0" y="1615729"/>
          <a:ext cx="10058399" cy="728544"/>
        </a:xfrm>
        <a:prstGeom prst="roundRect">
          <a:avLst/>
        </a:prstGeom>
      </dgm:spPr>
    </dgm:pt>
  </dgm:ptLst>
  <dgm:cxnLst>
    <dgm:cxn modelId="{C96AA236-B634-4E47-8FEC-2B449687505A}" srcId="{629F67AB-6A10-4FB6-B979-E0D4DB2AAD86}" destId="{9F7FEF4B-62C8-44ED-9D5B-558ECC38E9C8}" srcOrd="1" destOrd="0" parTransId="{C422849F-7160-4660-B2A7-6B81A91F6046}" sibTransId="{4880F043-E829-4C25-9884-50A588A45348}"/>
    <dgm:cxn modelId="{EA6E9D66-137C-4FF2-9B5F-EFB645CF046E}" srcId="{629F67AB-6A10-4FB6-B979-E0D4DB2AAD86}" destId="{16AABE10-A64A-4B8D-B4BA-2AAD062A5550}" srcOrd="0" destOrd="0" parTransId="{15CC5CD0-4FD8-4CD7-B053-6EEF718BDC67}" sibTransId="{CF90DA37-5128-4921-9A1E-0804D868CD26}"/>
    <dgm:cxn modelId="{9208EC4C-1F1E-4EBA-9146-3FBC46466F5F}" type="presOf" srcId="{629F67AB-6A10-4FB6-B979-E0D4DB2AAD86}" destId="{5DC2C262-0B83-414A-973C-378445C35B15}" srcOrd="0" destOrd="0" presId="urn:microsoft.com/office/officeart/2005/8/layout/vList2"/>
    <dgm:cxn modelId="{31A09780-2D5E-43CD-AD2D-7DFF570DE7BD}" type="presOf" srcId="{9F7FEF4B-62C8-44ED-9D5B-558ECC38E9C8}" destId="{80A70FD4-1FE8-4484-B651-7552CE640AB3}" srcOrd="0" destOrd="0" presId="urn:microsoft.com/office/officeart/2005/8/layout/vList2"/>
    <dgm:cxn modelId="{B7F18889-667A-4D42-88D6-5C85EC1F042E}" srcId="{629F67AB-6A10-4FB6-B979-E0D4DB2AAD86}" destId="{3E78AFFF-FEAD-4208-9C32-309C28240C08}" srcOrd="2" destOrd="0" parTransId="{46910076-147E-4FBA-941D-850CF4A00D36}" sibTransId="{3C616977-5ACC-4A58-AD82-783280F914C1}"/>
    <dgm:cxn modelId="{5015059D-4372-4F00-858D-340D0234FBD2}" type="presOf" srcId="{16AABE10-A64A-4B8D-B4BA-2AAD062A5550}" destId="{D17E77E7-5BFB-431B-B8AF-567259D43D0A}" srcOrd="0" destOrd="0" presId="urn:microsoft.com/office/officeart/2005/8/layout/vList2"/>
    <dgm:cxn modelId="{AB6630B8-F777-40DF-8494-56A85F9DD9F7}" type="presOf" srcId="{3E78AFFF-FEAD-4208-9C32-309C28240C08}" destId="{0B0E48A0-A87E-409D-BD64-FF75A33A4B83}" srcOrd="0" destOrd="0" presId="urn:microsoft.com/office/officeart/2005/8/layout/vList2"/>
    <dgm:cxn modelId="{1FAB0A6D-2BDA-4016-BEF9-97467F830790}" type="presParOf" srcId="{5DC2C262-0B83-414A-973C-378445C35B15}" destId="{D17E77E7-5BFB-431B-B8AF-567259D43D0A}" srcOrd="0" destOrd="0" presId="urn:microsoft.com/office/officeart/2005/8/layout/vList2"/>
    <dgm:cxn modelId="{704E819B-78CA-444C-9D31-2EEFC9DFBB8B}" type="presParOf" srcId="{5DC2C262-0B83-414A-973C-378445C35B15}" destId="{8232BDC8-3055-45B5-B15C-BB2008C34E64}" srcOrd="1" destOrd="0" presId="urn:microsoft.com/office/officeart/2005/8/layout/vList2"/>
    <dgm:cxn modelId="{49B805A7-E582-48D7-8669-76CA7EBB6D1B}" type="presParOf" srcId="{5DC2C262-0B83-414A-973C-378445C35B15}" destId="{80A70FD4-1FE8-4484-B651-7552CE640AB3}" srcOrd="2" destOrd="0" presId="urn:microsoft.com/office/officeart/2005/8/layout/vList2"/>
    <dgm:cxn modelId="{67AEA2CC-AAB9-474C-A6F1-ED190A6BA86A}" type="presParOf" srcId="{5DC2C262-0B83-414A-973C-378445C35B15}" destId="{90F11AEA-03EB-47E2-A77A-0656411D71DE}" srcOrd="3" destOrd="0" presId="urn:microsoft.com/office/officeart/2005/8/layout/vList2"/>
    <dgm:cxn modelId="{E69F399A-6713-48A8-BEB3-F212A9AEFDB8}" type="presParOf" srcId="{5DC2C262-0B83-414A-973C-378445C35B15}" destId="{0B0E48A0-A87E-409D-BD64-FF75A33A4B8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E77E7-5BFB-431B-B8AF-567259D43D0A}">
      <dsp:nvSpPr>
        <dsp:cNvPr id="0" name=""/>
        <dsp:cNvSpPr/>
      </dsp:nvSpPr>
      <dsp:spPr>
        <a:xfrm>
          <a:off x="0" y="3120"/>
          <a:ext cx="10058399" cy="7285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Révision</a:t>
          </a:r>
          <a:r>
            <a:rPr lang="en-US" sz="2700" kern="1200"/>
            <a:t> </a:t>
          </a:r>
          <a:r>
            <a:rPr lang="en-US" sz="2700" kern="1200" err="1"/>
            <a:t>TagHelpers</a:t>
          </a:r>
          <a:r>
            <a:rPr lang="en-US" sz="2700" kern="1200"/>
            <a:t> et Types</a:t>
          </a:r>
        </a:p>
      </dsp:txBody>
      <dsp:txXfrm>
        <a:off x="35565" y="38685"/>
        <a:ext cx="9987269" cy="657414"/>
      </dsp:txXfrm>
    </dsp:sp>
    <dsp:sp modelId="{80A70FD4-1FE8-4484-B651-7552CE640AB3}">
      <dsp:nvSpPr>
        <dsp:cNvPr id="0" name=""/>
        <dsp:cNvSpPr/>
      </dsp:nvSpPr>
      <dsp:spPr>
        <a:xfrm>
          <a:off x="0" y="809425"/>
          <a:ext cx="10058399" cy="728544"/>
        </a:xfrm>
        <a:prstGeom prst="roundRect">
          <a:avLst/>
        </a:prstGeom>
        <a:solidFill>
          <a:srgbClr val="E48312">
            <a:hueOff val="0"/>
            <a:satOff val="0"/>
            <a:lumOff val="0"/>
            <a:alphaOff val="0"/>
          </a:srgbClr>
        </a:solidFill>
        <a:ln w="1587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Input type</a:t>
          </a:r>
        </a:p>
      </dsp:txBody>
      <dsp:txXfrm>
        <a:off x="35565" y="844990"/>
        <a:ext cx="9987269" cy="657414"/>
      </dsp:txXfrm>
    </dsp:sp>
    <dsp:sp modelId="{0B0E48A0-A87E-409D-BD64-FF75A33A4B83}">
      <dsp:nvSpPr>
        <dsp:cNvPr id="0" name=""/>
        <dsp:cNvSpPr/>
      </dsp:nvSpPr>
      <dsp:spPr>
        <a:xfrm>
          <a:off x="0" y="1615729"/>
          <a:ext cx="10058399" cy="728544"/>
        </a:xfrm>
        <a:prstGeom prst="roundRect">
          <a:avLst/>
        </a:prstGeom>
        <a:solidFill>
          <a:srgbClr val="E48312">
            <a:hueOff val="0"/>
            <a:satOff val="0"/>
            <a:lumOff val="0"/>
            <a:alphaOff val="0"/>
          </a:srgbClr>
        </a:solidFill>
        <a:ln w="1587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Balises</a:t>
          </a:r>
        </a:p>
      </dsp:txBody>
      <dsp:txXfrm>
        <a:off x="35565" y="1651294"/>
        <a:ext cx="9987269" cy="6574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B9D14-CCB4-403F-9C4C-1B97ACECB34C}" type="datetimeFigureOut">
              <a:rPr lang="fr-CA" smtClean="0"/>
              <a:t>2026-10-01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C19CA-D200-43F8-8C1D-4EC9B5B9A2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609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4488" indent="-344488">
              <a:buFont typeface="Wingdings" panose="05000000000000000000" pitchFamily="2" charset="2"/>
              <a:buChar char="q"/>
              <a:defRPr/>
            </a:lvl1pPr>
            <a:lvl2pPr marL="517525" indent="-317500">
              <a:buFont typeface="Wingdings" panose="05000000000000000000" pitchFamily="2" charset="2"/>
              <a:buChar char="q"/>
              <a:defRPr/>
            </a:lvl2pPr>
            <a:lvl3pPr marL="690563" indent="-306388">
              <a:buFont typeface="Wingdings" panose="05000000000000000000" pitchFamily="2" charset="2"/>
              <a:buChar char="q"/>
              <a:defRPr/>
            </a:lvl3pPr>
            <a:lvl4pPr marL="854075" indent="-287338">
              <a:buFont typeface="Wingdings" panose="05000000000000000000" pitchFamily="2" charset="2"/>
              <a:buChar char="q"/>
              <a:defRPr/>
            </a:lvl4pPr>
            <a:lvl5pPr marL="932688" indent="-18288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E559A-7A93-425A-943B-F641DCCD96C8}" type="datetime1">
              <a:rPr lang="fr-CA" smtClean="0"/>
              <a:t>2026-10-01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040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AA2D-7893-4DE3-A505-9837C01774BD}" type="datetime1">
              <a:rPr lang="fr-CA" smtClean="0"/>
              <a:t>2026-10-01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i="1"/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96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34078-3FEB-4C28-B483-6E338A3F462E}" type="datetime1">
              <a:rPr lang="fr-CA" smtClean="0"/>
              <a:t>2026-10-01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9290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99F4-E79A-4DA7-AD50-F277AF426D3A}" type="datetime1">
              <a:rPr lang="fr-CA" smtClean="0"/>
              <a:t>2026-10-01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288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1617C-ED28-4F33-8FED-EDD8C63D16DE}" type="datetime1">
              <a:rPr lang="fr-CA" smtClean="0"/>
              <a:t>2026-10-01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197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6A60-C597-4EA4-B2E5-CF9FF6099946}" type="datetime1">
              <a:rPr lang="fr-CA" smtClean="0"/>
              <a:t>2026-10-01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589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15F3C4-16AA-478B-86B3-4E9AD22188C6}" type="datetime1">
              <a:rPr lang="fr-CA" smtClean="0"/>
              <a:t>2026-10-01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063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sque avec un remplissage uni">
            <a:extLst>
              <a:ext uri="{FF2B5EF4-FFF2-40B4-BE49-F238E27FC236}">
                <a16:creationId xmlns:a16="http://schemas.microsoft.com/office/drawing/2014/main" id="{EC7367DB-54B0-4E4B-9E49-482FCD217C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17950" y="25505"/>
            <a:ext cx="952500" cy="952500"/>
          </a:xfrm>
          <a:prstGeom prst="rect">
            <a:avLst/>
          </a:prstGeom>
        </p:spPr>
      </p:pic>
      <p:sp>
        <p:nvSpPr>
          <p:cNvPr id="25" name="Titre 24">
            <a:extLst>
              <a:ext uri="{FF2B5EF4-FFF2-40B4-BE49-F238E27FC236}">
                <a16:creationId xmlns:a16="http://schemas.microsoft.com/office/drawing/2014/main" id="{43C1F01D-35B3-4E03-8B2C-6FFB15F0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1" y="357829"/>
            <a:ext cx="5482280" cy="372636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148ABC2-9844-4986-9697-EF54318824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0783" y="1150572"/>
            <a:ext cx="11118135" cy="502639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solidFill>
                  <a:srgbClr val="7385D1"/>
                </a:solidFill>
              </a:defRPr>
            </a:lvl1pPr>
            <a:lvl2pPr marL="685800" indent="-228600">
              <a:buFont typeface="Symbol" panose="05050102010706020507" pitchFamily="18" charset="2"/>
              <a:buChar char="¨"/>
              <a:defRPr>
                <a:solidFill>
                  <a:srgbClr val="7385D1"/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7385D1"/>
                </a:solidFill>
              </a:defRPr>
            </a:lvl3pPr>
            <a:lvl4pPr>
              <a:defRPr>
                <a:solidFill>
                  <a:srgbClr val="7385D1"/>
                </a:solidFill>
              </a:defRPr>
            </a:lvl4pPr>
            <a:lvl5pPr>
              <a:defRPr>
                <a:solidFill>
                  <a:srgbClr val="7385D1"/>
                </a:solidFill>
              </a:defRPr>
            </a:lvl5pPr>
          </a:lstStyle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 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722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571396"/>
            <a:ext cx="12192000" cy="2866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-2" y="6510783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76373"/>
            <a:ext cx="10058400" cy="469272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571396"/>
            <a:ext cx="2472271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61A5FC2-1393-4D3B-9BA4-E4580C7BDB7E}" type="datetime1">
              <a:rPr lang="fr-CA" smtClean="0"/>
              <a:t>2026-10-01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571396"/>
            <a:ext cx="4822804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571396"/>
            <a:ext cx="1312025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rgbClr val="FFFFFF"/>
                </a:solidFill>
              </a:defRPr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036509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23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7A1CE-E74F-4ED4-BD88-F5E5E811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noProof="0" dirty="0"/>
              <a:t>Cours 11</a:t>
            </a:r>
            <a:r>
              <a:rPr lang="fr-CA" dirty="0"/>
              <a:t> </a:t>
            </a:r>
            <a:endParaRPr lang="fr-CA" noProof="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FD0B83-54B8-4E49-8084-D8400451C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Révision</a:t>
            </a:r>
          </a:p>
        </p:txBody>
      </p:sp>
      <p:pic>
        <p:nvPicPr>
          <p:cNvPr id="3074" name="Picture 2" descr="Learn ASP.NET Core MVC From Sa - Apps on Google Play">
            <a:extLst>
              <a:ext uri="{FF2B5EF4-FFF2-40B4-BE49-F238E27FC236}">
                <a16:creationId xmlns:a16="http://schemas.microsoft.com/office/drawing/2014/main" id="{E4825854-C8AD-DABB-BB60-9662DDD4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91" y="137246"/>
            <a:ext cx="2719578" cy="271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7B88FE-5702-ED34-D2FA-88168B303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811361-9731-734B-2C73-E195F756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8362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95017CD-4398-4A31-BAF2-D2A5CB57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 dirty="0"/>
              <a:t>Contenu du cours</a:t>
            </a:r>
          </a:p>
        </p:txBody>
      </p:sp>
      <p:graphicFrame>
        <p:nvGraphicFramePr>
          <p:cNvPr id="14" name="Espace réservé du contenu 1">
            <a:extLst>
              <a:ext uri="{FF2B5EF4-FFF2-40B4-BE49-F238E27FC236}">
                <a16:creationId xmlns:a16="http://schemas.microsoft.com/office/drawing/2014/main" id="{2BC7308D-9D17-65AF-F12E-E768E85B82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6895897"/>
              </p:ext>
            </p:extLst>
          </p:nvPr>
        </p:nvGraphicFramePr>
        <p:xfrm>
          <a:off x="1097280" y="1179575"/>
          <a:ext cx="10058400" cy="2347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hlinkClick r:id="" action="ppaction://noaction"/>
            <a:extLst>
              <a:ext uri="{FF2B5EF4-FFF2-40B4-BE49-F238E27FC236}">
                <a16:creationId xmlns:a16="http://schemas.microsoft.com/office/drawing/2014/main" id="{A2DD1C0A-7725-47E2-A9D7-DE9739A51D12}"/>
              </a:ext>
            </a:extLst>
          </p:cNvPr>
          <p:cNvSpPr/>
          <p:nvPr/>
        </p:nvSpPr>
        <p:spPr>
          <a:xfrm>
            <a:off x="573865" y="2633092"/>
            <a:ext cx="4849473" cy="526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81541332-AB2F-4B3A-B780-780FDF7CB958}"/>
              </a:ext>
            </a:extLst>
          </p:cNvPr>
          <p:cNvSpPr/>
          <p:nvPr/>
        </p:nvSpPr>
        <p:spPr>
          <a:xfrm>
            <a:off x="573865" y="2188254"/>
            <a:ext cx="5644055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hlinkClick r:id="" action="ppaction://noaction"/>
            <a:extLst>
              <a:ext uri="{FF2B5EF4-FFF2-40B4-BE49-F238E27FC236}">
                <a16:creationId xmlns:a16="http://schemas.microsoft.com/office/drawing/2014/main" id="{7566898C-EF24-4C1C-A1FA-191E3366D7FE}"/>
              </a:ext>
            </a:extLst>
          </p:cNvPr>
          <p:cNvSpPr/>
          <p:nvPr/>
        </p:nvSpPr>
        <p:spPr>
          <a:xfrm>
            <a:off x="807861" y="2223865"/>
            <a:ext cx="5271989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hlinkClick r:id="" action="ppaction://noaction"/>
            <a:extLst>
              <a:ext uri="{FF2B5EF4-FFF2-40B4-BE49-F238E27FC236}">
                <a16:creationId xmlns:a16="http://schemas.microsoft.com/office/drawing/2014/main" id="{30974C0E-1310-403C-88B6-FE058FFDF08A}"/>
              </a:ext>
            </a:extLst>
          </p:cNvPr>
          <p:cNvSpPr/>
          <p:nvPr/>
        </p:nvSpPr>
        <p:spPr>
          <a:xfrm>
            <a:off x="520783" y="3228778"/>
            <a:ext cx="3420596" cy="397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B3BEA-DF24-ADB0-67AC-0FEB9494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8454D-969B-1152-0A29-81656504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105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8C3AF893-0A56-7410-EED5-49635117D87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30575" y="1364157"/>
            <a:ext cx="66089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77AF2EF6-D962-3E40-B185-AF6EE168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Tag helpers</a:t>
            </a:r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AABCEA65-4B56-9C0B-160F-E2506C795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E758C78A-F97B-0769-002C-742E626C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3</a:t>
            </a:fld>
            <a:endParaRPr lang="fr-CA"/>
          </a:p>
        </p:txBody>
      </p:sp>
      <p:graphicFrame>
        <p:nvGraphicFramePr>
          <p:cNvPr id="2" name="Tableau 6">
            <a:extLst>
              <a:ext uri="{FF2B5EF4-FFF2-40B4-BE49-F238E27FC236}">
                <a16:creationId xmlns:a16="http://schemas.microsoft.com/office/drawing/2014/main" id="{4D20FD08-AD4D-57A7-408D-524E013793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279186"/>
              </p:ext>
            </p:extLst>
          </p:nvPr>
        </p:nvGraphicFramePr>
        <p:xfrm>
          <a:off x="307258" y="1364157"/>
          <a:ext cx="11577483" cy="4660488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425565">
                  <a:extLst>
                    <a:ext uri="{9D8B030D-6E8A-4147-A177-3AD203B41FA5}">
                      <a16:colId xmlns:a16="http://schemas.microsoft.com/office/drawing/2014/main" val="4023955466"/>
                    </a:ext>
                  </a:extLst>
                </a:gridCol>
                <a:gridCol w="7151918">
                  <a:extLst>
                    <a:ext uri="{9D8B030D-6E8A-4147-A177-3AD203B41FA5}">
                      <a16:colId xmlns:a16="http://schemas.microsoft.com/office/drawing/2014/main" val="1582656856"/>
                    </a:ext>
                  </a:extLst>
                </a:gridCol>
              </a:tblGrid>
              <a:tr h="562808">
                <a:tc>
                  <a:txBody>
                    <a:bodyPr/>
                    <a:lstStyle/>
                    <a:p>
                      <a:r>
                        <a:rPr lang="fr-CA" dirty="0" err="1"/>
                        <a:t>Built-in</a:t>
                      </a:r>
                      <a:r>
                        <a:rPr lang="fr-CA" dirty="0"/>
                        <a:t> Tag Helper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Utilisation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566644"/>
                  </a:ext>
                </a:extLst>
              </a:tr>
              <a:tr h="605184">
                <a:tc>
                  <a:txBody>
                    <a:bodyPr/>
                    <a:lstStyle/>
                    <a:p>
                      <a:r>
                        <a:rPr lang="fr-CA" sz="1600" b="1" dirty="0" err="1">
                          <a:latin typeface="Consolas"/>
                        </a:rPr>
                        <a:t>asp</a:t>
                      </a:r>
                      <a:r>
                        <a:rPr lang="fr-CA" sz="1600" b="1" dirty="0">
                          <a:latin typeface="Consolas"/>
                        </a:rPr>
                        <a:t>-for="</a:t>
                      </a:r>
                      <a:r>
                        <a:rPr lang="fr-CA" sz="1600" dirty="0" err="1">
                          <a:latin typeface="Consolas"/>
                        </a:rPr>
                        <a:t>propertyName</a:t>
                      </a:r>
                      <a:r>
                        <a:rPr lang="fr-CA" sz="1600" dirty="0">
                          <a:latin typeface="Consolas"/>
                        </a:rPr>
                        <a:t>"</a:t>
                      </a:r>
                    </a:p>
                    <a:p>
                      <a:endParaRPr lang="en-CA" sz="160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Extrait la propriété du modèle (ex. label or input)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46611"/>
                  </a:ext>
                </a:extLst>
              </a:tr>
              <a:tr h="562808">
                <a:tc>
                  <a:txBody>
                    <a:bodyPr/>
                    <a:lstStyle/>
                    <a:p>
                      <a:r>
                        <a:rPr lang="en-CA" sz="1600" b="1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asp-controller</a:t>
                      </a:r>
                      <a:r>
                        <a:rPr lang="en-CA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="Order"</a:t>
                      </a:r>
                      <a:endParaRPr lang="en-CA" sz="1600" dirty="0">
                        <a:latin typeface="Consola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Identifie le</a:t>
                      </a:r>
                      <a:r>
                        <a:rPr lang="fr-CA" i="1" dirty="0"/>
                        <a:t> </a:t>
                      </a:r>
                      <a:r>
                        <a:rPr lang="fr-CA" i="1" dirty="0" err="1"/>
                        <a:t>controller</a:t>
                      </a:r>
                      <a:r>
                        <a:rPr lang="fr-CA" i="1" dirty="0"/>
                        <a:t> </a:t>
                      </a:r>
                      <a:r>
                        <a:rPr lang="fr-CA" dirty="0"/>
                        <a:t>associé à l'élément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19332"/>
                  </a:ext>
                </a:extLst>
              </a:tr>
              <a:tr h="562808">
                <a:tc>
                  <a:txBody>
                    <a:bodyPr/>
                    <a:lstStyle/>
                    <a:p>
                      <a:r>
                        <a:rPr lang="en-CA" sz="1600" b="1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asp-action</a:t>
                      </a:r>
                      <a:r>
                        <a:rPr lang="en-CA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="</a:t>
                      </a:r>
                      <a:r>
                        <a:rPr lang="en-CA" sz="1600" b="0" kern="1200" dirty="0" err="1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Upsert</a:t>
                      </a:r>
                      <a:r>
                        <a:rPr lang="en-CA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"</a:t>
                      </a:r>
                      <a:endParaRPr lang="en-CA" sz="1600" dirty="0">
                        <a:latin typeface="Consola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Identifie l'action associé à l'élément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063495"/>
                  </a:ext>
                </a:extLst>
              </a:tr>
              <a:tr h="236688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1600" b="1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asp-validation-summary</a:t>
                      </a:r>
                      <a:r>
                        <a:rPr lang="en-CA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=</a:t>
                      </a:r>
                    </a:p>
                    <a:p>
                      <a:pPr lvl="0">
                        <a:buNone/>
                      </a:pPr>
                      <a:r>
                        <a:rPr lang="en-CA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"</a:t>
                      </a:r>
                      <a:r>
                        <a:rPr lang="en-CA" sz="1600" b="0" kern="1200" dirty="0" err="1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ModelOnly</a:t>
                      </a:r>
                      <a:r>
                        <a:rPr lang="en-CA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"</a:t>
                      </a:r>
                      <a:endParaRPr lang="fr-FR" dirty="0"/>
                    </a:p>
                    <a:p>
                      <a:pPr lvl="0">
                        <a:buNone/>
                      </a:pPr>
                      <a:r>
                        <a:rPr lang="en-CA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"All"</a:t>
                      </a:r>
                      <a:endParaRPr lang="en-CA" dirty="0"/>
                    </a:p>
                    <a:p>
                      <a:pPr lvl="0">
                        <a:buNone/>
                      </a:pPr>
                      <a:r>
                        <a:rPr lang="en-CA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"None"</a:t>
                      </a:r>
                      <a:endParaRPr lang="en-CA" sz="1600" dirty="0">
                        <a:latin typeface="Consola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dirty="0"/>
                        <a:t>Section qui affiche les messages de validation liés: </a:t>
                      </a:r>
                    </a:p>
                    <a:p>
                      <a:pPr lvl="0">
                        <a:buNone/>
                      </a:pPr>
                      <a:r>
                        <a:rPr lang="fr-CA" dirty="0"/>
                        <a:t>- au modèle de données</a:t>
                      </a:r>
                      <a:endParaRPr lang="fr-FR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dirty="0"/>
                        <a:t>- au modèle de données et aux propriétés</a:t>
                      </a:r>
                    </a:p>
                    <a:p>
                      <a:pPr lvl="0">
                        <a:buNone/>
                      </a:pPr>
                      <a:r>
                        <a:rPr lang="en-CA" dirty="0"/>
                        <a:t>- </a:t>
                      </a:r>
                      <a:r>
                        <a:rPr lang="en-CA" dirty="0" err="1"/>
                        <a:t>aucun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357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330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8C3AF893-0A56-7410-EED5-49635117D87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30575" y="1364157"/>
            <a:ext cx="66089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77AF2EF6-D962-3E40-B185-AF6EE168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Tag helpers suite</a:t>
            </a:r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AABCEA65-4B56-9C0B-160F-E2506C795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E758C78A-F97B-0769-002C-742E626C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4</a:t>
            </a:fld>
            <a:endParaRPr lang="fr-CA"/>
          </a:p>
        </p:txBody>
      </p:sp>
      <p:graphicFrame>
        <p:nvGraphicFramePr>
          <p:cNvPr id="3" name="Tableau 6">
            <a:extLst>
              <a:ext uri="{FF2B5EF4-FFF2-40B4-BE49-F238E27FC236}">
                <a16:creationId xmlns:a16="http://schemas.microsoft.com/office/drawing/2014/main" id="{117E8D39-E69D-94AF-9A34-9A51BA570E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347810"/>
              </p:ext>
            </p:extLst>
          </p:nvPr>
        </p:nvGraphicFramePr>
        <p:xfrm>
          <a:off x="277241" y="1364157"/>
          <a:ext cx="11637518" cy="3461108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931132">
                  <a:extLst>
                    <a:ext uri="{9D8B030D-6E8A-4147-A177-3AD203B41FA5}">
                      <a16:colId xmlns:a16="http://schemas.microsoft.com/office/drawing/2014/main" val="4023955466"/>
                    </a:ext>
                  </a:extLst>
                </a:gridCol>
                <a:gridCol w="6706386">
                  <a:extLst>
                    <a:ext uri="{9D8B030D-6E8A-4147-A177-3AD203B41FA5}">
                      <a16:colId xmlns:a16="http://schemas.microsoft.com/office/drawing/2014/main" val="1582656856"/>
                    </a:ext>
                  </a:extLst>
                </a:gridCol>
              </a:tblGrid>
              <a:tr h="467026">
                <a:tc>
                  <a:txBody>
                    <a:bodyPr/>
                    <a:lstStyle/>
                    <a:p>
                      <a:r>
                        <a:rPr lang="fr-CA" dirty="0" err="1"/>
                        <a:t>Built-in</a:t>
                      </a:r>
                      <a:r>
                        <a:rPr lang="fr-CA" dirty="0"/>
                        <a:t> Tag Helper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Utilisation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566644"/>
                  </a:ext>
                </a:extLst>
              </a:tr>
              <a:tr h="1151570">
                <a:tc>
                  <a:txBody>
                    <a:bodyPr/>
                    <a:lstStyle/>
                    <a:p>
                      <a:r>
                        <a:rPr lang="en-CA" sz="1600" b="1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asp-validation-for</a:t>
                      </a:r>
                      <a:r>
                        <a:rPr lang="en-CA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="Name"</a:t>
                      </a:r>
                      <a:endParaRPr lang="en-CA" sz="1600" dirty="0">
                        <a:latin typeface="Consola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Généralement utilisé dans un </a:t>
                      </a:r>
                      <a:r>
                        <a:rPr lang="fr-CA" dirty="0" err="1"/>
                        <a:t>span</a:t>
                      </a:r>
                      <a:r>
                        <a:rPr lang="fr-CA" dirty="0"/>
                        <a:t> pour présenter le message d'erreur lié à un élément du formulaire (input)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460047"/>
                  </a:ext>
                </a:extLst>
              </a:tr>
              <a:tr h="1036413">
                <a:tc>
                  <a:txBody>
                    <a:bodyPr/>
                    <a:lstStyle/>
                    <a:p>
                      <a:r>
                        <a:rPr lang="it-IT" sz="160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 &lt;</a:t>
                      </a:r>
                      <a:r>
                        <a:rPr lang="it-IT" sz="1600" b="1" kern="1200" dirty="0" err="1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partial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name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="_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EditAndBackToListButton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" </a:t>
                      </a:r>
                      <a:r>
                        <a:rPr lang="it-IT" sz="1600" b="1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model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="</a:t>
                      </a:r>
                      <a:r>
                        <a:rPr lang="it-IT" sz="1600" b="0" kern="1200" dirty="0" err="1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Model.Id</a:t>
                      </a:r>
                      <a:r>
                        <a:rPr lang="it-IT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" /&gt;</a:t>
                      </a:r>
                      <a:endParaRPr lang="en-CA" sz="1600" dirty="0">
                        <a:latin typeface="Consola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Identifie la </a:t>
                      </a:r>
                      <a:r>
                        <a:rPr lang="fr-CA" dirty="0" err="1"/>
                        <a:t>view</a:t>
                      </a:r>
                      <a:r>
                        <a:rPr lang="fr-CA" dirty="0"/>
                        <a:t> partielle</a:t>
                      </a:r>
                    </a:p>
                    <a:p>
                      <a:r>
                        <a:rPr lang="fr-CA" dirty="0"/>
                        <a:t>Identifie le modèle passé à la vue partielle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398434"/>
                  </a:ext>
                </a:extLst>
              </a:tr>
              <a:tr h="806099">
                <a:tc>
                  <a:txBody>
                    <a:bodyPr/>
                    <a:lstStyle/>
                    <a:p>
                      <a:r>
                        <a:rPr lang="en-CA" sz="1600" b="1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asp-route-</a:t>
                      </a:r>
                      <a:r>
                        <a:rPr lang="en-CA" sz="1600" b="1" kern="1200" dirty="0" err="1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cartId</a:t>
                      </a:r>
                      <a:r>
                        <a:rPr lang="en-CA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="@</a:t>
                      </a:r>
                      <a:r>
                        <a:rPr lang="en-CA" sz="1600" b="0" kern="1200" dirty="0" err="1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item.Id</a:t>
                      </a:r>
                      <a:r>
                        <a:rPr lang="en-CA" sz="1600" b="0" kern="1200" dirty="0">
                          <a:solidFill>
                            <a:schemeClr val="dk1"/>
                          </a:solidFill>
                          <a:latin typeface="Consolas"/>
                          <a:ea typeface="+mn-ea"/>
                          <a:cs typeface="+mn-cs"/>
                        </a:rPr>
                        <a:t>"</a:t>
                      </a:r>
                      <a:endParaRPr lang="en-CA" sz="1600" dirty="0">
                        <a:latin typeface="Consola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Identifie le paramètre passé au contrôleur</a:t>
                      </a:r>
                    </a:p>
                    <a:p>
                      <a:r>
                        <a:rPr lang="fr-CA" sz="1400" dirty="0"/>
                        <a:t>(attention le nom du paramètre du contrôleur doit correspondre: </a:t>
                      </a:r>
                      <a:r>
                        <a:rPr lang="fr-CA" sz="1100" dirty="0">
                          <a:latin typeface="Cascadia Code" panose="020B0609020000020004" pitchFamily="49" charset="0"/>
                          <a:cs typeface="Cascadia Code" panose="020B0609020000020004" pitchFamily="49" charset="0"/>
                        </a:rPr>
                        <a:t>(</a:t>
                      </a:r>
                      <a:r>
                        <a:rPr lang="fr-CA" sz="1100" dirty="0" err="1">
                          <a:solidFill>
                            <a:srgbClr val="0070C0"/>
                          </a:solidFill>
                          <a:latin typeface="Cascadia Code" panose="020B0609020000020004" pitchFamily="49" charset="0"/>
                          <a:cs typeface="Cascadia Code" panose="020B0609020000020004" pitchFamily="49" charset="0"/>
                        </a:rPr>
                        <a:t>int</a:t>
                      </a:r>
                      <a:r>
                        <a:rPr lang="fr-CA" sz="1100" dirty="0">
                          <a:latin typeface="Cascadia Code" panose="020B0609020000020004" pitchFamily="49" charset="0"/>
                          <a:cs typeface="Cascadia Code" panose="020B0609020000020004" pitchFamily="49" charset="0"/>
                        </a:rPr>
                        <a:t> </a:t>
                      </a:r>
                      <a:r>
                        <a:rPr lang="fr-CA" sz="1100" dirty="0" err="1">
                          <a:latin typeface="Cascadia Code" panose="020B0609020000020004" pitchFamily="49" charset="0"/>
                          <a:cs typeface="Cascadia Code" panose="020B0609020000020004" pitchFamily="49" charset="0"/>
                        </a:rPr>
                        <a:t>cartId</a:t>
                      </a:r>
                      <a:r>
                        <a:rPr lang="fr-CA" sz="1100" dirty="0">
                          <a:latin typeface="Cascadia Code" panose="020B0609020000020004" pitchFamily="49" charset="0"/>
                          <a:cs typeface="Cascadia Code" panose="020B0609020000020004" pitchFamily="49" charset="0"/>
                        </a:rPr>
                        <a:t>) </a:t>
                      </a:r>
                      <a:r>
                        <a:rPr lang="fr-CA" sz="1400" dirty="0"/>
                        <a:t>ici)</a:t>
                      </a:r>
                      <a:endParaRPr lang="en-C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153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72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8C3AF893-0A56-7410-EED5-49635117D87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30575" y="1364157"/>
            <a:ext cx="66089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77AF2EF6-D962-3E40-B185-AF6EE168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/>
              <a:t>Les input types &lt;input type="xxx"/&gt;</a:t>
            </a:r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AABCEA65-4B56-9C0B-160F-E2506C795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E758C78A-F97B-0769-002C-742E626C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5</a:t>
            </a:fld>
            <a:endParaRPr lang="fr-CA"/>
          </a:p>
        </p:txBody>
      </p:sp>
      <p:graphicFrame>
        <p:nvGraphicFramePr>
          <p:cNvPr id="2" name="Tableau 6">
            <a:extLst>
              <a:ext uri="{FF2B5EF4-FFF2-40B4-BE49-F238E27FC236}">
                <a16:creationId xmlns:a16="http://schemas.microsoft.com/office/drawing/2014/main" id="{69740CD0-046A-30A8-365C-A0919FB71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453595"/>
              </p:ext>
            </p:extLst>
          </p:nvPr>
        </p:nvGraphicFramePr>
        <p:xfrm>
          <a:off x="1066800" y="1483296"/>
          <a:ext cx="10058400" cy="487441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727639">
                  <a:extLst>
                    <a:ext uri="{9D8B030D-6E8A-4147-A177-3AD203B41FA5}">
                      <a16:colId xmlns:a16="http://schemas.microsoft.com/office/drawing/2014/main" val="4023955466"/>
                    </a:ext>
                  </a:extLst>
                </a:gridCol>
                <a:gridCol w="5039225">
                  <a:extLst>
                    <a:ext uri="{9D8B030D-6E8A-4147-A177-3AD203B41FA5}">
                      <a16:colId xmlns:a16="http://schemas.microsoft.com/office/drawing/2014/main" val="1582656856"/>
                    </a:ext>
                  </a:extLst>
                </a:gridCol>
                <a:gridCol w="3291536">
                  <a:extLst>
                    <a:ext uri="{9D8B030D-6E8A-4147-A177-3AD203B41FA5}">
                      <a16:colId xmlns:a16="http://schemas.microsoft.com/office/drawing/2014/main" val="2374460976"/>
                    </a:ext>
                  </a:extLst>
                </a:gridCol>
              </a:tblGrid>
              <a:tr h="414209">
                <a:tc>
                  <a:txBody>
                    <a:bodyPr/>
                    <a:lstStyle/>
                    <a:p>
                      <a:r>
                        <a:rPr lang="fr-CA"/>
                        <a:t>Input Type</a:t>
                      </a:r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Utilisation</a:t>
                      </a:r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566644"/>
                  </a:ext>
                </a:extLst>
              </a:tr>
              <a:tr h="1259612">
                <a:tc>
                  <a:txBody>
                    <a:bodyPr/>
                    <a:lstStyle/>
                    <a:p>
                      <a:r>
                        <a:rPr lang="en-CA" sz="1600" dirty="0">
                          <a:latin typeface="Consolas" panose="020B0609020204030204" pitchFamily="49" charset="0"/>
                        </a:rPr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noProof="0" dirty="0"/>
                        <a:t>Sélecteur</a:t>
                      </a:r>
                      <a:r>
                        <a:rPr lang="en-CA" dirty="0"/>
                        <a:t> de couleur (</a:t>
                      </a:r>
                      <a:r>
                        <a:rPr lang="en-CA" dirty="0" err="1"/>
                        <a:t>varie</a:t>
                      </a:r>
                      <a:r>
                        <a:rPr lang="en-CA" dirty="0"/>
                        <a:t> </a:t>
                      </a:r>
                      <a:r>
                        <a:rPr lang="en-CA" dirty="0" err="1"/>
                        <a:t>selon</a:t>
                      </a:r>
                      <a:r>
                        <a:rPr lang="en-CA" dirty="0"/>
                        <a:t> le </a:t>
                      </a:r>
                      <a:r>
                        <a:rPr lang="en-CA" dirty="0" err="1"/>
                        <a:t>navigateur</a:t>
                      </a:r>
                      <a:r>
                        <a:rPr lang="en-CA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  <a:p>
                      <a:endParaRPr lang="en-CA"/>
                    </a:p>
                    <a:p>
                      <a:endParaRPr lang="en-CA"/>
                    </a:p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460047"/>
                  </a:ext>
                </a:extLst>
              </a:tr>
              <a:tr h="714937">
                <a:tc>
                  <a:txBody>
                    <a:bodyPr/>
                    <a:lstStyle/>
                    <a:p>
                      <a:r>
                        <a:rPr lang="en-CA" sz="1600" dirty="0">
                          <a:latin typeface="Consolas" panose="020B0609020204030204" pitchFamily="49" charset="0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Affiche un </a:t>
                      </a:r>
                      <a:r>
                        <a:rPr lang="en-CA" dirty="0" err="1"/>
                        <a:t>calendrier</a:t>
                      </a:r>
                      <a:r>
                        <a:rPr lang="en-CA" dirty="0"/>
                        <a:t> pour </a:t>
                      </a:r>
                      <a:r>
                        <a:rPr lang="en-CA" dirty="0" err="1"/>
                        <a:t>sélectionner</a:t>
                      </a:r>
                      <a:r>
                        <a:rPr lang="en-CA" dirty="0"/>
                        <a:t> </a:t>
                      </a:r>
                      <a:r>
                        <a:rPr lang="en-CA" dirty="0" err="1"/>
                        <a:t>une</a:t>
                      </a:r>
                      <a:r>
                        <a:rPr lang="en-CA" dirty="0"/>
                        <a:t> date, </a:t>
                      </a:r>
                      <a:r>
                        <a:rPr lang="en-CA" dirty="0" err="1"/>
                        <a:t>valide</a:t>
                      </a:r>
                      <a:r>
                        <a:rPr lang="en-CA" dirty="0"/>
                        <a:t> le format de la date.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398434"/>
                  </a:ext>
                </a:extLst>
              </a:tr>
              <a:tr h="414209">
                <a:tc>
                  <a:txBody>
                    <a:bodyPr/>
                    <a:lstStyle/>
                    <a:p>
                      <a:r>
                        <a:rPr lang="en-CA" sz="1600" dirty="0">
                          <a:latin typeface="Consolas" panose="020B0609020204030204" pitchFamily="49" charset="0"/>
                        </a:rPr>
                        <a:t>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b="0" kern="1200" dirty="0" err="1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Valide</a:t>
                      </a:r>
                      <a:r>
                        <a:rPr lang="en-CA" sz="1600" b="0" kern="1200" dirty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 le format </a:t>
                      </a:r>
                      <a:r>
                        <a:rPr lang="en-CA" sz="1600" b="0" kern="1200" dirty="0" err="1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text@text.text</a:t>
                      </a:r>
                      <a:endParaRPr lang="en-CA" sz="1600" b="0" kern="1200" dirty="0">
                        <a:solidFill>
                          <a:schemeClr val="dk1"/>
                        </a:solidFill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b="0" kern="1200">
                        <a:solidFill>
                          <a:schemeClr val="dk1"/>
                        </a:solidFill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700896"/>
                  </a:ext>
                </a:extLst>
              </a:tr>
              <a:tr h="7149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>
                          <a:latin typeface="Consolas" panose="020B0609020204030204" pitchFamily="49" charset="0"/>
                        </a:rPr>
                        <a:t>password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err="1"/>
                        <a:t>TextBox</a:t>
                      </a:r>
                      <a:r>
                        <a:rPr lang="en-CA" dirty="0"/>
                        <a:t> qui affiche un </a:t>
                      </a:r>
                      <a:r>
                        <a:rPr lang="en-CA" dirty="0" err="1"/>
                        <a:t>symbole</a:t>
                      </a:r>
                      <a:r>
                        <a:rPr lang="en-CA" dirty="0"/>
                        <a:t> pour </a:t>
                      </a:r>
                      <a:r>
                        <a:rPr lang="en-CA" dirty="0" err="1"/>
                        <a:t>chaque</a:t>
                      </a:r>
                      <a:r>
                        <a:rPr lang="en-CA" dirty="0"/>
                        <a:t> </a:t>
                      </a:r>
                      <a:r>
                        <a:rPr lang="en-CA" dirty="0" err="1"/>
                        <a:t>caractère</a:t>
                      </a:r>
                      <a:r>
                        <a:rPr lang="en-CA" dirty="0"/>
                        <a:t> </a:t>
                      </a:r>
                      <a:r>
                        <a:rPr lang="en-CA" dirty="0" err="1"/>
                        <a:t>saisi</a:t>
                      </a:r>
                      <a:r>
                        <a:rPr lang="en-CA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477307"/>
                  </a:ext>
                </a:extLst>
              </a:tr>
              <a:tr h="678253">
                <a:tc>
                  <a:txBody>
                    <a:bodyPr/>
                    <a:lstStyle/>
                    <a:p>
                      <a:r>
                        <a:rPr lang="en-CA" sz="1600" dirty="0">
                          <a:latin typeface="Consolas" panose="020B0609020204030204" pitchFamily="49" charset="0"/>
                        </a:rPr>
                        <a:t>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/>
                        <a:t>Un </a:t>
                      </a:r>
                      <a:r>
                        <a:rPr lang="en-CA" err="1"/>
                        <a:t>seul</a:t>
                      </a:r>
                      <a:r>
                        <a:rPr lang="en-CA"/>
                        <a:t> </a:t>
                      </a:r>
                      <a:r>
                        <a:rPr lang="en-CA" err="1"/>
                        <a:t>choix</a:t>
                      </a:r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153440"/>
                  </a:ext>
                </a:extLst>
              </a:tr>
              <a:tr h="678253">
                <a:tc>
                  <a:txBody>
                    <a:bodyPr/>
                    <a:lstStyle/>
                    <a:p>
                      <a:r>
                        <a:rPr lang="en-CA" sz="1600">
                          <a:latin typeface="Consolas" panose="020B0609020204030204" pitchFamily="49" charset="0"/>
                        </a:rPr>
                        <a:t>checkbox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err="1"/>
                        <a:t>Aucun</a:t>
                      </a:r>
                      <a:r>
                        <a:rPr lang="en-CA"/>
                        <a:t> </a:t>
                      </a:r>
                      <a:r>
                        <a:rPr lang="en-CA" err="1"/>
                        <a:t>ou</a:t>
                      </a:r>
                      <a:r>
                        <a:rPr lang="en-CA"/>
                        <a:t> </a:t>
                      </a:r>
                      <a:r>
                        <a:rPr lang="en-CA" err="1"/>
                        <a:t>plusieurs</a:t>
                      </a:r>
                      <a:r>
                        <a:rPr lang="en-CA"/>
                        <a:t> </a:t>
                      </a:r>
                      <a:r>
                        <a:rPr lang="en-CA" err="1"/>
                        <a:t>choix</a:t>
                      </a:r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68492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3033C6F4-93BE-733A-0DA0-D9DDF9238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4018" y="1958928"/>
            <a:ext cx="1600434" cy="118339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10E96A-D19F-7B21-2890-5B84BDCB6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8992" y="4408043"/>
            <a:ext cx="1683362" cy="49957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D2EC04-D488-97A3-C7E2-BAAC94A58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7096" y="5068190"/>
            <a:ext cx="1010017" cy="5321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CBFB52A-2004-8B73-A9A9-C9EAB3994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7096" y="5719488"/>
            <a:ext cx="1466154" cy="57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49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8C3AF893-0A56-7410-EED5-49635117D87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30575" y="1364157"/>
            <a:ext cx="66089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77AF2EF6-D962-3E40-B185-AF6EE168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/>
              <a:t>Balises</a:t>
            </a:r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AABCEA65-4B56-9C0B-160F-E2506C795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dirty="0"/>
              <a:t>PROGRAMMATION WEB TRANSACTIONNELLE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E758C78A-F97B-0769-002C-742E626C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6</a:t>
            </a:fld>
            <a:endParaRPr lang="fr-CA" dirty="0"/>
          </a:p>
        </p:txBody>
      </p:sp>
      <p:graphicFrame>
        <p:nvGraphicFramePr>
          <p:cNvPr id="3" name="Tableau 6">
            <a:extLst>
              <a:ext uri="{FF2B5EF4-FFF2-40B4-BE49-F238E27FC236}">
                <a16:creationId xmlns:a16="http://schemas.microsoft.com/office/drawing/2014/main" id="{5FBE9802-AD12-F438-2D5B-2A4596704A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954288"/>
              </p:ext>
            </p:extLst>
          </p:nvPr>
        </p:nvGraphicFramePr>
        <p:xfrm>
          <a:off x="1226367" y="1230482"/>
          <a:ext cx="9739266" cy="500707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361472">
                  <a:extLst>
                    <a:ext uri="{9D8B030D-6E8A-4147-A177-3AD203B41FA5}">
                      <a16:colId xmlns:a16="http://schemas.microsoft.com/office/drawing/2014/main" val="4023955466"/>
                    </a:ext>
                  </a:extLst>
                </a:gridCol>
                <a:gridCol w="7377794">
                  <a:extLst>
                    <a:ext uri="{9D8B030D-6E8A-4147-A177-3AD203B41FA5}">
                      <a16:colId xmlns:a16="http://schemas.microsoft.com/office/drawing/2014/main" val="1582656856"/>
                    </a:ext>
                  </a:extLst>
                </a:gridCol>
              </a:tblGrid>
              <a:tr h="424165">
                <a:tc>
                  <a:txBody>
                    <a:bodyPr/>
                    <a:lstStyle/>
                    <a:p>
                      <a:r>
                        <a:rPr lang="fr-CA" dirty="0"/>
                        <a:t>Type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Utilisation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566644"/>
                  </a:ext>
                </a:extLst>
              </a:tr>
              <a:tr h="2504501">
                <a:tc>
                  <a:txBody>
                    <a:bodyPr/>
                    <a:lstStyle/>
                    <a:p>
                      <a:r>
                        <a:rPr lang="en-CA" sz="1600" dirty="0">
                          <a:latin typeface="Consolas" panose="020B0609020204030204" pitchFamily="49" charset="0"/>
                        </a:rPr>
                        <a:t>&lt;</a:t>
                      </a:r>
                      <a:r>
                        <a:rPr lang="en-CA" sz="1600" dirty="0" err="1">
                          <a:latin typeface="Consolas" panose="020B0609020204030204" pitchFamily="49" charset="0"/>
                        </a:rPr>
                        <a:t>img</a:t>
                      </a:r>
                      <a:r>
                        <a:rPr lang="en-CA" sz="1600" dirty="0">
                          <a:latin typeface="Consolas" panose="020B0609020204030204" pitchFamily="49" charset="0"/>
                        </a:rPr>
                        <a:t> /&gt;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Image, </a:t>
                      </a:r>
                      <a:r>
                        <a:rPr lang="en-CA" dirty="0" err="1"/>
                        <a:t>l’attribut</a:t>
                      </a:r>
                      <a:r>
                        <a:rPr lang="en-CA" dirty="0"/>
                        <a:t> </a:t>
                      </a:r>
                      <a:r>
                        <a:rPr lang="en-CA" i="1" dirty="0" err="1"/>
                        <a:t>src</a:t>
                      </a:r>
                      <a:r>
                        <a:rPr lang="en-CA" dirty="0"/>
                        <a:t> </a:t>
                      </a:r>
                      <a:r>
                        <a:rPr lang="en-CA" dirty="0" err="1"/>
                        <a:t>contient</a:t>
                      </a:r>
                      <a:r>
                        <a:rPr lang="fr-CA" dirty="0"/>
                        <a:t> la source de données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460047"/>
                  </a:ext>
                </a:extLst>
              </a:tr>
              <a:tr h="20784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>
                          <a:latin typeface="Consolas" panose="020B0609020204030204" pitchFamily="49" charset="0"/>
                        </a:rPr>
                        <a:t>&lt;</a:t>
                      </a:r>
                      <a:r>
                        <a:rPr lang="en-CA" sz="1600" err="1">
                          <a:latin typeface="Consolas" panose="020B0609020204030204" pitchFamily="49" charset="0"/>
                        </a:rPr>
                        <a:t>textarea</a:t>
                      </a:r>
                      <a:r>
                        <a:rPr lang="en-CA" sz="1600">
                          <a:latin typeface="Consolas" panose="020B0609020204030204" pitchFamily="49" charset="0"/>
                        </a:rPr>
                        <a:t>&gt;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>
                          <a:latin typeface="Consolas" panose="020B0609020204030204" pitchFamily="49" charset="0"/>
                        </a:rPr>
                        <a:t>&lt;/</a:t>
                      </a:r>
                      <a:r>
                        <a:rPr lang="en-CA" sz="1600" err="1">
                          <a:latin typeface="Consolas" panose="020B0609020204030204" pitchFamily="49" charset="0"/>
                        </a:rPr>
                        <a:t>textarea</a:t>
                      </a:r>
                      <a:r>
                        <a:rPr lang="en-CA" sz="1600">
                          <a:latin typeface="Consolas" panose="020B0609020204030204" pitchFamily="49" charset="0"/>
                        </a:rPr>
                        <a:t>&gt;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>
                        <a:latin typeface="Consolas" panose="020B0609020204030204" pitchFamily="49" charset="0"/>
                      </a:endParaRPr>
                    </a:p>
                    <a:p>
                      <a:endParaRPr lang="en-CA" sz="160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Champ extensible qui permet d'écrire plusieurs lignes de texte.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39843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7D309D24-50A3-6B37-6E66-2E9A9020F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299" y="4679818"/>
            <a:ext cx="4562475" cy="12858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F2F8F3-12B2-DFD0-1204-F0585DF73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608" y="2231875"/>
            <a:ext cx="1976437" cy="1394815"/>
          </a:xfrm>
          <a:prstGeom prst="rect">
            <a:avLst/>
          </a:prstGeom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B381F4ED-1599-5D37-8025-9DCDC519B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975" y="2231875"/>
            <a:ext cx="6428046" cy="14465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@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8F08C4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kumimoji="0" lang="fr-FR" altLang="fr-FR" sz="11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Model.TravelImage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!=</a:t>
            </a:r>
            <a:r>
              <a:rPr kumimoji="0" lang="fr-FR" altLang="fr-FR" sz="11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100">
                <a:solidFill>
                  <a:srgbClr val="0000FF"/>
                </a:solidFill>
                <a:latin typeface="Consolas"/>
              </a:rPr>
              <a:t>   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&lt;</a:t>
            </a:r>
            <a:r>
              <a:rPr kumimoji="0" lang="fr-FR" altLang="fr-FR" sz="1100" b="0" i="0" u="none" strike="noStrike" cap="none" normalizeH="0" baseline="0" err="1">
                <a:ln>
                  <a:noFill/>
                </a:ln>
                <a:solidFill>
                  <a:srgbClr val="800000"/>
                </a:solidFill>
                <a:effectLst/>
                <a:latin typeface="Consolas"/>
              </a:rPr>
              <a:t>img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/>
              </a:rPr>
              <a:t>src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="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@</a:t>
            </a:r>
            <a:r>
              <a:rPr kumimoji="0" lang="fr-FR" altLang="fr-FR" sz="11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AppContants.ImagePath@Model.TravelImage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"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100" b="0" i="0" u="none" strike="noStrike" cap="none" normalizeH="0" baseline="0" err="1">
                <a:ln>
                  <a:noFill/>
                </a:ln>
                <a:solidFill>
                  <a:srgbClr val="FF0000"/>
                </a:solidFill>
                <a:effectLst/>
                <a:latin typeface="Consolas"/>
              </a:rPr>
              <a:t>width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="100%"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/&gt;</a:t>
            </a:r>
            <a:endParaRPr lang="fr-FR" altLang="fr-FR" sz="1100">
              <a:solidFill>
                <a:srgbClr val="000000"/>
              </a:solidFill>
              <a:latin typeface="Consola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err="1">
                <a:ln>
                  <a:noFill/>
                </a:ln>
                <a:solidFill>
                  <a:srgbClr val="8F08C4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100">
                <a:solidFill>
                  <a:srgbClr val="0000FF"/>
                </a:solidFill>
                <a:latin typeface="Consolas"/>
              </a:rPr>
              <a:t>   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&lt;</a:t>
            </a:r>
            <a:r>
              <a:rPr kumimoji="0" lang="fr-FR" altLang="fr-FR" sz="1100" b="0" i="0" u="none" strike="noStrike" cap="none" normalizeH="0" baseline="0" err="1">
                <a:ln>
                  <a:noFill/>
                </a:ln>
                <a:solidFill>
                  <a:srgbClr val="800000"/>
                </a:solidFill>
                <a:effectLst/>
                <a:latin typeface="Consolas"/>
              </a:rPr>
              <a:t>img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/>
              </a:rPr>
              <a:t>src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="~/images/TravelGeneric.png"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100" b="0" i="0" u="none" strike="noStrike" cap="none" normalizeH="0" baseline="0" err="1">
                <a:ln>
                  <a:noFill/>
                </a:ln>
                <a:solidFill>
                  <a:srgbClr val="FF0000"/>
                </a:solidFill>
                <a:effectLst/>
                <a:latin typeface="Consolas"/>
              </a:rPr>
              <a:t>width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="100%"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/&gt;</a:t>
            </a:r>
            <a:endParaRPr lang="fr-FR" altLang="fr-FR" sz="1100" b="0" i="0" u="none" strike="noStrike" cap="none" normalizeH="0" baseline="0">
              <a:ln>
                <a:noFill/>
              </a:ln>
              <a:solidFill>
                <a:srgbClr val="0000FF"/>
              </a:solidFill>
              <a:effectLst/>
              <a:latin typeface="Consola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fr-FR" altLang="fr-FR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204628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2449c1-179d-48c4-9422-13d234b0788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7D1B0CE710324CA05A93EB82A6948E" ma:contentTypeVersion="11" ma:contentTypeDescription="Crée un document." ma:contentTypeScope="" ma:versionID="b63a6eb945803a3c9f20f5e189e9423b">
  <xsd:schema xmlns:xsd="http://www.w3.org/2001/XMLSchema" xmlns:xs="http://www.w3.org/2001/XMLSchema" xmlns:p="http://schemas.microsoft.com/office/2006/metadata/properties" xmlns:ns2="402449c1-179d-48c4-9422-13d234b0788f" targetNamespace="http://schemas.microsoft.com/office/2006/metadata/properties" ma:root="true" ma:fieldsID="7a50c1f234d115a418888828af57f881" ns2:_="">
    <xsd:import namespace="402449c1-179d-48c4-9422-13d234b07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449c1-179d-48c4-9422-13d234b078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fb2dd4e-b800-4980-8ab2-0e279c9552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FC1EEA-B388-4EBC-805D-C0D321BA15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BD4E3F-366D-4C21-B678-CD16BECA3845}">
  <ds:schemaRefs>
    <ds:schemaRef ds:uri="http://schemas.microsoft.com/office/2006/metadata/properties"/>
    <ds:schemaRef ds:uri="402449c1-179d-48c4-9422-13d234b0788f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CD79C76-A6D5-4D8B-AC78-E813DC0A77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449c1-179d-48c4-9422-13d234b078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348</Words>
  <Application>Microsoft Office PowerPoint</Application>
  <PresentationFormat>Grand écran</PresentationFormat>
  <Paragraphs>83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Rétrospective</vt:lpstr>
      <vt:lpstr>Cours 11 </vt:lpstr>
      <vt:lpstr>Contenu du cours</vt:lpstr>
      <vt:lpstr>Tag helpers</vt:lpstr>
      <vt:lpstr>Tag helpers suite</vt:lpstr>
      <vt:lpstr>Les input types &lt;input type="xxx"/&gt;</vt:lpstr>
      <vt:lpstr>Balises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Maxime</dc:creator>
  <cp:lastModifiedBy>Xavier Glorot</cp:lastModifiedBy>
  <cp:revision>14</cp:revision>
  <dcterms:created xsi:type="dcterms:W3CDTF">2021-06-05T18:50:42Z</dcterms:created>
  <dcterms:modified xsi:type="dcterms:W3CDTF">2026-10-01T13:38:23Z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0x010100417D1B0CE710324CA05A93EB82A6948E</vt:lpwstr>
  </property>
  <property fmtid="{D5CDD505-2E9C-101B-9397-08002B2CF9AE}" pid="3" name="MediaServiceImageTags">
    <vt:lpwstr/>
  </property>
  <property fmtid="{D5CDD505-2E9C-101B-9397-08002B2CF9AE}" pid="4" name="Order">
    <vt:r8>28000</vt:r8>
  </property>
  <property fmtid="{D5CDD505-2E9C-101B-9397-08002B2CF9AE}" pid="5" name="WorkflowVersion">
    <vt:i4>1</vt:i4>
  </property>
</Properties>
</file>