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notesMasterIdLst>
    <p:notesMasterId r:id="rId17"/>
  </p:notesMasterIdLst>
  <p:sldIdLst>
    <p:sldId id="256" r:id="rId5"/>
    <p:sldId id="259" r:id="rId6"/>
    <p:sldId id="376" r:id="rId7"/>
    <p:sldId id="385" r:id="rId8"/>
    <p:sldId id="386" r:id="rId9"/>
    <p:sldId id="391" r:id="rId10"/>
    <p:sldId id="392" r:id="rId11"/>
    <p:sldId id="393" r:id="rId12"/>
    <p:sldId id="399" r:id="rId13"/>
    <p:sldId id="400" r:id="rId14"/>
    <p:sldId id="401" r:id="rId15"/>
    <p:sldId id="40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re" id="{0874B0B9-30DB-4504-AAEA-373ABF2A8B60}">
          <p14:sldIdLst>
            <p14:sldId id="256"/>
            <p14:sldId id="259"/>
            <p14:sldId id="376"/>
            <p14:sldId id="385"/>
          </p14:sldIdLst>
        </p14:section>
        <p14:section name="Upload d'images" id="{758D0A21-D90B-4370-A377-4091B50C13FC}">
          <p14:sldIdLst>
            <p14:sldId id="386"/>
            <p14:sldId id="391"/>
            <p14:sldId id="392"/>
            <p14:sldId id="393"/>
          </p14:sldIdLst>
        </p14:section>
        <p14:section name="Librairie JS" id="{1FB36947-3BB5-4029-80CE-833ABF68AD95}">
          <p14:sldIdLst>
            <p14:sldId id="399"/>
            <p14:sldId id="400"/>
            <p14:sldId id="401"/>
            <p14:sldId id="4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9900"/>
    <a:srgbClr val="33CC33"/>
    <a:srgbClr val="9073D1"/>
    <a:srgbClr val="FA4098"/>
    <a:srgbClr val="B177BF"/>
    <a:srgbClr val="000000"/>
    <a:srgbClr val="7385D1"/>
    <a:srgbClr val="73B3D1"/>
    <a:srgbClr val="739C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28A74F-C35B-0730-46EF-C7EDE4BDA529}" v="25" dt="2026-06-23T14:26:17.384"/>
    <p1510:client id="{8E148095-3018-593D-52D0-E605E0F3E8AF}" v="4" dt="2026-06-23T01:38:31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413" y="-6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avier Glorot" userId="3815898f-dfc6-440c-8cc9-e3b5359b8b38" providerId="ADAL" clId="{E9B53BD4-1AC2-4979-B538-5EB21EF254EE}"/>
    <pc:docChg chg="modSld">
      <pc:chgData name="Xavier Glorot" userId="3815898f-dfc6-440c-8cc9-e3b5359b8b38" providerId="ADAL" clId="{E9B53BD4-1AC2-4979-B538-5EB21EF254EE}" dt="2026-05-30T02:46:14.478" v="4" actId="20577"/>
      <pc:docMkLst>
        <pc:docMk/>
      </pc:docMkLst>
      <pc:sldChg chg="modSp mod">
        <pc:chgData name="Xavier Glorot" userId="3815898f-dfc6-440c-8cc9-e3b5359b8b38" providerId="ADAL" clId="{E9B53BD4-1AC2-4979-B538-5EB21EF254EE}" dt="2026-05-30T02:46:14.478" v="4" actId="20577"/>
        <pc:sldMkLst>
          <pc:docMk/>
          <pc:sldMk cId="1026470133" sldId="391"/>
        </pc:sldMkLst>
        <pc:spChg chg="mod">
          <ac:chgData name="Xavier Glorot" userId="3815898f-dfc6-440c-8cc9-e3b5359b8b38" providerId="ADAL" clId="{E9B53BD4-1AC2-4979-B538-5EB21EF254EE}" dt="2026-05-30T02:46:14.478" v="4" actId="20577"/>
          <ac:spMkLst>
            <pc:docMk/>
            <pc:sldMk cId="1026470133" sldId="391"/>
            <ac:spMk id="8" creationId="{71047E3F-8A57-1052-60A3-DA4FC4517BD6}"/>
          </ac:spMkLst>
        </pc:spChg>
      </pc:sldChg>
    </pc:docChg>
  </pc:docChgLst>
  <pc:docChgLst>
    <pc:chgData name="David Marsolais" userId="S::david.marsolais@cegepmontpetit.ca::2bec40e6-1e22-4cb7-8f80-b64477357b7d" providerId="AD" clId="Web-{8E148095-3018-593D-52D0-E605E0F3E8AF}"/>
    <pc:docChg chg="modSld">
      <pc:chgData name="David Marsolais" userId="S::david.marsolais@cegepmontpetit.ca::2bec40e6-1e22-4cb7-8f80-b64477357b7d" providerId="AD" clId="Web-{8E148095-3018-593D-52D0-E605E0F3E8AF}" dt="2026-06-23T01:38:31.203" v="1" actId="20577"/>
      <pc:docMkLst>
        <pc:docMk/>
      </pc:docMkLst>
      <pc:sldChg chg="modSp">
        <pc:chgData name="David Marsolais" userId="S::david.marsolais@cegepmontpetit.ca::2bec40e6-1e22-4cb7-8f80-b64477357b7d" providerId="AD" clId="Web-{8E148095-3018-593D-52D0-E605E0F3E8AF}" dt="2026-06-23T01:38:31.203" v="1" actId="20577"/>
        <pc:sldMkLst>
          <pc:docMk/>
          <pc:sldMk cId="1636358612" sldId="393"/>
        </pc:sldMkLst>
        <pc:spChg chg="mod">
          <ac:chgData name="David Marsolais" userId="S::david.marsolais@cegepmontpetit.ca::2bec40e6-1e22-4cb7-8f80-b64477357b7d" providerId="AD" clId="Web-{8E148095-3018-593D-52D0-E605E0F3E8AF}" dt="2026-06-23T01:38:31.203" v="1" actId="20577"/>
          <ac:spMkLst>
            <pc:docMk/>
            <pc:sldMk cId="1636358612" sldId="393"/>
            <ac:spMk id="8" creationId="{50E7E940-6DC2-3F0E-D001-DE58081A3E93}"/>
          </ac:spMkLst>
        </pc:spChg>
      </pc:sldChg>
    </pc:docChg>
  </pc:docChgLst>
  <pc:docChgLst>
    <pc:chgData name="David Marsolais" userId="S::david.marsolais@cegepmontpetit.ca::2bec40e6-1e22-4cb7-8f80-b64477357b7d" providerId="AD" clId="Web-{3428A74F-C35B-0730-46EF-C7EDE4BDA529}"/>
    <pc:docChg chg="modSld">
      <pc:chgData name="David Marsolais" userId="S::david.marsolais@cegepmontpetit.ca::2bec40e6-1e22-4cb7-8f80-b64477357b7d" providerId="AD" clId="Web-{3428A74F-C35B-0730-46EF-C7EDE4BDA529}" dt="2026-06-23T14:26:16.618" v="11" actId="20577"/>
      <pc:docMkLst>
        <pc:docMk/>
      </pc:docMkLst>
      <pc:sldChg chg="modSp">
        <pc:chgData name="David Marsolais" userId="S::david.marsolais@cegepmontpetit.ca::2bec40e6-1e22-4cb7-8f80-b64477357b7d" providerId="AD" clId="Web-{3428A74F-C35B-0730-46EF-C7EDE4BDA529}" dt="2026-06-23T13:19:41.978" v="4" actId="20577"/>
        <pc:sldMkLst>
          <pc:docMk/>
          <pc:sldMk cId="1026470133" sldId="391"/>
        </pc:sldMkLst>
        <pc:spChg chg="mod">
          <ac:chgData name="David Marsolais" userId="S::david.marsolais@cegepmontpetit.ca::2bec40e6-1e22-4cb7-8f80-b64477357b7d" providerId="AD" clId="Web-{3428A74F-C35B-0730-46EF-C7EDE4BDA529}" dt="2026-06-23T13:19:41.978" v="4" actId="20577"/>
          <ac:spMkLst>
            <pc:docMk/>
            <pc:sldMk cId="1026470133" sldId="391"/>
            <ac:spMk id="8" creationId="{71047E3F-8A57-1052-60A3-DA4FC4517BD6}"/>
          </ac:spMkLst>
        </pc:spChg>
      </pc:sldChg>
      <pc:sldChg chg="modSp">
        <pc:chgData name="David Marsolais" userId="S::david.marsolais@cegepmontpetit.ca::2bec40e6-1e22-4cb7-8f80-b64477357b7d" providerId="AD" clId="Web-{3428A74F-C35B-0730-46EF-C7EDE4BDA529}" dt="2026-06-23T14:26:16.618" v="11" actId="20577"/>
        <pc:sldMkLst>
          <pc:docMk/>
          <pc:sldMk cId="1636358612" sldId="393"/>
        </pc:sldMkLst>
        <pc:spChg chg="mod">
          <ac:chgData name="David Marsolais" userId="S::david.marsolais@cegepmontpetit.ca::2bec40e6-1e22-4cb7-8f80-b64477357b7d" providerId="AD" clId="Web-{3428A74F-C35B-0730-46EF-C7EDE4BDA529}" dt="2026-06-23T14:26:16.618" v="11" actId="20577"/>
          <ac:spMkLst>
            <pc:docMk/>
            <pc:sldMk cId="1636358612" sldId="393"/>
            <ac:spMk id="8" creationId="{50E7E940-6DC2-3F0E-D001-DE58081A3E93}"/>
          </ac:spMkLst>
        </pc:spChg>
      </pc:sldChg>
      <pc:sldChg chg="modSp">
        <pc:chgData name="David Marsolais" userId="S::david.marsolais@cegepmontpetit.ca::2bec40e6-1e22-4cb7-8f80-b64477357b7d" providerId="AD" clId="Web-{3428A74F-C35B-0730-46EF-C7EDE4BDA529}" dt="2026-06-23T13:43:21.692" v="7" actId="20577"/>
        <pc:sldMkLst>
          <pc:docMk/>
          <pc:sldMk cId="1934312114" sldId="401"/>
        </pc:sldMkLst>
        <pc:spChg chg="mod">
          <ac:chgData name="David Marsolais" userId="S::david.marsolais@cegepmontpetit.ca::2bec40e6-1e22-4cb7-8f80-b64477357b7d" providerId="AD" clId="Web-{3428A74F-C35B-0730-46EF-C7EDE4BDA529}" dt="2026-06-23T13:43:21.692" v="7" actId="20577"/>
          <ac:spMkLst>
            <pc:docMk/>
            <pc:sldMk cId="1934312114" sldId="401"/>
            <ac:spMk id="10" creationId="{62EC2FE2-C221-C1B3-07C2-A19134FFBAD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F67AB-6A10-4FB6-B979-E0D4DB2AAD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AABE10-A64A-4B8D-B4BA-2AAD062A5550}">
      <dgm:prSet/>
      <dgm:spPr/>
      <dgm:t>
        <a:bodyPr/>
        <a:lstStyle/>
        <a:p>
          <a:r>
            <a:rPr lang="en-US"/>
            <a:t>View Models</a:t>
          </a:r>
        </a:p>
      </dgm:t>
    </dgm:pt>
    <dgm:pt modelId="{15CC5CD0-4FD8-4CD7-B053-6EEF718BDC67}" type="parTrans" cxnId="{EA6E9D66-137C-4FF2-9B5F-EFB645CF046E}">
      <dgm:prSet/>
      <dgm:spPr/>
      <dgm:t>
        <a:bodyPr/>
        <a:lstStyle/>
        <a:p>
          <a:endParaRPr lang="fr-CA"/>
        </a:p>
      </dgm:t>
    </dgm:pt>
    <dgm:pt modelId="{CF90DA37-5128-4921-9A1E-0804D868CD26}" type="sibTrans" cxnId="{EA6E9D66-137C-4FF2-9B5F-EFB645CF046E}">
      <dgm:prSet/>
      <dgm:spPr/>
      <dgm:t>
        <a:bodyPr/>
        <a:lstStyle/>
        <a:p>
          <a:endParaRPr lang="fr-CA"/>
        </a:p>
      </dgm:t>
    </dgm:pt>
    <dgm:pt modelId="{511C7508-E1F8-4DD5-8E92-26BD6D44C28A}">
      <dgm:prSet/>
      <dgm:spPr/>
      <dgm:t>
        <a:bodyPr/>
        <a:lstStyle/>
        <a:p>
          <a:r>
            <a:rPr lang="en-US"/>
            <a:t>Upload </a:t>
          </a:r>
          <a:r>
            <a:rPr lang="en-US" err="1"/>
            <a:t>d’images</a:t>
          </a:r>
          <a:endParaRPr lang="fr-CA" err="1"/>
        </a:p>
      </dgm:t>
    </dgm:pt>
    <dgm:pt modelId="{1E807616-D456-454D-BF57-D831BC90225F}" type="parTrans" cxnId="{0C356B2E-E7ED-445C-B764-93F538A63D5A}">
      <dgm:prSet/>
      <dgm:spPr/>
      <dgm:t>
        <a:bodyPr/>
        <a:lstStyle/>
        <a:p>
          <a:endParaRPr lang="fr-CA"/>
        </a:p>
      </dgm:t>
    </dgm:pt>
    <dgm:pt modelId="{DD8D5BB7-2934-44AE-8FFA-A740C39C464B}" type="sibTrans" cxnId="{0C356B2E-E7ED-445C-B764-93F538A63D5A}">
      <dgm:prSet/>
      <dgm:spPr/>
      <dgm:t>
        <a:bodyPr/>
        <a:lstStyle/>
        <a:p>
          <a:endParaRPr lang="fr-CA"/>
        </a:p>
      </dgm:t>
    </dgm:pt>
    <dgm:pt modelId="{927AE5ED-37B3-4B1B-B719-BBB29A54E085}">
      <dgm:prSet/>
      <dgm:spPr/>
      <dgm:t>
        <a:bodyPr/>
        <a:lstStyle/>
        <a:p>
          <a:r>
            <a:rPr lang="fr-CA" err="1"/>
            <a:t>Toastr</a:t>
          </a:r>
          <a:endParaRPr lang="fr-CA"/>
        </a:p>
      </dgm:t>
    </dgm:pt>
    <dgm:pt modelId="{3E147FDF-6921-4264-977B-8BD193BD963D}" type="parTrans" cxnId="{A929C1C4-20FE-44AC-A1F4-2905939E3767}">
      <dgm:prSet/>
      <dgm:spPr/>
      <dgm:t>
        <a:bodyPr/>
        <a:lstStyle/>
        <a:p>
          <a:endParaRPr lang="fr-CA"/>
        </a:p>
      </dgm:t>
    </dgm:pt>
    <dgm:pt modelId="{1491DE74-435D-427B-A0FC-C60AC3340FCA}" type="sibTrans" cxnId="{A929C1C4-20FE-44AC-A1F4-2905939E3767}">
      <dgm:prSet/>
      <dgm:spPr/>
      <dgm:t>
        <a:bodyPr/>
        <a:lstStyle/>
        <a:p>
          <a:endParaRPr lang="fr-CA"/>
        </a:p>
      </dgm:t>
    </dgm:pt>
    <dgm:pt modelId="{5DC2C262-0B83-414A-973C-378445C35B15}" type="pres">
      <dgm:prSet presAssocID="{629F67AB-6A10-4FB6-B979-E0D4DB2AAD86}" presName="linear" presStyleCnt="0">
        <dgm:presLayoutVars>
          <dgm:animLvl val="lvl"/>
          <dgm:resizeHandles val="exact"/>
        </dgm:presLayoutVars>
      </dgm:prSet>
      <dgm:spPr/>
    </dgm:pt>
    <dgm:pt modelId="{D17E77E7-5BFB-431B-B8AF-567259D43D0A}" type="pres">
      <dgm:prSet presAssocID="{16AABE10-A64A-4B8D-B4BA-2AAD062A555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F42BD39-C17A-4097-9871-167C5A314F0E}" type="pres">
      <dgm:prSet presAssocID="{CF90DA37-5128-4921-9A1E-0804D868CD26}" presName="spacer" presStyleCnt="0"/>
      <dgm:spPr/>
    </dgm:pt>
    <dgm:pt modelId="{E3181CF6-1381-49A7-ABAB-AEE27478B769}" type="pres">
      <dgm:prSet presAssocID="{511C7508-E1F8-4DD5-8E92-26BD6D44C28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BFD0D7C-DA05-4459-81D2-EA820D6D4751}" type="pres">
      <dgm:prSet presAssocID="{DD8D5BB7-2934-44AE-8FFA-A740C39C464B}" presName="spacer" presStyleCnt="0"/>
      <dgm:spPr/>
    </dgm:pt>
    <dgm:pt modelId="{6EDA26A9-49E2-4B89-BE57-CDE4F061CBB5}" type="pres">
      <dgm:prSet presAssocID="{927AE5ED-37B3-4B1B-B719-BBB29A54E08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C356B2E-E7ED-445C-B764-93F538A63D5A}" srcId="{629F67AB-6A10-4FB6-B979-E0D4DB2AAD86}" destId="{511C7508-E1F8-4DD5-8E92-26BD6D44C28A}" srcOrd="1" destOrd="0" parTransId="{1E807616-D456-454D-BF57-D831BC90225F}" sibTransId="{DD8D5BB7-2934-44AE-8FFA-A740C39C464B}"/>
    <dgm:cxn modelId="{7CD07F3F-F7CF-4A50-9C1B-4DCFD23461EC}" type="presOf" srcId="{927AE5ED-37B3-4B1B-B719-BBB29A54E085}" destId="{6EDA26A9-49E2-4B89-BE57-CDE4F061CBB5}" srcOrd="0" destOrd="0" presId="urn:microsoft.com/office/officeart/2005/8/layout/vList2"/>
    <dgm:cxn modelId="{EA6E9D66-137C-4FF2-9B5F-EFB645CF046E}" srcId="{629F67AB-6A10-4FB6-B979-E0D4DB2AAD86}" destId="{16AABE10-A64A-4B8D-B4BA-2AAD062A5550}" srcOrd="0" destOrd="0" parTransId="{15CC5CD0-4FD8-4CD7-B053-6EEF718BDC67}" sibTransId="{CF90DA37-5128-4921-9A1E-0804D868CD26}"/>
    <dgm:cxn modelId="{9208EC4C-1F1E-4EBA-9146-3FBC46466F5F}" type="presOf" srcId="{629F67AB-6A10-4FB6-B979-E0D4DB2AAD86}" destId="{5DC2C262-0B83-414A-973C-378445C35B15}" srcOrd="0" destOrd="0" presId="urn:microsoft.com/office/officeart/2005/8/layout/vList2"/>
    <dgm:cxn modelId="{26576DA3-9305-42B9-B5D2-73ED6AF9B1C0}" type="presOf" srcId="{511C7508-E1F8-4DD5-8E92-26BD6D44C28A}" destId="{E3181CF6-1381-49A7-ABAB-AEE27478B769}" srcOrd="0" destOrd="0" presId="urn:microsoft.com/office/officeart/2005/8/layout/vList2"/>
    <dgm:cxn modelId="{A929C1C4-20FE-44AC-A1F4-2905939E3767}" srcId="{629F67AB-6A10-4FB6-B979-E0D4DB2AAD86}" destId="{927AE5ED-37B3-4B1B-B719-BBB29A54E085}" srcOrd="2" destOrd="0" parTransId="{3E147FDF-6921-4264-977B-8BD193BD963D}" sibTransId="{1491DE74-435D-427B-A0FC-C60AC3340FCA}"/>
    <dgm:cxn modelId="{7C5A17E1-7E69-440A-8A84-E0F353480373}" type="presOf" srcId="{16AABE10-A64A-4B8D-B4BA-2AAD062A5550}" destId="{D17E77E7-5BFB-431B-B8AF-567259D43D0A}" srcOrd="0" destOrd="0" presId="urn:microsoft.com/office/officeart/2005/8/layout/vList2"/>
    <dgm:cxn modelId="{A3BA49B3-7119-4C7A-AEA0-58BDF8997C2B}" type="presParOf" srcId="{5DC2C262-0B83-414A-973C-378445C35B15}" destId="{D17E77E7-5BFB-431B-B8AF-567259D43D0A}" srcOrd="0" destOrd="0" presId="urn:microsoft.com/office/officeart/2005/8/layout/vList2"/>
    <dgm:cxn modelId="{97004B55-9D3F-46A8-9AF9-D05BBCC8ADB9}" type="presParOf" srcId="{5DC2C262-0B83-414A-973C-378445C35B15}" destId="{BF42BD39-C17A-4097-9871-167C5A314F0E}" srcOrd="1" destOrd="0" presId="urn:microsoft.com/office/officeart/2005/8/layout/vList2"/>
    <dgm:cxn modelId="{E6843369-1F4A-46EC-B04E-80A48C1A75BE}" type="presParOf" srcId="{5DC2C262-0B83-414A-973C-378445C35B15}" destId="{E3181CF6-1381-49A7-ABAB-AEE27478B769}" srcOrd="2" destOrd="0" presId="urn:microsoft.com/office/officeart/2005/8/layout/vList2"/>
    <dgm:cxn modelId="{9501DDB5-172A-4A0C-9BCD-4D19A7080184}" type="presParOf" srcId="{5DC2C262-0B83-414A-973C-378445C35B15}" destId="{DBFD0D7C-DA05-4459-81D2-EA820D6D4751}" srcOrd="3" destOrd="0" presId="urn:microsoft.com/office/officeart/2005/8/layout/vList2"/>
    <dgm:cxn modelId="{11D789F7-DA7E-43D6-8EAD-5721D437B562}" type="presParOf" srcId="{5DC2C262-0B83-414A-973C-378445C35B15}" destId="{6EDA26A9-49E2-4B89-BE57-CDE4F061CBB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E77E7-5BFB-431B-B8AF-567259D43D0A}">
      <dsp:nvSpPr>
        <dsp:cNvPr id="0" name=""/>
        <dsp:cNvSpPr/>
      </dsp:nvSpPr>
      <dsp:spPr>
        <a:xfrm>
          <a:off x="0" y="16067"/>
          <a:ext cx="10058399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View Models</a:t>
          </a:r>
        </a:p>
      </dsp:txBody>
      <dsp:txXfrm>
        <a:off x="37467" y="53534"/>
        <a:ext cx="9983465" cy="692586"/>
      </dsp:txXfrm>
    </dsp:sp>
    <dsp:sp modelId="{E3181CF6-1381-49A7-ABAB-AEE27478B769}">
      <dsp:nvSpPr>
        <dsp:cNvPr id="0" name=""/>
        <dsp:cNvSpPr/>
      </dsp:nvSpPr>
      <dsp:spPr>
        <a:xfrm>
          <a:off x="0" y="875747"/>
          <a:ext cx="10058399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Upload </a:t>
          </a:r>
          <a:r>
            <a:rPr lang="en-US" sz="3200" kern="1200" err="1"/>
            <a:t>d’images</a:t>
          </a:r>
          <a:endParaRPr lang="fr-CA" sz="3200" kern="1200" err="1"/>
        </a:p>
      </dsp:txBody>
      <dsp:txXfrm>
        <a:off x="37467" y="913214"/>
        <a:ext cx="9983465" cy="692586"/>
      </dsp:txXfrm>
    </dsp:sp>
    <dsp:sp modelId="{6EDA26A9-49E2-4B89-BE57-CDE4F061CBB5}">
      <dsp:nvSpPr>
        <dsp:cNvPr id="0" name=""/>
        <dsp:cNvSpPr/>
      </dsp:nvSpPr>
      <dsp:spPr>
        <a:xfrm>
          <a:off x="0" y="1735427"/>
          <a:ext cx="10058399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kern="1200" err="1"/>
            <a:t>Toastr</a:t>
          </a:r>
          <a:endParaRPr lang="fr-CA" sz="3200" kern="1200"/>
        </a:p>
      </dsp:txBody>
      <dsp:txXfrm>
        <a:off x="37467" y="1772894"/>
        <a:ext cx="9983465" cy="692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B9D14-CCB4-403F-9C4C-1B97ACECB34C}" type="datetimeFigureOut">
              <a:rPr lang="fr-CA" smtClean="0"/>
              <a:t>2026-06-23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C19CA-D200-43F8-8C1D-4EC9B5B9A2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6609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4488" indent="-344488">
              <a:buFont typeface="Wingdings" panose="05000000000000000000" pitchFamily="2" charset="2"/>
              <a:buChar char="q"/>
              <a:defRPr/>
            </a:lvl1pPr>
            <a:lvl2pPr marL="517525" indent="-317500">
              <a:buFont typeface="Wingdings" panose="05000000000000000000" pitchFamily="2" charset="2"/>
              <a:buChar char="q"/>
              <a:defRPr/>
            </a:lvl2pPr>
            <a:lvl3pPr marL="690563" indent="-306388">
              <a:buFont typeface="Wingdings" panose="05000000000000000000" pitchFamily="2" charset="2"/>
              <a:buChar char="q"/>
              <a:defRPr/>
            </a:lvl3pPr>
            <a:lvl4pPr marL="854075" indent="-287338">
              <a:buFont typeface="Wingdings" panose="05000000000000000000" pitchFamily="2" charset="2"/>
              <a:buChar char="q"/>
              <a:defRPr/>
            </a:lvl4pPr>
            <a:lvl5pPr marL="932688" indent="-182880">
              <a:buFont typeface="Wingdings" panose="05000000000000000000" pitchFamily="2" charset="2"/>
              <a:buChar char="q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E559A-7A93-425A-943B-F641DCCD96C8}" type="datetime1">
              <a:rPr lang="fr-CA" smtClean="0"/>
              <a:t>2026-06-23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040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AA2D-7893-4DE3-A505-9837C01774BD}" type="datetime1">
              <a:rPr lang="fr-CA" smtClean="0"/>
              <a:t>2026-06-23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i="1"/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96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34078-3FEB-4C28-B483-6E338A3F462E}" type="datetime1">
              <a:rPr lang="fr-CA" smtClean="0"/>
              <a:t>2026-06-23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89290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99F4-E79A-4DA7-AD50-F277AF426D3A}" type="datetime1">
              <a:rPr lang="fr-CA" smtClean="0"/>
              <a:t>2026-06-23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42883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1617C-ED28-4F33-8FED-EDD8C63D16DE}" type="datetime1">
              <a:rPr lang="fr-CA" smtClean="0"/>
              <a:t>2026-06-23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0197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6A60-C597-4EA4-B2E5-CF9FF6099946}" type="datetime1">
              <a:rPr lang="fr-CA" smtClean="0"/>
              <a:t>2026-06-23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589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15F3C4-16AA-478B-86B3-4E9AD22188C6}" type="datetime1">
              <a:rPr lang="fr-CA" smtClean="0"/>
              <a:t>2026-06-23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4063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isque avec un remplissage uni">
            <a:extLst>
              <a:ext uri="{FF2B5EF4-FFF2-40B4-BE49-F238E27FC236}">
                <a16:creationId xmlns:a16="http://schemas.microsoft.com/office/drawing/2014/main" id="{EC7367DB-54B0-4E4B-9E49-482FCD217C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17950" y="25505"/>
            <a:ext cx="952500" cy="952500"/>
          </a:xfrm>
          <a:prstGeom prst="rect">
            <a:avLst/>
          </a:prstGeom>
        </p:spPr>
      </p:pic>
      <p:sp>
        <p:nvSpPr>
          <p:cNvPr id="25" name="Titre 24">
            <a:extLst>
              <a:ext uri="{FF2B5EF4-FFF2-40B4-BE49-F238E27FC236}">
                <a16:creationId xmlns:a16="http://schemas.microsoft.com/office/drawing/2014/main" id="{43C1F01D-35B3-4E03-8B2C-6FFB15F0A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1" y="357829"/>
            <a:ext cx="5482280" cy="372636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148ABC2-9844-4986-9697-EF543188247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0783" y="1150572"/>
            <a:ext cx="11118135" cy="502639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solidFill>
                  <a:srgbClr val="7385D1"/>
                </a:solidFill>
              </a:defRPr>
            </a:lvl1pPr>
            <a:lvl2pPr marL="685800" indent="-228600">
              <a:buFont typeface="Symbol" panose="05050102010706020507" pitchFamily="18" charset="2"/>
              <a:buChar char="¨"/>
              <a:defRPr>
                <a:solidFill>
                  <a:srgbClr val="7385D1"/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7385D1"/>
                </a:solidFill>
              </a:defRPr>
            </a:lvl3pPr>
            <a:lvl4pPr>
              <a:defRPr>
                <a:solidFill>
                  <a:srgbClr val="7385D1"/>
                </a:solidFill>
              </a:defRPr>
            </a:lvl4pPr>
            <a:lvl5pPr>
              <a:defRPr>
                <a:solidFill>
                  <a:srgbClr val="7385D1"/>
                </a:solidFill>
              </a:defRPr>
            </a:lvl5pPr>
          </a:lstStyle>
          <a:p>
            <a:pPr lvl="0"/>
            <a:r>
              <a:rPr lang="fr-FR"/>
              <a:t> Cliquez pour modifier les styles du texte du masque</a:t>
            </a:r>
          </a:p>
          <a:p>
            <a:pPr lvl="1"/>
            <a:r>
              <a:rPr lang="fr-FR"/>
              <a:t> 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722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571396"/>
            <a:ext cx="12192000" cy="2866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-2" y="6510783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10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76373"/>
            <a:ext cx="10058400" cy="469272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571396"/>
            <a:ext cx="2472271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61A5FC2-1393-4D3B-9BA4-E4580C7BDB7E}" type="datetime1">
              <a:rPr lang="fr-CA" smtClean="0"/>
              <a:t>2026-06-23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571396"/>
            <a:ext cx="4822804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571396"/>
            <a:ext cx="1312025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rgbClr val="FFFFFF"/>
                </a:solidFill>
              </a:defRPr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‹n°›</a:t>
            </a:fld>
            <a:endParaRPr lang="fr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036509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23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7A1CE-E74F-4ED4-BD88-F5E5E811F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noProof="0"/>
              <a:t>Cours 15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FD0B83-54B8-4E49-8084-D8400451C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 noProof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View</a:t>
            </a:r>
            <a:r>
              <a:rPr lang="fr-CA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CA">
                <a:solidFill>
                  <a:schemeClr val="tx1">
                    <a:lumMod val="85000"/>
                    <a:lumOff val="15000"/>
                  </a:schemeClr>
                </a:solidFill>
              </a:rPr>
              <a:t>MODELS, UPLOAD D'IMAGES ET TOASTR</a:t>
            </a:r>
            <a:endParaRPr lang="fr-CA" noProof="0">
              <a:solidFill>
                <a:schemeClr val="tx1">
                  <a:lumMod val="85000"/>
                  <a:lumOff val="15000"/>
                </a:schemeClr>
              </a:solidFill>
              <a:cs typeface="Calibri Light"/>
            </a:endParaRPr>
          </a:p>
        </p:txBody>
      </p:sp>
      <p:pic>
        <p:nvPicPr>
          <p:cNvPr id="3074" name="Picture 2" descr="Learn ASP.NET Core MVC From Sa - Apps on Google Play">
            <a:extLst>
              <a:ext uri="{FF2B5EF4-FFF2-40B4-BE49-F238E27FC236}">
                <a16:creationId xmlns:a16="http://schemas.microsoft.com/office/drawing/2014/main" id="{E4825854-C8AD-DABB-BB60-9662DDD47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691" y="137246"/>
            <a:ext cx="2719578" cy="271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97B88FE-5702-ED34-D2FA-88168B303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811361-9731-734B-2C73-E195F7561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362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95017CD-4398-4A31-BAF2-D2A5CB57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/>
              <a:t>Contenu du cours</a:t>
            </a:r>
          </a:p>
        </p:txBody>
      </p:sp>
      <p:graphicFrame>
        <p:nvGraphicFramePr>
          <p:cNvPr id="14" name="Espace réservé du contenu 1">
            <a:extLst>
              <a:ext uri="{FF2B5EF4-FFF2-40B4-BE49-F238E27FC236}">
                <a16:creationId xmlns:a16="http://schemas.microsoft.com/office/drawing/2014/main" id="{2BC7308D-9D17-65AF-F12E-E768E85B82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7544178"/>
              </p:ext>
            </p:extLst>
          </p:nvPr>
        </p:nvGraphicFramePr>
        <p:xfrm>
          <a:off x="1097280" y="1179576"/>
          <a:ext cx="10058400" cy="2519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hlinkClick r:id="" action="ppaction://noaction"/>
            <a:extLst>
              <a:ext uri="{FF2B5EF4-FFF2-40B4-BE49-F238E27FC236}">
                <a16:creationId xmlns:a16="http://schemas.microsoft.com/office/drawing/2014/main" id="{A2DD1C0A-7725-47E2-A9D7-DE9739A51D12}"/>
              </a:ext>
            </a:extLst>
          </p:cNvPr>
          <p:cNvSpPr/>
          <p:nvPr/>
        </p:nvSpPr>
        <p:spPr>
          <a:xfrm>
            <a:off x="573865" y="2633092"/>
            <a:ext cx="4849473" cy="526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81541332-AB2F-4B3A-B780-780FDF7CB958}"/>
              </a:ext>
            </a:extLst>
          </p:cNvPr>
          <p:cNvSpPr/>
          <p:nvPr/>
        </p:nvSpPr>
        <p:spPr>
          <a:xfrm>
            <a:off x="573865" y="2188254"/>
            <a:ext cx="5644055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Rectangle 9">
            <a:hlinkClick r:id="" action="ppaction://noaction"/>
            <a:extLst>
              <a:ext uri="{FF2B5EF4-FFF2-40B4-BE49-F238E27FC236}">
                <a16:creationId xmlns:a16="http://schemas.microsoft.com/office/drawing/2014/main" id="{7566898C-EF24-4C1C-A1FA-191E3366D7FE}"/>
              </a:ext>
            </a:extLst>
          </p:cNvPr>
          <p:cNvSpPr/>
          <p:nvPr/>
        </p:nvSpPr>
        <p:spPr>
          <a:xfrm>
            <a:off x="807861" y="2223865"/>
            <a:ext cx="5271989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>
            <a:hlinkClick r:id="" action="ppaction://noaction"/>
            <a:extLst>
              <a:ext uri="{FF2B5EF4-FFF2-40B4-BE49-F238E27FC236}">
                <a16:creationId xmlns:a16="http://schemas.microsoft.com/office/drawing/2014/main" id="{30974C0E-1310-403C-88B6-FE058FFDF08A}"/>
              </a:ext>
            </a:extLst>
          </p:cNvPr>
          <p:cNvSpPr/>
          <p:nvPr/>
        </p:nvSpPr>
        <p:spPr>
          <a:xfrm>
            <a:off x="520783" y="3228778"/>
            <a:ext cx="3420596" cy="397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7B3BEA-DF24-ADB0-67AC-0FEB9494E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8454D-969B-1152-0A29-81656504F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105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8C3AF893-0A56-7410-EED5-49635117D87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330575" y="1364157"/>
            <a:ext cx="66089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77AF2EF6-D962-3E40-B185-AF6EE168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err="1"/>
              <a:t>View</a:t>
            </a:r>
            <a:r>
              <a:rPr lang="fr-CA"/>
              <a:t> </a:t>
            </a:r>
            <a:r>
              <a:rPr lang="fr-CA" err="1"/>
              <a:t>Models</a:t>
            </a:r>
            <a:endParaRPr lang="fr-CA"/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6CF54AE-D99B-61D3-B7A7-2B1102128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Pour aller plus loin que les vues simples.</a:t>
            </a:r>
          </a:p>
          <a:p>
            <a:pPr marL="0" indent="0">
              <a:buNone/>
            </a:pPr>
            <a:r>
              <a:rPr lang="fr-CA"/>
              <a:t>En utilisant un ViewModel, on peut inclure d’autres informations que celle qui est contenu dans notre base de données.</a:t>
            </a:r>
          </a:p>
          <a:p>
            <a:pPr marL="0" indent="0">
              <a:buNone/>
            </a:pPr>
            <a:r>
              <a:rPr lang="fr-CA"/>
              <a:t>Par exemple, des champs recherche ou de l’information à propos des éléments qui sont ouverts ou fermés.</a:t>
            </a:r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AABCEA65-4B56-9C0B-160F-E2506C795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E758C78A-F97B-0769-002C-742E626C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3</a:t>
            </a:fld>
            <a:endParaRPr lang="fr-C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ADFA9B-DA4C-4F75-2375-D72B95D59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3181346"/>
            <a:ext cx="5591955" cy="30388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A704F2-5C77-EB2D-C02A-D9495956D155}"/>
              </a:ext>
            </a:extLst>
          </p:cNvPr>
          <p:cNvSpPr/>
          <p:nvPr/>
        </p:nvSpPr>
        <p:spPr>
          <a:xfrm>
            <a:off x="1519644" y="3535680"/>
            <a:ext cx="3265714" cy="40930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AA38D8-BD3F-964C-76B8-39FED3589724}"/>
              </a:ext>
            </a:extLst>
          </p:cNvPr>
          <p:cNvSpPr/>
          <p:nvPr/>
        </p:nvSpPr>
        <p:spPr>
          <a:xfrm>
            <a:off x="1519644" y="4167861"/>
            <a:ext cx="3505201" cy="7350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7F7C4A-1AE3-3769-FDD8-9929F089FB21}"/>
              </a:ext>
            </a:extLst>
          </p:cNvPr>
          <p:cNvSpPr/>
          <p:nvPr/>
        </p:nvSpPr>
        <p:spPr>
          <a:xfrm>
            <a:off x="7812786" y="2361639"/>
            <a:ext cx="3201960" cy="35115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9D1F18-3D9B-1D47-DAF2-A1BB6586AB93}"/>
              </a:ext>
            </a:extLst>
          </p:cNvPr>
          <p:cNvSpPr/>
          <p:nvPr/>
        </p:nvSpPr>
        <p:spPr>
          <a:xfrm>
            <a:off x="2860766" y="2350174"/>
            <a:ext cx="1996460" cy="3626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5330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3C99C-179E-9457-2D04-B6D6F861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Des </a:t>
            </a:r>
            <a:r>
              <a:rPr lang="fr-CA" err="1"/>
              <a:t>View</a:t>
            </a:r>
            <a:r>
              <a:rPr lang="fr-CA"/>
              <a:t> </a:t>
            </a:r>
            <a:r>
              <a:rPr lang="fr-CA" err="1"/>
              <a:t>Models</a:t>
            </a:r>
            <a:r>
              <a:rPr lang="fr-CA"/>
              <a:t> pour des besoins spécifiques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230AAAA-FAFE-FBC7-4453-7DA96D592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9DB4DE-BF17-057A-C7BA-73A5E18E9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4</a:t>
            </a:fld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EA43CCE-EBAB-87F6-6A56-F416C1F52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20" y="3429000"/>
            <a:ext cx="4220164" cy="24181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F53542EE-8867-A51C-7B43-BA58A174C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55319" y="3005257"/>
            <a:ext cx="3886742" cy="14575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6AD683D-4EC3-4D65-CDD4-98671FB2F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5318" y="4699319"/>
            <a:ext cx="4220164" cy="1705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AFD47595-6FBB-60B1-6B59-9B0E5628184B}"/>
              </a:ext>
            </a:extLst>
          </p:cNvPr>
          <p:cNvSpPr/>
          <p:nvPr/>
        </p:nvSpPr>
        <p:spPr>
          <a:xfrm>
            <a:off x="5580005" y="3982664"/>
            <a:ext cx="1151792" cy="116058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80C5D0BF-3D55-C804-1794-ED100A8CFC42}"/>
              </a:ext>
            </a:extLst>
          </p:cNvPr>
          <p:cNvSpPr txBox="1">
            <a:spLocks/>
          </p:cNvSpPr>
          <p:nvPr/>
        </p:nvSpPr>
        <p:spPr>
          <a:xfrm>
            <a:off x="1097280" y="1176373"/>
            <a:ext cx="10058400" cy="4692721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344488" indent="-34448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q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3175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90563" indent="-306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54075" indent="-2873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fr-CA"/>
              <a:t>Pour créer un nouvel utilisateur ou pour changer son mot de passe, on ne veut pas faire une vue qui utilise directement le User.</a:t>
            </a:r>
          </a:p>
          <a:p>
            <a:pPr marL="0" indent="0">
              <a:buNone/>
            </a:pPr>
            <a:r>
              <a:rPr lang="fr-CA"/>
              <a:t>Premièrement pour nous permettre d’ajouter des champs qui n’existent pas dans la classe User, comme </a:t>
            </a:r>
            <a:r>
              <a:rPr lang="fr-CA" err="1"/>
              <a:t>ConfirmPassword</a:t>
            </a:r>
            <a:r>
              <a:rPr lang="fr-CA"/>
              <a:t> et </a:t>
            </a:r>
            <a:r>
              <a:rPr lang="fr-CA" err="1"/>
              <a:t>OldPassword</a:t>
            </a:r>
            <a:r>
              <a:rPr lang="fr-CA"/>
              <a:t>.</a:t>
            </a:r>
            <a:endParaRPr lang="fr-CA">
              <a:ea typeface="Calibri"/>
              <a:cs typeface="Calibri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fr-CA"/>
              <a:t>Mais aussi pour simplifier le modèle utilisé par la vue.</a:t>
            </a:r>
            <a:endParaRPr lang="fr-CA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3421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3C99C-179E-9457-2D04-B6D6F861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Pour téléverser (uploader) une image</a:t>
            </a:r>
            <a:endParaRPr lang="fr-CA">
              <a:ea typeface="Calibri Light"/>
              <a:cs typeface="Calibri Light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230AAAA-FAFE-FBC7-4453-7DA96D592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9DB4DE-BF17-057A-C7BA-73A5E18E9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5</a:t>
            </a:fld>
            <a:endParaRPr lang="fr-C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0371E87-4E91-4E08-0F0D-9BC86FCC6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 dirty="0"/>
              <a:t>Il faut connaître l’endroit sur le disque où l’on va sauvegarder notre image. On veut donc commencer par obtenir un </a:t>
            </a:r>
            <a:r>
              <a:rPr lang="fr-CA" dirty="0" err="1"/>
              <a:t>IWebHostEnvironment</a:t>
            </a:r>
            <a:r>
              <a:rPr lang="fr-CA" dirty="0"/>
              <a:t> qui nous permet d’obtenir cette information. On peut l’injecter dans notre Controller de cette façon.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537B00F-0B0C-639E-928A-71966C9D3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2777008"/>
            <a:ext cx="8496300" cy="523220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private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readonly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CrazyBooksDbContext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 _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db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;</a:t>
            </a:r>
          </a:p>
          <a:p>
            <a:pPr defTabSz="914400">
              <a:spcBef>
                <a:spcPct val="0"/>
              </a:spcBef>
              <a:spcAft>
                <a:spcPct val="0"/>
              </a:spcAft>
            </a:pPr>
            <a:r>
              <a:rPr lang="fr-FR" sz="1400" err="1">
                <a:solidFill>
                  <a:srgbClr val="0000FF"/>
                </a:solidFill>
                <a:latin typeface="Consolas"/>
              </a:rPr>
              <a:t>private</a:t>
            </a:r>
            <a:r>
              <a:rPr lang="fr-FR" sz="1400">
                <a:solidFill>
                  <a:schemeClr val="tx1"/>
                </a:solidFill>
                <a:latin typeface="Consolas"/>
              </a:rPr>
              <a:t> </a:t>
            </a:r>
            <a:r>
              <a:rPr lang="fr-FR" sz="1400" err="1">
                <a:solidFill>
                  <a:srgbClr val="0000FF"/>
                </a:solidFill>
                <a:latin typeface="Consolas"/>
              </a:rPr>
              <a:t>readonly</a:t>
            </a:r>
            <a:r>
              <a:rPr lang="fr-FR" sz="1400">
                <a:solidFill>
                  <a:schemeClr val="tx1"/>
                </a:solidFill>
                <a:latin typeface="Consolas"/>
              </a:rPr>
              <a:t> </a:t>
            </a:r>
            <a:r>
              <a:rPr lang="fr-FR" sz="1400" err="1">
                <a:solidFill>
                  <a:schemeClr val="tx1"/>
                </a:solidFill>
                <a:highlight>
                  <a:srgbClr val="FFFF00"/>
                </a:highlight>
                <a:latin typeface="Consolas"/>
              </a:rPr>
              <a:t>IWebHostEnvironment</a:t>
            </a:r>
            <a:r>
              <a:rPr lang="fr-FR" sz="1400">
                <a:solidFill>
                  <a:schemeClr val="tx1"/>
                </a:solidFill>
                <a:highlight>
                  <a:srgbClr val="FFFF00"/>
                </a:highlight>
                <a:latin typeface="Consolas"/>
              </a:rPr>
              <a:t> _</a:t>
            </a:r>
            <a:r>
              <a:rPr lang="fr-FR" sz="1400" err="1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webHostEnvironment</a:t>
            </a:r>
            <a:r>
              <a:rPr lang="fr-FR" sz="14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;</a:t>
            </a:r>
            <a:endParaRPr lang="fr-FR" err="1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282126A7-C718-9C82-7C12-58EE87DB2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6320" y="3684414"/>
            <a:ext cx="8496300" cy="1384995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400" b="0" i="0" u="none" strike="noStrike" cap="none" normalizeH="0" baseline="0" dirty="0" err="1">
                <a:ln>
                  <a:noFill/>
                </a:ln>
                <a:solidFill>
                  <a:srgbClr val="2B91AF"/>
                </a:solidFill>
                <a:effectLst/>
                <a:latin typeface="Consolas" panose="020B0609020204030204" pitchFamily="49" charset="0"/>
              </a:rPr>
              <a:t>HomeController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fr-FR" altLang="fr-FR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CrazyBooksDbContext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fr-FR" altLang="fr-FR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crazyBooksDbContext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</a:b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 </a:t>
            </a:r>
            <a:r>
              <a:rPr kumimoji="0" lang="fr-FR" altLang="fr-FR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IWebHostEnvironment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 </a:t>
            </a:r>
            <a:r>
              <a:rPr kumimoji="0" lang="fr-FR" altLang="fr-FR" sz="1400" b="0" i="0" u="none" strike="noStrike" cap="none" normalizeH="0" baseline="0" dirty="0" err="1">
                <a:ln>
                  <a:noFill/>
                </a:ln>
                <a:solidFill>
                  <a:srgbClr val="1F377F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webHostEnvironment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     _</a:t>
            </a:r>
            <a:r>
              <a:rPr kumimoji="0" lang="fr-FR" altLang="fr-FR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db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kumimoji="0" lang="fr-FR" altLang="fr-FR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crazyBooksDbContext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 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_</a:t>
            </a:r>
            <a:r>
              <a:rPr kumimoji="0" lang="fr-FR" altLang="fr-FR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webHostEnvironment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 = </a:t>
            </a:r>
            <a:r>
              <a:rPr kumimoji="0" lang="fr-FR" altLang="fr-FR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webHostEnvironment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}</a:t>
            </a:r>
            <a:endParaRPr kumimoji="0" lang="fr-FR" altLang="fr-F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828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5D819011-E2CB-5963-21E5-D5734B3B4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Exemple d’action pour sauvegarder un fichier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7436CAB-12B8-2346-46EB-2CFCE19DE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43B50B-9509-1340-CF4E-E5B1011D3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6</a:t>
            </a:fld>
            <a:endParaRPr lang="fr-CA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71047E3F-8A57-1052-60A3-DA4FC4517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008" y="1098685"/>
            <a:ext cx="8958943" cy="527067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//POST CREATE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050" dirty="0">
                <a:solidFill>
                  <a:srgbClr val="008000"/>
                </a:solidFill>
                <a:latin typeface="Consolas" panose="020B0609020204030204" pitchFamily="49" charset="0"/>
              </a:rPr>
              <a:t>//Permet de créer une nouvelle entrée pour </a:t>
            </a:r>
            <a:r>
              <a:rPr lang="fr-FR" altLang="fr-FR" sz="1050" dirty="0" err="1">
                <a:solidFill>
                  <a:srgbClr val="008000"/>
                </a:solidFill>
                <a:latin typeface="Consolas" panose="020B0609020204030204" pitchFamily="49" charset="0"/>
              </a:rPr>
              <a:t>travel</a:t>
            </a:r>
            <a:r>
              <a:rPr lang="fr-FR" altLang="fr-FR" sz="1050" dirty="0">
                <a:solidFill>
                  <a:srgbClr val="008000"/>
                </a:solidFill>
                <a:latin typeface="Consolas" panose="020B0609020204030204" pitchFamily="49" charset="0"/>
              </a:rPr>
              <a:t> avec une image associée</a:t>
            </a:r>
            <a:endParaRPr kumimoji="0" lang="fr-FR" altLang="fr-FR" sz="1050" b="0" i="0" u="none" strike="noStrike" cap="none" normalizeH="0" baseline="0" dirty="0">
              <a:ln>
                <a:noFill/>
              </a:ln>
              <a:solidFill>
                <a:srgbClr val="008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HttpPost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async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Task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IActionResult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74531F"/>
                </a:solidFill>
                <a:effectLst/>
                <a:latin typeface="Consolas" panose="020B0609020204030204" pitchFamily="49" charset="0"/>
              </a:rPr>
              <a:t>Create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(Travel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travel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0000"/>
                </a:solidFill>
                <a:latin typeface="Consolas"/>
              </a:rPr>
              <a:t>   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8F08C4"/>
                </a:solidFill>
                <a:effectLst/>
                <a:latin typeface="Consolas"/>
              </a:rPr>
              <a:t>if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(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ModelState.IsValid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)</a:t>
            </a:r>
            <a:r>
              <a:rPr lang="fr-FR" altLang="fr-FR" sz="1050" dirty="0">
                <a:solidFill>
                  <a:srgbClr val="000000"/>
                </a:solidFill>
                <a:latin typeface="Consolas"/>
              </a:rPr>
              <a:t>  </a:t>
            </a:r>
            <a:endParaRPr lang="fr-FR" altLang="fr-FR" sz="105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{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0000"/>
                </a:solidFill>
                <a:latin typeface="Consolas"/>
              </a:rPr>
              <a:t>       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string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1F377F"/>
                </a:solidFill>
                <a:effectLst/>
                <a:latin typeface="Consolas"/>
              </a:rPr>
              <a:t>webRootPath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= _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webHostEnvironment.WebRootPath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;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//La racine de notre serveur.</a:t>
            </a:r>
            <a:r>
              <a:rPr lang="fr-FR" altLang="fr-FR" sz="1050" dirty="0">
                <a:solidFill>
                  <a:srgbClr val="008000"/>
                </a:solidFill>
                <a:latin typeface="Consolas"/>
              </a:rPr>
              <a:t> </a:t>
            </a:r>
            <a:r>
              <a:rPr lang="fr-FR" altLang="fr-FR" sz="1050" dirty="0">
                <a:solidFill>
                  <a:srgbClr val="000000"/>
                </a:solidFill>
                <a:latin typeface="Consolas"/>
              </a:rPr>
              <a:t>         </a:t>
            </a:r>
            <a:endParaRPr lang="fr-FR" altLang="fr-FR" sz="105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00FF"/>
                </a:solidFill>
                <a:latin typeface="Consolas"/>
              </a:rPr>
              <a:t>      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 var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1F377F"/>
                </a:solidFill>
                <a:effectLst/>
                <a:latin typeface="Consolas"/>
              </a:rPr>
              <a:t>files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=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HttpContext.Request.Form.Files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;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//nouvelle image récupérée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         </a:t>
            </a:r>
            <a:endParaRPr lang="fr-FR" altLang="fr-FR" sz="105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8F08C4"/>
                </a:solidFill>
                <a:latin typeface="Consolas"/>
              </a:rPr>
              <a:t>      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8F08C4"/>
                </a:solidFill>
                <a:effectLst/>
                <a:latin typeface="Consolas"/>
              </a:rPr>
              <a:t> if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(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files.Count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&gt; 0)         </a:t>
            </a:r>
            <a:endParaRPr lang="fr-FR" altLang="fr-FR" sz="105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{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lang="fr-FR" altLang="fr-FR" sz="1050" dirty="0">
                <a:solidFill>
                  <a:srgbClr val="000000"/>
                </a:solidFill>
                <a:latin typeface="Consolas"/>
              </a:rPr>
              <a:t>         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string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1F377F"/>
                </a:solidFill>
                <a:effectLst/>
                <a:latin typeface="Consolas"/>
              </a:rPr>
              <a:t>fileName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=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Guid.NewGuid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().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ToString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();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// Nom fichier généré, unique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lang="fr-FR" altLang="fr-FR" sz="1050" dirty="0">
                <a:solidFill>
                  <a:srgbClr val="008000"/>
                </a:solidFill>
                <a:latin typeface="Consolas"/>
              </a:rPr>
              <a:t>(on évite les Path </a:t>
            </a:r>
            <a:r>
              <a:rPr lang="fr-FR" altLang="fr-FR" sz="1050" dirty="0" err="1">
                <a:solidFill>
                  <a:srgbClr val="008000"/>
                </a:solidFill>
                <a:latin typeface="Consolas"/>
              </a:rPr>
              <a:t>Traversal</a:t>
            </a:r>
            <a:r>
              <a:rPr lang="fr-FR" altLang="fr-FR" sz="1050" dirty="0">
                <a:solidFill>
                  <a:srgbClr val="008000"/>
                </a:solidFill>
                <a:latin typeface="Consolas"/>
              </a:rPr>
              <a:t>)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   </a:t>
            </a:r>
            <a:endParaRPr lang="fr-FR" altLang="fr-FR" sz="105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0000"/>
                </a:solidFill>
                <a:latin typeface="Consolas"/>
              </a:rPr>
              <a:t>           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var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1F377F"/>
                </a:solidFill>
                <a:effectLst/>
                <a:latin typeface="Consolas"/>
              </a:rPr>
              <a:t>uploads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=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Path.Combine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webRootPath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, </a:t>
            </a:r>
            <a:r>
              <a:rPr lang="fr-FR" altLang="fr-FR" sz="1050" dirty="0" err="1">
                <a:solidFill>
                  <a:srgbClr val="000000"/>
                </a:solidFill>
                <a:latin typeface="Consolas"/>
              </a:rPr>
              <a:t>AppConstants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.ImagePath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);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// chemin pour les </a:t>
            </a:r>
            <a:r>
              <a:rPr lang="fr-FR" altLang="fr-FR" sz="1050" dirty="0">
                <a:solidFill>
                  <a:srgbClr val="008000"/>
                </a:solidFill>
                <a:latin typeface="Consolas"/>
              </a:rPr>
              <a:t>images</a:t>
            </a:r>
            <a:endParaRPr lang="fr-FR" altLang="fr-FR" sz="1050" b="0" i="0" u="none" strike="noStrike" cap="none" normalizeH="0" baseline="0" dirty="0">
              <a:ln>
                <a:noFill/>
              </a:ln>
              <a:solidFill>
                <a:srgbClr val="008000"/>
              </a:solidFill>
              <a:effectLst/>
              <a:latin typeface="Consola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8000"/>
                </a:solidFill>
                <a:latin typeface="Consolas"/>
              </a:rPr>
              <a:t>            </a:t>
            </a:r>
            <a:r>
              <a:rPr lang="fr-FR" altLang="fr-FR" sz="1050" dirty="0">
                <a:solidFill>
                  <a:srgbClr val="0000FF"/>
                </a:solidFill>
                <a:latin typeface="Consolas"/>
              </a:rPr>
              <a:t>var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1F377F"/>
                </a:solidFill>
                <a:effectLst/>
                <a:latin typeface="Consolas"/>
              </a:rPr>
              <a:t>extension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=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Path.GetExtension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(files[0].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FileName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);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// extraire l'extension du fichier</a:t>
            </a:r>
            <a:endParaRPr lang="fr-FR" altLang="fr-FR" sz="1050" dirty="0">
              <a:solidFill>
                <a:srgbClr val="008000"/>
              </a:solidFill>
              <a:latin typeface="Consolas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8000"/>
                </a:solidFill>
                <a:latin typeface="Consolas"/>
              </a:rPr>
              <a:t>            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// Créer un canal pour transférer le </a:t>
            </a:r>
            <a:r>
              <a:rPr lang="fr-FR" altLang="fr-FR" sz="1050" dirty="0">
                <a:solidFill>
                  <a:srgbClr val="008000"/>
                </a:solidFill>
                <a:latin typeface="Consolas"/>
              </a:rPr>
              <a:t>fichier</a:t>
            </a:r>
            <a:endParaRPr lang="fr-FR" altLang="fr-FR" sz="105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00FF"/>
                </a:solidFill>
                <a:latin typeface="Consolas"/>
              </a:rPr>
              <a:t>            </a:t>
            </a:r>
            <a:r>
              <a:rPr lang="fr-FR" altLang="fr-FR" sz="1050" dirty="0" err="1">
                <a:solidFill>
                  <a:srgbClr val="0000FF"/>
                </a:solidFill>
                <a:latin typeface="Consolas"/>
              </a:rPr>
              <a:t>using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(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var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1F377F"/>
                </a:solidFill>
                <a:effectLst/>
                <a:latin typeface="Consolas"/>
              </a:rPr>
              <a:t>filesStreams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=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new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FileStream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Path.Combine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uploads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,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fileName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+ extension),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FileMode.Create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))</a:t>
            </a:r>
            <a:endParaRPr lang="fr-FR" altLang="fr-FR" sz="1050" dirty="0">
              <a:solidFill>
                <a:srgbClr val="000000"/>
              </a:solidFill>
              <a:latin typeface="Consolas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0000"/>
                </a:solidFill>
                <a:latin typeface="Consolas"/>
              </a:rPr>
              <a:t>            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{</a:t>
            </a:r>
            <a:endParaRPr lang="fr-FR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0000"/>
                </a:solidFill>
                <a:latin typeface="Consolas"/>
              </a:rPr>
              <a:t>                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files[0].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CopyTo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filesStreams</a:t>
            </a:r>
            <a:r>
              <a:rPr lang="fr-FR" altLang="fr-FR" sz="1050" dirty="0">
                <a:solidFill>
                  <a:srgbClr val="000000"/>
                </a:solidFill>
                <a:latin typeface="Consolas"/>
              </a:rPr>
              <a:t>);</a:t>
            </a:r>
            <a:endParaRPr lang="fr-FR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0000"/>
                </a:solidFill>
                <a:latin typeface="Consolas"/>
              </a:rPr>
              <a:t>            }</a:t>
            </a:r>
            <a:endParaRPr lang="fr-FR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8000"/>
                </a:solidFill>
                <a:latin typeface="Consolas"/>
              </a:rPr>
              <a:t>            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// Composer le nom du fichier avec son extension qui sera enregistré dans la BD</a:t>
            </a:r>
            <a:endParaRPr lang="fr-FR" altLang="fr-FR" sz="1050" dirty="0">
              <a:solidFill>
                <a:srgbClr val="008000"/>
              </a:solidFill>
              <a:latin typeface="Consolas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8000"/>
                </a:solidFill>
                <a:latin typeface="Consolas"/>
              </a:rPr>
              <a:t>            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// avec le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path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 relatif à partir du Root</a:t>
            </a:r>
            <a:endParaRPr lang="fr-FR" dirty="0">
              <a:solidFill>
                <a:srgbClr val="000000"/>
              </a:solidFill>
              <a:latin typeface="Consolas"/>
              <a:cs typeface="Calibri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8000"/>
                </a:solidFill>
                <a:latin typeface="Consolas"/>
              </a:rPr>
              <a:t>            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// ou sans le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path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 relatif (le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path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 devra être ajouté dans la View)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           </a:t>
            </a:r>
            <a:endParaRPr lang="fr-FR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0000"/>
                </a:solidFill>
                <a:latin typeface="Consolas"/>
              </a:rPr>
              <a:t>            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travel.TravelImage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= 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fileName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+ extension;         </a:t>
            </a:r>
            <a:endParaRPr lang="fr-FR" altLang="fr-FR" sz="105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   }                 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8000"/>
                </a:solidFill>
                <a:latin typeface="Consolas"/>
              </a:rPr>
              <a:t>       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/>
              </a:rPr>
              <a:t>// Ajouter à la BD</a:t>
            </a:r>
            <a:endParaRPr lang="fr-FR" altLang="fr-FR" sz="1050" b="0" i="0" u="none" strike="noStrike" cap="none" normalizeH="0" baseline="0" dirty="0">
              <a:ln>
                <a:noFill/>
              </a:ln>
              <a:solidFill>
                <a:srgbClr val="008000"/>
              </a:solidFill>
              <a:effectLst/>
              <a:latin typeface="Consola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      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await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_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context.Travel.AddAsync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travel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);</a:t>
            </a:r>
            <a:endParaRPr lang="fr-FR" altLang="fr-FR" sz="105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050" dirty="0">
                <a:solidFill>
                  <a:srgbClr val="000000"/>
                </a:solidFill>
                <a:latin typeface="Consolas"/>
              </a:rPr>
              <a:t>        </a:t>
            </a:r>
            <a:r>
              <a:rPr lang="fr-FR" sz="1100" dirty="0" err="1">
                <a:solidFill>
                  <a:srgbClr val="0000FF"/>
                </a:solidFill>
                <a:latin typeface="Consolas"/>
              </a:rPr>
              <a:t>await</a:t>
            </a:r>
            <a:r>
              <a:rPr lang="fr-FR" sz="1100" dirty="0">
                <a:solidFill>
                  <a:srgbClr val="000000"/>
                </a:solidFill>
                <a:latin typeface="Consolas"/>
              </a:rPr>
              <a:t>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_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context.SaveChangesAsync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();</a:t>
            </a:r>
            <a:r>
              <a:rPr lang="fr-FR" altLang="fr-FR" sz="1050" dirty="0">
                <a:solidFill>
                  <a:srgbClr val="000000"/>
                </a:solidFill>
                <a:latin typeface="Consolas"/>
              </a:rPr>
              <a:t> </a:t>
            </a:r>
            <a:endParaRPr lang="fr-FR" altLang="fr-FR" sz="105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      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8F08C4"/>
                </a:solidFill>
                <a:effectLst/>
                <a:latin typeface="Consolas"/>
              </a:rPr>
              <a:t>return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RedirectToAction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nameof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(Index));</a:t>
            </a:r>
            <a:endParaRPr lang="fr-FR" altLang="fr-FR" sz="105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   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   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8F08C4"/>
                </a:solidFill>
                <a:effectLst/>
                <a:latin typeface="Consolas"/>
              </a:rPr>
              <a:t>return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this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.View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</a:t>
            </a:r>
            <a:r>
              <a:rPr kumimoji="0" lang="fr-FR" altLang="fr-FR" sz="105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travel</a:t>
            </a: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);</a:t>
            </a:r>
            <a:endParaRPr lang="fr-FR" altLang="fr-FR" sz="105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/>
            </a:endParaRPr>
          </a:p>
          <a:p>
            <a:pPr defTabSz="914400">
              <a:spcBef>
                <a:spcPct val="0"/>
              </a:spcBef>
              <a:spcAft>
                <a:spcPct val="0"/>
              </a:spcAft>
            </a:pPr>
            <a:endParaRPr lang="fr-FR" altLang="fr-FR" sz="1050" dirty="0">
              <a:solidFill>
                <a:srgbClr val="000000"/>
              </a:solidFill>
              <a:latin typeface="Consola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5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}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1026470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F6AC6C31-9B86-15D1-B4CB-89B29062F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HTML &lt;</a:t>
            </a:r>
            <a:r>
              <a:rPr lang="fr-CA" err="1"/>
              <a:t>form</a:t>
            </a:r>
            <a:r>
              <a:rPr lang="fr-CA"/>
              <a:t>&gt; </a:t>
            </a:r>
            <a:r>
              <a:rPr lang="fr-CA" err="1"/>
              <a:t>enctype</a:t>
            </a:r>
            <a:r>
              <a:rPr lang="fr-CA"/>
              <a:t> </a:t>
            </a:r>
            <a:r>
              <a:rPr lang="fr-CA" err="1"/>
              <a:t>attribute</a:t>
            </a:r>
            <a:endParaRPr lang="fr-C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9698F2A2-5D7E-78D2-7A36-54D8A6226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Permet de choisir de quelle façon les données sont encodées dans le formulaire envoyé au serveur.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0C2F102-5F22-D0C1-F5F0-24E4AE41D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BCE2BF-7C6E-91CE-8706-6F3821ACC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7</a:t>
            </a:fld>
            <a:endParaRPr lang="fr-CA"/>
          </a:p>
        </p:txBody>
      </p:sp>
      <p:graphicFrame>
        <p:nvGraphicFramePr>
          <p:cNvPr id="8" name="Tableau 4">
            <a:extLst>
              <a:ext uri="{FF2B5EF4-FFF2-40B4-BE49-F238E27FC236}">
                <a16:creationId xmlns:a16="http://schemas.microsoft.com/office/drawing/2014/main" id="{D41C9148-DDA0-66FA-6612-31974764C6E8}"/>
              </a:ext>
            </a:extLst>
          </p:cNvPr>
          <p:cNvGraphicFramePr>
            <a:graphicFrameLocks noGrp="1"/>
          </p:cNvGraphicFramePr>
          <p:nvPr/>
        </p:nvGraphicFramePr>
        <p:xfrm>
          <a:off x="1866900" y="2345443"/>
          <a:ext cx="8458200" cy="235458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980991667"/>
                    </a:ext>
                  </a:extLst>
                </a:gridCol>
                <a:gridCol w="5791200">
                  <a:extLst>
                    <a:ext uri="{9D8B030D-6E8A-4147-A177-3AD203B41FA5}">
                      <a16:colId xmlns:a16="http://schemas.microsoft.com/office/drawing/2014/main" val="2869774816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r>
                        <a:rPr lang="fr-CA"/>
                        <a:t>Valeur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62377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lang="fr-CA"/>
                        <a:t>application/x-www-</a:t>
                      </a:r>
                      <a:r>
                        <a:rPr lang="fr-CA" err="1"/>
                        <a:t>form</a:t>
                      </a:r>
                      <a:r>
                        <a:rPr lang="fr-CA"/>
                        <a:t>-</a:t>
                      </a:r>
                      <a:r>
                        <a:rPr lang="fr-CA" err="1"/>
                        <a:t>urlencoded</a:t>
                      </a:r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Valeur par défaut, tous les caractères sont encodés, les symboles spéciaux sont convertis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479959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lang="fr-CA" err="1"/>
                        <a:t>multipart</a:t>
                      </a:r>
                      <a:r>
                        <a:rPr lang="fr-CA"/>
                        <a:t>/</a:t>
                      </a:r>
                      <a:r>
                        <a:rPr lang="fr-CA" err="1"/>
                        <a:t>form</a:t>
                      </a:r>
                      <a:r>
                        <a:rPr lang="fr-CA"/>
                        <a:t>-data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Obligatoire pour le téléchargement de fichiers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41191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lang="fr-CA" err="1"/>
                        <a:t>text</a:t>
                      </a:r>
                      <a:r>
                        <a:rPr lang="fr-CA"/>
                        <a:t>/plain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Données sans encodage, déconseillé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283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3822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603B24C-BDA1-49B2-519F-A5552F701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err="1"/>
              <a:t>View</a:t>
            </a:r>
            <a:r>
              <a:rPr lang="fr-CA"/>
              <a:t> </a:t>
            </a:r>
            <a:r>
              <a:rPr lang="fr-CA" err="1"/>
              <a:t>Create</a:t>
            </a:r>
            <a:r>
              <a:rPr lang="fr-CA"/>
              <a:t> pour l’</a:t>
            </a:r>
            <a:r>
              <a:rPr lang="fr-CA" err="1"/>
              <a:t>upload</a:t>
            </a:r>
            <a:r>
              <a:rPr lang="fr-CA"/>
              <a:t> d’image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FB97DC9-74D7-8B1B-A67E-A2A82F170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BCBABFA-58AF-A94C-6F68-A4F520235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8</a:t>
            </a:fld>
            <a:endParaRPr lang="fr-CA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0E7E940-6DC2-3F0E-D001-DE58081A3E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96963" y="2659349"/>
            <a:ext cx="10058400" cy="172662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&lt;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form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 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class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="form-horizontal"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 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method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="post"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 </a:t>
            </a:r>
            <a:r>
              <a:rPr kumimoji="0" lang="en-CA" altLang="fr-FR" sz="14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00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enctype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="multipart/form-data"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 </a:t>
            </a:r>
            <a:r>
              <a:rPr kumimoji="0" lang="en-CA" altLang="fr-FR" sz="1400" b="1" i="0" u="none" strike="noStrike" cap="none" normalizeH="0" baseline="0" dirty="0">
                <a:ln>
                  <a:noFill/>
                </a:ln>
                <a:solidFill>
                  <a:srgbClr val="80008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asp-action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="Create"&gt;</a:t>
            </a:r>
            <a:r>
              <a:rPr kumimoji="0" lang="fr-CA" altLang="fr-FR" sz="1000" b="0" i="0" u="none" strike="noStrike" cap="none" normalizeH="0" baseline="0" dirty="0">
                <a:ln>
                  <a:noFill/>
                </a:ln>
                <a:effectLst/>
                <a:latin typeface="Arial"/>
                <a:cs typeface="Arial"/>
              </a:rPr>
              <a:t> </a:t>
            </a:r>
            <a:endParaRPr kumimoji="0" lang="fr-CA" altLang="fr-FR" sz="3200" b="0" i="0" u="none" strike="noStrike" cap="none" normalizeH="0" baseline="0" dirty="0">
              <a:ln>
                <a:noFill/>
              </a:ln>
              <a:effectLst/>
              <a:latin typeface="Arial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CA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…</a:t>
            </a:r>
            <a:endParaRPr kumimoji="0" lang="fr-CA" altLang="fr-FR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CA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&lt;</a:t>
            </a:r>
            <a:r>
              <a:rPr kumimoji="0" lang="en-CA" altLang="fr-FR" sz="14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div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anose="02020603050405020304" pitchFamily="18" charset="0"/>
                <a:cs typeface="Courier New"/>
              </a:rPr>
              <a:t> </a:t>
            </a:r>
            <a:r>
              <a:rPr kumimoji="0" lang="en-CA" altLang="fr-FR" sz="1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class</a:t>
            </a:r>
            <a:r>
              <a:rPr kumimoji="0" lang="en-CA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="col-8"&gt;</a:t>
            </a:r>
            <a:endParaRPr kumimoji="0" lang="fr-CA" altLang="fr-FR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nsolas"/>
              <a:cs typeface="Courier New"/>
            </a:endParaRPr>
          </a:p>
          <a:p>
            <a:pPr marL="0" indent="0">
              <a:buNone/>
            </a:pPr>
            <a:r>
              <a:rPr lang="en-CA" altLang="fr-FR" sz="1400" dirty="0">
                <a:solidFill>
                  <a:srgbClr val="0000FF"/>
                </a:solidFill>
                <a:latin typeface="Consolas"/>
                <a:ea typeface="Times New Roman" panose="02020603050405020304" pitchFamily="18" charset="0"/>
                <a:cs typeface="Courier New"/>
              </a:rPr>
              <a:t>    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&lt;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input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anose="02020603050405020304" pitchFamily="18" charset="0"/>
                <a:cs typeface="Courier New"/>
              </a:rPr>
              <a:t> </a:t>
            </a:r>
            <a:r>
              <a:rPr kumimoji="0" lang="en-CA" altLang="fr-FR" sz="1400" b="1" i="0" u="none" strike="noStrike" cap="none" normalizeH="0" baseline="0" dirty="0">
                <a:ln>
                  <a:noFill/>
                </a:ln>
                <a:solidFill>
                  <a:srgbClr val="800080"/>
                </a:solidFill>
                <a:effectLst/>
                <a:highlight>
                  <a:srgbClr val="00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type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="file"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anose="02020603050405020304" pitchFamily="18" charset="0"/>
                <a:cs typeface="Courier New"/>
              </a:rPr>
              <a:t> </a:t>
            </a:r>
            <a:r>
              <a:rPr kumimoji="0" lang="en-CA" altLang="fr-FR" sz="1400" b="1" i="0" u="none" strike="noStrike" cap="none" normalizeH="0" baseline="0" dirty="0">
                <a:ln>
                  <a:noFill/>
                </a:ln>
                <a:solidFill>
                  <a:srgbClr val="80008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name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="files"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anose="02020603050405020304" pitchFamily="18" charset="0"/>
                <a:cs typeface="Courier New"/>
              </a:rPr>
              <a:t> 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id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="</a:t>
            </a:r>
            <a:r>
              <a:rPr kumimoji="0" lang="en-CA" altLang="fr-FR" sz="1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uploadBox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"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anose="02020603050405020304" pitchFamily="18" charset="0"/>
                <a:cs typeface="Courier New"/>
              </a:rPr>
              <a:t> </a:t>
            </a:r>
            <a:r>
              <a:rPr kumimoji="0" lang="en-CA" altLang="fr-FR" sz="1400" b="1" i="0" u="none" strike="noStrike" cap="none" normalizeH="0" baseline="0" dirty="0">
                <a:ln>
                  <a:noFill/>
                </a:ln>
                <a:solidFill>
                  <a:srgbClr val="80008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asp-for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="</a:t>
            </a:r>
            <a:r>
              <a:rPr kumimoji="0" lang="en-CA" altLang="fr-FR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TravelImage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"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anose="02020603050405020304" pitchFamily="18" charset="0"/>
                <a:cs typeface="Courier New"/>
              </a:rPr>
              <a:t>  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class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="form-control"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anose="02020603050405020304" pitchFamily="18" charset="0"/>
                <a:cs typeface="Courier New"/>
              </a:rPr>
              <a:t> </a:t>
            </a:r>
            <a:r>
              <a:rPr kumimoji="0" lang="en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/&gt;</a:t>
            </a:r>
            <a:endParaRPr kumimoji="0" lang="fr-CA" altLang="fr-F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/>
              <a:cs typeface="Courier New"/>
            </a:endParaRPr>
          </a:p>
          <a:p>
            <a:pPr marL="0" indent="0">
              <a:buNone/>
            </a:pPr>
            <a:r>
              <a:rPr lang="en-CA" altLang="fr-FR" sz="1400" dirty="0">
                <a:solidFill>
                  <a:srgbClr val="0000FF"/>
                </a:solidFill>
                <a:latin typeface="Consolas"/>
                <a:ea typeface="Times New Roman" panose="02020603050405020304" pitchFamily="18" charset="0"/>
                <a:cs typeface="Courier New"/>
              </a:rPr>
              <a:t>    </a:t>
            </a:r>
            <a:r>
              <a:rPr kumimoji="0" lang="en-CA" altLang="fr-FR" sz="1400" b="0" i="0" u="none" strike="sng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&lt;</a:t>
            </a:r>
            <a:r>
              <a:rPr kumimoji="0" lang="en-CA" altLang="fr-FR" sz="1400" b="0" i="0" u="none" strike="sng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span</a:t>
            </a:r>
            <a:r>
              <a:rPr kumimoji="0" lang="en-CA" altLang="fr-FR" sz="1400" b="0" i="0" u="none" strike="sng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anose="02020603050405020304" pitchFamily="18" charset="0"/>
                <a:cs typeface="Courier New"/>
              </a:rPr>
              <a:t> </a:t>
            </a:r>
            <a:r>
              <a:rPr kumimoji="0" lang="en-CA" altLang="fr-FR" sz="1400" b="1" i="0" u="none" strike="sngStrike" cap="none" normalizeH="0" baseline="0" dirty="0">
                <a:ln>
                  <a:noFill/>
                </a:ln>
                <a:solidFill>
                  <a:srgbClr val="80008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asp-validation-for</a:t>
            </a:r>
            <a:r>
              <a:rPr kumimoji="0" lang="en-CA" altLang="fr-FR" sz="1400" b="0" i="0" u="none" strike="sng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="</a:t>
            </a:r>
            <a:r>
              <a:rPr kumimoji="0" lang="en-CA" altLang="fr-FR" sz="1400" b="0" i="0" u="none" strike="sng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TravelImage</a:t>
            </a:r>
            <a:r>
              <a:rPr kumimoji="0" lang="en-CA" altLang="fr-FR" sz="1400" b="0" i="0" u="none" strike="sng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"</a:t>
            </a:r>
            <a:r>
              <a:rPr kumimoji="0" lang="en-CA" altLang="fr-FR" sz="1400" b="0" i="0" u="none" strike="sng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anose="02020603050405020304" pitchFamily="18" charset="0"/>
                <a:cs typeface="Courier New"/>
              </a:rPr>
              <a:t> </a:t>
            </a:r>
            <a:r>
              <a:rPr kumimoji="0" lang="en-CA" altLang="fr-FR" sz="1400" b="0" i="0" u="none" strike="sng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class</a:t>
            </a:r>
            <a:r>
              <a:rPr kumimoji="0" lang="en-CA" altLang="fr-FR" sz="1400" b="0" i="0" u="none" strike="sng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="text-danger"&gt;&lt;/</a:t>
            </a:r>
            <a:r>
              <a:rPr kumimoji="0" lang="en-CA" altLang="fr-FR" sz="1400" b="0" i="0" u="none" strike="sng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span</a:t>
            </a:r>
            <a:r>
              <a:rPr kumimoji="0" lang="en-CA" altLang="fr-FR" sz="1400" b="0" i="0" u="none" strike="sng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&gt;</a:t>
            </a:r>
            <a:r>
              <a:rPr lang="en-CA" altLang="fr-FR" sz="1400" dirty="0">
                <a:solidFill>
                  <a:srgbClr val="0000FF"/>
                </a:solidFill>
                <a:latin typeface="Consolas"/>
                <a:ea typeface="Times New Roman" panose="02020603050405020304" pitchFamily="18" charset="0"/>
                <a:cs typeface="Courier New"/>
              </a:rPr>
              <a:t> </a:t>
            </a:r>
            <a:endParaRPr kumimoji="0" lang="fr-CA" altLang="fr-F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/>
              <a:cs typeface="Courier New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CA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kumimoji="0" lang="en-CA" altLang="fr-FR" sz="14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div</a:t>
            </a:r>
            <a:r>
              <a:rPr kumimoji="0" lang="en-CA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kumimoji="0" lang="fr-CA" altLang="fr-FR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en-CA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urier New" panose="02070309020205020404" pitchFamily="49" charset="0"/>
              </a:rPr>
              <a:t>…</a:t>
            </a:r>
            <a:endParaRPr kumimoji="0" lang="fr-CA" altLang="fr-FR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1025" algn="l"/>
                <a:tab pos="1163638" algn="l"/>
                <a:tab pos="1744663" algn="l"/>
                <a:tab pos="2327275" algn="l"/>
                <a:tab pos="2908300" algn="l"/>
                <a:tab pos="3489325" algn="l"/>
                <a:tab pos="4071938" algn="l"/>
                <a:tab pos="4652963" algn="l"/>
                <a:tab pos="5235575" algn="l"/>
                <a:tab pos="5816600" algn="l"/>
                <a:tab pos="6397625" algn="l"/>
                <a:tab pos="6980238" algn="l"/>
                <a:tab pos="7561263" algn="l"/>
                <a:tab pos="8143875" algn="l"/>
                <a:tab pos="8724900" algn="l"/>
                <a:tab pos="9305925" algn="l"/>
              </a:tabLst>
            </a:pPr>
            <a:r>
              <a:rPr kumimoji="0" lang="fr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&lt;/</a:t>
            </a:r>
            <a:r>
              <a:rPr kumimoji="0" lang="fr-CA" altLang="fr-FR" sz="1400" b="0" i="0" u="none" strike="noStrike" cap="none" normalizeH="0" baseline="0" dirty="0" err="1">
                <a:ln>
                  <a:noFill/>
                </a:ln>
                <a:solidFill>
                  <a:srgbClr val="8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form</a:t>
            </a:r>
            <a:r>
              <a:rPr kumimoji="0" lang="fr-CA" altLang="fr-FR" sz="14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&gt;</a:t>
            </a:r>
            <a:endParaRPr kumimoji="0" lang="fr-CA" altLang="fr-F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/>
              <a:cs typeface="Courier New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C70F68B-2D65-80FD-4536-BFA31106FA8A}"/>
              </a:ext>
            </a:extLst>
          </p:cNvPr>
          <p:cNvSpPr txBox="1"/>
          <p:nvPr/>
        </p:nvSpPr>
        <p:spPr>
          <a:xfrm>
            <a:off x="1096963" y="1488141"/>
            <a:ext cx="881068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CA"/>
              <a:t>Le formulaire doit utiliser un </a:t>
            </a:r>
            <a:r>
              <a:rPr lang="fr-CA" err="1"/>
              <a:t>enctype</a:t>
            </a:r>
            <a:r>
              <a:rPr lang="fr-CA"/>
              <a:t>="</a:t>
            </a:r>
            <a:r>
              <a:rPr lang="fr-CA" err="1"/>
              <a:t>multipart</a:t>
            </a:r>
            <a:r>
              <a:rPr lang="fr-CA"/>
              <a:t>/</a:t>
            </a:r>
            <a:r>
              <a:rPr lang="fr-CA" err="1"/>
              <a:t>form</a:t>
            </a:r>
            <a:r>
              <a:rPr lang="fr-CA"/>
              <a:t>-data" </a:t>
            </a:r>
          </a:p>
          <a:p>
            <a:r>
              <a:rPr lang="fr-CA"/>
              <a:t>On utilise un input de type="file" pour nous permettre de sélectionner un fichier à téléverser</a:t>
            </a:r>
          </a:p>
        </p:txBody>
      </p:sp>
    </p:spTree>
    <p:extLst>
      <p:ext uri="{BB962C8B-B14F-4D97-AF65-F5344CB8AC3E}">
        <p14:creationId xmlns:p14="http://schemas.microsoft.com/office/powerpoint/2010/main" val="1636358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825DDD-DB5A-2FE0-0E35-A87AC139B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Librairie </a:t>
            </a:r>
            <a:r>
              <a:rPr lang="fr-CA" err="1"/>
              <a:t>toastr</a:t>
            </a:r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ED49E68-B775-2E9B-4DA6-36A9801CD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D86849-CF09-5AC3-54DF-F308E3FD1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9</a:t>
            </a:fld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0A322F1-986A-BD8E-1048-A32DF70DB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363235"/>
            <a:ext cx="6781800" cy="32545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97C75FDE-9540-EEFA-B57F-1933446DE7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98"/>
          <a:stretch/>
        </p:blipFill>
        <p:spPr>
          <a:xfrm>
            <a:off x="5021181" y="4789817"/>
            <a:ext cx="2857899" cy="779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6447A9C6-BC50-1BAE-3562-93F530AC3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4827332"/>
            <a:ext cx="2934109" cy="704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07559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4D0A70-ED75-1527-9941-44E925F24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Ajout de la librairie </a:t>
            </a:r>
            <a:r>
              <a:rPr lang="fr-CA" err="1"/>
              <a:t>toastr</a:t>
            </a:r>
            <a:endParaRPr lang="fr-CA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1B68A4FF-D0C4-322F-F451-8A40D24CF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Ajouter la référence dans le _</a:t>
            </a:r>
            <a:r>
              <a:rPr lang="fr-CA" err="1"/>
              <a:t>layout</a:t>
            </a:r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9024867-B501-076E-BDAF-B503886AB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AC2BC0-D710-89C7-7272-4A707F345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10</a:t>
            </a:fld>
            <a:endParaRPr lang="fr-CA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BDCB7CDF-618D-DE84-82B4-C327FD7B8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1956033"/>
            <a:ext cx="8991600" cy="203132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head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&gt;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&lt;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link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href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="https://cdn.jsdelivr.net/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npm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/summernote@0.8.18/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dist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/summernote.min.css"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rel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="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stylesheet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"&gt;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&lt;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800000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link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 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rel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="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stylesheet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"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href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="https://cdnjs.cloudflare.com/ajax/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libs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/toastr.js/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latest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/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css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/toastr.min.css"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  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crossorigin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="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anonymous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"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 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/&gt;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   &lt;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link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rel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="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stylesheet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href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="~/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css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/site.css"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/&gt;</a:t>
            </a:r>
            <a:endParaRPr lang="fr-FR" altLang="fr-FR" sz="14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head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&gt;</a:t>
            </a:r>
            <a:endParaRPr kumimoji="0" lang="fr-FR" altLang="fr-FR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38753007-3094-23A0-A9EA-794251576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534" y="4362673"/>
            <a:ext cx="8973346" cy="138499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&lt;/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800000"/>
                </a:solidFill>
                <a:effectLst/>
                <a:latin typeface="Consolas"/>
              </a:rPr>
              <a:t>footer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/>
              </a:rPr>
              <a:t>&gt;</a:t>
            </a:r>
            <a:endParaRPr lang="fr-FR" altLang="fr-FR" sz="1200">
              <a:solidFill>
                <a:srgbClr val="000000"/>
              </a:solidFill>
              <a:latin typeface="Consola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script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src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="~/lib/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jquery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dist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/jquery.min.js"&gt;&lt;/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script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&gt;</a:t>
            </a:r>
            <a:endParaRPr lang="fr-FR" altLang="fr-FR" sz="12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script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src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="~/lib/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bootstrap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dist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/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js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/bootstrap.bundle.min.js"&gt;&lt;/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script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&gt;</a:t>
            </a:r>
            <a:endParaRPr lang="fr-FR" altLang="fr-FR" sz="12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script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200" b="1" i="0" u="none" strike="noStrike" cap="none" normalizeH="0" baseline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</a:rPr>
              <a:t>src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="~/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js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/site.js"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200" b="1" i="0" u="none" strike="noStrike" cap="none" normalizeH="0" baseline="0" err="1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</a:rPr>
              <a:t>asp</a:t>
            </a:r>
            <a:r>
              <a:rPr kumimoji="0" lang="fr-FR" altLang="fr-FR" sz="1200" b="1" i="0" u="none" strike="noStrike" cap="none" normalizeH="0" baseline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</a:rPr>
              <a:t>-append-version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="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true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"&gt;&lt;/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script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&gt;</a:t>
            </a:r>
            <a:endParaRPr lang="fr-FR" altLang="fr-FR" sz="12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script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src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="https://cdn.jsdelivr.net/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npm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/summernote@0.8.18/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dist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/summernote.min.js"&gt;&lt;/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script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&gt;</a:t>
            </a:r>
            <a:endParaRPr lang="fr-FR" altLang="fr-FR" sz="12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&lt;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script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 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src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="https://cdnjs.cloudflare.com/ajax/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libs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/toastr.js/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latest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/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js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/toastr.min.js"&gt;&lt;/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script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&gt;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00"/>
                </a:highlight>
                <a:latin typeface="Consolas" panose="020B06090202040302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200" b="0" i="0" u="none" strike="noStrike" cap="none" normalizeH="0" baseline="0">
              <a:ln>
                <a:noFill/>
              </a:ln>
              <a:solidFill>
                <a:srgbClr val="0000FF"/>
              </a:solidFill>
              <a:effectLst/>
              <a:latin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143831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782CCF2F-A461-2124-C0BC-FE1A9129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Affichage des notifications </a:t>
            </a:r>
            <a:r>
              <a:rPr lang="fr-CA" err="1"/>
              <a:t>toastr</a:t>
            </a:r>
            <a:endParaRPr lang="fr-C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7CD1469-0C34-6128-7B5C-AAC77C0D8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On utilise généralement le </a:t>
            </a:r>
            <a:r>
              <a:rPr lang="fr-CA" err="1"/>
              <a:t>TempData</a:t>
            </a:r>
            <a:r>
              <a:rPr lang="fr-CA"/>
              <a:t> pour afficher les messages d’erreur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EBA82B-0D2A-8B00-9D76-E19C00A94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18ED9F5-D3AC-D809-D32D-D9A288FB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11</a:t>
            </a:fld>
            <a:endParaRPr lang="fr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EC2FE2-C221-C1B3-07C2-A19134FFBAD9}"/>
              </a:ext>
            </a:extLst>
          </p:cNvPr>
          <p:cNvSpPr txBox="1"/>
          <p:nvPr/>
        </p:nvSpPr>
        <p:spPr>
          <a:xfrm>
            <a:off x="1097280" y="1893075"/>
            <a:ext cx="8831179" cy="32637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r-CA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@</a:t>
            </a:r>
            <a:r>
              <a:rPr lang="fr-CA" sz="12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using</a:t>
            </a:r>
            <a:r>
              <a:rPr lang="fr-CA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r>
              <a:rPr lang="fr-CA" sz="12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ChampsSpeciaux.Utility</a:t>
            </a:r>
            <a:r>
              <a:rPr lang="fr-CA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lang="fr-CA" sz="1200" dirty="0"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r-CA" sz="12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@</a:t>
            </a:r>
            <a:r>
              <a:rPr lang="fr-CA" sz="1200" dirty="0">
                <a:solidFill>
                  <a:srgbClr val="8F08C4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(</a:t>
            </a:r>
            <a:r>
              <a:rPr lang="fr-CA" sz="120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TempData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[</a:t>
            </a:r>
            <a:r>
              <a:rPr lang="fr-CA" sz="120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AppContants.Success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] != </a:t>
            </a:r>
            <a:r>
              <a:rPr lang="fr-CA" sz="1200" dirty="0" err="1">
                <a:solidFill>
                  <a:srgbClr val="0000FF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null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endParaRPr lang="fr-CA" sz="1200" dirty="0"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r-CA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fr-CA" sz="1200" dirty="0"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CA" sz="1200" dirty="0">
                <a:solidFill>
                  <a:srgbClr val="000000"/>
                </a:solidFill>
                <a:latin typeface="Consolas"/>
                <a:ea typeface="Times New Roman" panose="02020603050405020304" pitchFamily="18" charset="0"/>
                <a:cs typeface="Courier New"/>
              </a:rPr>
              <a:t> </a:t>
            </a:r>
            <a:r>
              <a:rPr lang="en-CA" sz="1200" dirty="0">
                <a:solidFill>
                  <a:srgbClr val="0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 </a:t>
            </a:r>
            <a:r>
              <a:rPr lang="fr-CA" sz="1200" dirty="0"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&lt;</a:t>
            </a:r>
            <a:r>
              <a:rPr lang="fr-CA" sz="1200" dirty="0">
                <a:solidFill>
                  <a:srgbClr val="8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script</a:t>
            </a:r>
            <a:r>
              <a:rPr lang="fr-CA" sz="1200" dirty="0">
                <a:solidFill>
                  <a:srgbClr val="0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 </a:t>
            </a:r>
            <a:r>
              <a:rPr lang="fr-CA" sz="1200" dirty="0">
                <a:solidFill>
                  <a:srgbClr val="FF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type</a:t>
            </a:r>
            <a:r>
              <a:rPr lang="fr-CA" sz="1200" dirty="0"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="</a:t>
            </a:r>
            <a:r>
              <a:rPr lang="fr-CA" sz="1200" dirty="0" err="1"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text</a:t>
            </a:r>
            <a:r>
              <a:rPr lang="fr-CA" sz="1200" dirty="0"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/javascript"&gt;</a:t>
            </a:r>
            <a:endParaRPr lang="fr-CA" sz="1200" dirty="0">
              <a:effectLst/>
              <a:latin typeface="Consolas"/>
              <a:ea typeface="Times New Roman" panose="02020603050405020304" pitchFamily="18" charset="0"/>
              <a:cs typeface="Courier New"/>
            </a:endParaRPr>
          </a:p>
          <a:p>
            <a:pPr marL="228600">
              <a:lnSpc>
                <a:spcPct val="114999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r-CA" sz="1200">
                <a:solidFill>
                  <a:srgbClr val="0000FF"/>
                </a:solidFill>
                <a:latin typeface="Consolas"/>
                <a:ea typeface="Times New Roman" panose="02020603050405020304" pitchFamily="18" charset="0"/>
                <a:cs typeface="Courier New"/>
              </a:rPr>
              <a:t> </a:t>
            </a:r>
            <a:endParaRPr lang="fr-CA" sz="1200" dirty="0">
              <a:solidFill>
                <a:srgbClr val="0000FF"/>
              </a:solidFill>
              <a:latin typeface="Consolas"/>
              <a:ea typeface="Times New Roman" panose="02020603050405020304" pitchFamily="18" charset="0"/>
              <a:cs typeface="Courier New"/>
            </a:endParaRPr>
          </a:p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r-CA" sz="1200" dirty="0">
                <a:solidFill>
                  <a:srgbClr val="0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 </a:t>
            </a:r>
            <a:r>
              <a:rPr lang="fr-CA" sz="1200" dirty="0">
                <a:solidFill>
                  <a:srgbClr val="000000"/>
                </a:solidFill>
                <a:latin typeface="Consolas"/>
                <a:ea typeface="Times New Roman" panose="02020603050405020304" pitchFamily="18" charset="0"/>
                <a:cs typeface="Courier New"/>
              </a:rPr>
              <a:t>    </a:t>
            </a:r>
            <a:r>
              <a:rPr lang="fr-CA" sz="1200" dirty="0">
                <a:solidFill>
                  <a:srgbClr val="0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 </a:t>
            </a:r>
            <a:r>
              <a:rPr lang="fr-CA" sz="120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toastr.success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(</a:t>
            </a:r>
            <a:r>
              <a:rPr lang="fr-CA" sz="1200" dirty="0">
                <a:solidFill>
                  <a:srgbClr val="A31515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'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@</a:t>
            </a:r>
            <a:r>
              <a:rPr lang="fr-CA" sz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TempData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[</a:t>
            </a:r>
            <a:r>
              <a:rPr lang="fr-CA" sz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AppContants.Success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]</a:t>
            </a:r>
            <a:r>
              <a:rPr lang="fr-CA" sz="1200" dirty="0">
                <a:solidFill>
                  <a:srgbClr val="A31515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'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);</a:t>
            </a:r>
            <a:endParaRPr lang="fr-CA" sz="1200" dirty="0">
              <a:effectLst/>
              <a:highlight>
                <a:srgbClr val="FFFF00"/>
              </a:highlight>
              <a:latin typeface="Consolas"/>
              <a:ea typeface="Times New Roman" panose="02020603050405020304" pitchFamily="18" charset="0"/>
              <a:cs typeface="Courier New"/>
            </a:endParaRPr>
          </a:p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r-CA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</a:t>
            </a:r>
            <a:r>
              <a:rPr lang="fr-CA" sz="12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fr-CA" sz="1200" dirty="0">
                <a:solidFill>
                  <a:srgbClr val="8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script</a:t>
            </a:r>
            <a:r>
              <a:rPr lang="fr-CA" sz="12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endParaRPr lang="fr-CA" sz="1200" dirty="0"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r-CA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fr-CA" sz="1200" dirty="0"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r-CA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lang="fr-CA" sz="1200" dirty="0"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r-CA" sz="12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@</a:t>
            </a:r>
            <a:r>
              <a:rPr lang="fr-CA" sz="1200" dirty="0">
                <a:solidFill>
                  <a:srgbClr val="8F08C4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(</a:t>
            </a:r>
            <a:r>
              <a:rPr lang="fr-CA" sz="120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TempData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[</a:t>
            </a:r>
            <a:r>
              <a:rPr lang="fr-CA" sz="120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AppContants.Error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] != </a:t>
            </a:r>
            <a:r>
              <a:rPr lang="fr-CA" sz="1200" dirty="0" err="1">
                <a:solidFill>
                  <a:srgbClr val="0000FF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null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  <a:endParaRPr lang="fr-CA" sz="1200" dirty="0"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r-CA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{</a:t>
            </a:r>
            <a:endParaRPr lang="fr-CA" sz="1200" dirty="0"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CA" sz="1200" dirty="0">
                <a:solidFill>
                  <a:srgbClr val="000000"/>
                </a:solidFill>
                <a:latin typeface="Consolas"/>
                <a:ea typeface="Times New Roman" panose="02020603050405020304" pitchFamily="18" charset="0"/>
                <a:cs typeface="Courier New"/>
              </a:rPr>
              <a:t> </a:t>
            </a:r>
            <a:r>
              <a:rPr lang="en-CA" sz="1200" dirty="0">
                <a:solidFill>
                  <a:srgbClr val="0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 </a:t>
            </a:r>
            <a:r>
              <a:rPr lang="fr-CA" sz="1200" dirty="0"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&lt;</a:t>
            </a:r>
            <a:r>
              <a:rPr lang="fr-CA" sz="1200" dirty="0">
                <a:solidFill>
                  <a:srgbClr val="8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script</a:t>
            </a:r>
            <a:r>
              <a:rPr lang="fr-CA" sz="1200" dirty="0">
                <a:solidFill>
                  <a:srgbClr val="0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 </a:t>
            </a:r>
            <a:r>
              <a:rPr lang="fr-CA" sz="1200" dirty="0">
                <a:solidFill>
                  <a:srgbClr val="FF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type</a:t>
            </a:r>
            <a:r>
              <a:rPr lang="fr-CA" sz="1200" dirty="0"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="</a:t>
            </a:r>
            <a:r>
              <a:rPr lang="fr-CA" sz="1200" dirty="0" err="1"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text</a:t>
            </a:r>
            <a:r>
              <a:rPr lang="fr-CA" sz="1200" dirty="0">
                <a:solidFill>
                  <a:srgbClr val="0000FF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/javascript"&gt;</a:t>
            </a:r>
            <a:endParaRPr lang="fr-CA" sz="1200" dirty="0">
              <a:effectLst/>
              <a:latin typeface="Consolas"/>
              <a:ea typeface="Times New Roman" panose="02020603050405020304" pitchFamily="18" charset="0"/>
              <a:cs typeface="Courier New"/>
            </a:endParaRPr>
          </a:p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r-CA" sz="1200" dirty="0">
                <a:solidFill>
                  <a:srgbClr val="0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 </a:t>
            </a:r>
            <a:r>
              <a:rPr lang="fr-CA" sz="1200" dirty="0">
                <a:solidFill>
                  <a:srgbClr val="000000"/>
                </a:solidFill>
                <a:latin typeface="Consolas"/>
                <a:ea typeface="Times New Roman" panose="02020603050405020304" pitchFamily="18" charset="0"/>
                <a:cs typeface="Courier New"/>
              </a:rPr>
              <a:t> </a:t>
            </a:r>
            <a:r>
              <a:rPr lang="fr-CA" sz="1200" dirty="0">
                <a:solidFill>
                  <a:srgbClr val="000000"/>
                </a:solidFill>
                <a:effectLst/>
                <a:latin typeface="Consolas"/>
                <a:ea typeface="Times New Roman" panose="02020603050405020304" pitchFamily="18" charset="0"/>
                <a:cs typeface="Courier New"/>
              </a:rPr>
              <a:t> </a:t>
            </a:r>
            <a:r>
              <a:rPr lang="fr-CA" sz="1200" dirty="0">
                <a:solidFill>
                  <a:srgbClr val="000000"/>
                </a:solidFill>
                <a:latin typeface="Consolas"/>
                <a:ea typeface="Times New Roman" panose="02020603050405020304" pitchFamily="18" charset="0"/>
                <a:cs typeface="Courier New"/>
              </a:rPr>
              <a:t>   </a:t>
            </a:r>
            <a:r>
              <a:rPr lang="fr-CA" sz="1200" dirty="0" err="1">
                <a:solidFill>
                  <a:srgbClr val="000000"/>
                </a:solidFill>
                <a:effectLst/>
                <a:highlight>
                  <a:srgbClr val="00FFFF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toastr.error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(</a:t>
            </a:r>
            <a:r>
              <a:rPr lang="fr-CA" sz="1200" dirty="0">
                <a:solidFill>
                  <a:srgbClr val="A31515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'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@</a:t>
            </a:r>
            <a:r>
              <a:rPr lang="fr-CA" sz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TempData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[</a:t>
            </a:r>
            <a:r>
              <a:rPr lang="fr-CA" sz="120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AppContants.Error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]</a:t>
            </a:r>
            <a:r>
              <a:rPr lang="fr-CA" sz="1200" dirty="0">
                <a:solidFill>
                  <a:srgbClr val="A31515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'</a:t>
            </a:r>
            <a:r>
              <a:rPr lang="fr-CA" sz="12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/>
                <a:ea typeface="Times New Roman" panose="02020603050405020304" pitchFamily="18" charset="0"/>
                <a:cs typeface="Courier New"/>
              </a:rPr>
              <a:t>);</a:t>
            </a:r>
            <a:endParaRPr lang="fr-CA" sz="1200" dirty="0">
              <a:effectLst/>
              <a:highlight>
                <a:srgbClr val="FFFF00"/>
              </a:highlight>
              <a:latin typeface="Consolas"/>
              <a:ea typeface="Times New Roman" panose="02020603050405020304" pitchFamily="18" charset="0"/>
              <a:cs typeface="Courier New"/>
            </a:endParaRPr>
          </a:p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r-CA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  </a:t>
            </a:r>
            <a:r>
              <a:rPr lang="fr-CA" sz="12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&lt;/</a:t>
            </a:r>
            <a:r>
              <a:rPr lang="fr-CA" sz="1200" dirty="0">
                <a:solidFill>
                  <a:srgbClr val="8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script</a:t>
            </a:r>
            <a:r>
              <a:rPr lang="fr-CA" sz="1200" dirty="0">
                <a:solidFill>
                  <a:srgbClr val="0000FF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&gt;</a:t>
            </a:r>
            <a:r>
              <a:rPr lang="fr-CA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endParaRPr lang="fr-CA" sz="1200" dirty="0"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r-CA" sz="12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}</a:t>
            </a:r>
            <a:endParaRPr lang="fr-CA" sz="1200" dirty="0"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312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D5ED2899-2F73-C12D-2F4E-DDE512F5F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Utilisation dans le contrôleur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77174A0-BF12-7568-D975-46211222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B2D22AD-69B6-C73D-E5D8-10CF9ADB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12</a:t>
            </a:fld>
            <a:endParaRPr lang="fr-CA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EE6DFCD-CD82-093F-0F36-F23260C37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1528792"/>
            <a:ext cx="8603916" cy="95410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_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context.Travel.Update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travel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);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_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context.Save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();</a:t>
            </a:r>
            <a:endParaRPr lang="fr-FR" altLang="fr-FR" sz="1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onsola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00"/>
                </a:highlight>
                <a:latin typeface="Consolas"/>
              </a:rPr>
              <a:t>TempData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00"/>
                </a:highlight>
                <a:latin typeface="Consolas"/>
              </a:rPr>
              <a:t>[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00"/>
                </a:highlight>
                <a:latin typeface="Consolas"/>
              </a:rPr>
              <a:t>AppContants.Success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00"/>
                </a:highlight>
                <a:latin typeface="Consolas"/>
              </a:rPr>
              <a:t>] = 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A31515"/>
                </a:solidFill>
                <a:effectLst/>
                <a:highlight>
                  <a:srgbClr val="00FF00"/>
                </a:highlight>
                <a:latin typeface="Consolas"/>
              </a:rPr>
              <a:t>"The 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A31515"/>
                </a:solidFill>
                <a:effectLst/>
                <a:highlight>
                  <a:srgbClr val="00FF00"/>
                </a:highlight>
                <a:latin typeface="Consolas"/>
              </a:rPr>
              <a:t>travel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A31515"/>
                </a:solidFill>
                <a:effectLst/>
                <a:highlight>
                  <a:srgbClr val="00FF00"/>
                </a:highlight>
                <a:latin typeface="Consolas"/>
              </a:rPr>
              <a:t> 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A31515"/>
                </a:solidFill>
                <a:effectLst/>
                <a:highlight>
                  <a:srgbClr val="00FF00"/>
                </a:highlight>
                <a:latin typeface="Consolas"/>
              </a:rPr>
              <a:t>was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A31515"/>
                </a:solidFill>
                <a:effectLst/>
                <a:highlight>
                  <a:srgbClr val="00FF00"/>
                </a:highlight>
                <a:latin typeface="Consolas"/>
              </a:rPr>
              <a:t> 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A31515"/>
                </a:solidFill>
                <a:effectLst/>
                <a:highlight>
                  <a:srgbClr val="00FF00"/>
                </a:highlight>
                <a:latin typeface="Consolas"/>
              </a:rPr>
              <a:t>updated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A31515"/>
                </a:solidFill>
                <a:effectLst/>
                <a:highlight>
                  <a:srgbClr val="00FF00"/>
                </a:highlight>
                <a:latin typeface="Consolas"/>
              </a:rPr>
              <a:t>."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00FF00"/>
                </a:highlight>
                <a:latin typeface="Consolas"/>
              </a:rPr>
              <a:t>;</a:t>
            </a:r>
            <a:endParaRPr lang="fr-FR" altLang="fr-FR" sz="1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highlight>
                <a:srgbClr val="00FF00"/>
              </a:highlight>
              <a:latin typeface="Consolas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8F08C4"/>
                </a:solidFill>
                <a:effectLst/>
                <a:latin typeface="Consolas"/>
              </a:rPr>
              <a:t>return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 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RedirectToAction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</a:t>
            </a:r>
            <a:r>
              <a:rPr kumimoji="0" lang="fr-FR" altLang="fr-FR" sz="14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nameof</a:t>
            </a:r>
            <a:r>
              <a:rPr kumimoji="0" lang="fr-FR" altLang="fr-FR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/>
              </a:rPr>
              <a:t>(Index));</a:t>
            </a:r>
            <a:endParaRPr lang="fr-FR" altLang="fr-FR" sz="1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onsola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1B70710-614A-2103-6C58-BD0354196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819008"/>
            <a:ext cx="3019846" cy="7144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16227163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2449c1-179d-48c4-9422-13d234b0788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7D1B0CE710324CA05A93EB82A6948E" ma:contentTypeVersion="11" ma:contentTypeDescription="Crée un document." ma:contentTypeScope="" ma:versionID="b63a6eb945803a3c9f20f5e189e9423b">
  <xsd:schema xmlns:xsd="http://www.w3.org/2001/XMLSchema" xmlns:xs="http://www.w3.org/2001/XMLSchema" xmlns:p="http://schemas.microsoft.com/office/2006/metadata/properties" xmlns:ns2="402449c1-179d-48c4-9422-13d234b0788f" targetNamespace="http://schemas.microsoft.com/office/2006/metadata/properties" ma:root="true" ma:fieldsID="7a50c1f234d115a418888828af57f881" ns2:_="">
    <xsd:import namespace="402449c1-179d-48c4-9422-13d234b07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449c1-179d-48c4-9422-13d234b078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fb2dd4e-b800-4980-8ab2-0e279c9552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FC1EEA-B388-4EBC-805D-C0D321BA15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BD4E3F-366D-4C21-B678-CD16BECA3845}">
  <ds:schemaRefs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402449c1-179d-48c4-9422-13d234b0788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70EF24B-2A69-412E-9B86-F7E6A5E920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449c1-179d-48c4-9422-13d234b078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1089</Words>
  <Application>Microsoft Office PowerPoint</Application>
  <PresentationFormat>Grand écran</PresentationFormat>
  <Paragraphs>140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Rétrospective</vt:lpstr>
      <vt:lpstr>Cours 15 </vt:lpstr>
      <vt:lpstr>Contenu du cours</vt:lpstr>
      <vt:lpstr>View Models</vt:lpstr>
      <vt:lpstr>Des View Models pour des besoins spécifiques</vt:lpstr>
      <vt:lpstr>Pour téléverser (uploader) une image</vt:lpstr>
      <vt:lpstr>Exemple d’action pour sauvegarder un fichier</vt:lpstr>
      <vt:lpstr>HTML &lt;form&gt; enctype attribute</vt:lpstr>
      <vt:lpstr>View Create pour l’upload d’image</vt:lpstr>
      <vt:lpstr>Librairie toastr</vt:lpstr>
      <vt:lpstr>Ajout de la librairie toastr</vt:lpstr>
      <vt:lpstr>Affichage des notifications toastr</vt:lpstr>
      <vt:lpstr>Utilisation dans le contrôleur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Maxime</dc:creator>
  <cp:lastModifiedBy>Xavier Glorot</cp:lastModifiedBy>
  <cp:revision>20</cp:revision>
  <dcterms:created xsi:type="dcterms:W3CDTF">2021-06-05T18:50:42Z</dcterms:created>
  <dcterms:modified xsi:type="dcterms:W3CDTF">2026-06-23T14:26:26Z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0x010100417D1B0CE710324CA05A93EB82A6948E</vt:lpwstr>
  </property>
  <property fmtid="{D5CDD505-2E9C-101B-9397-08002B2CF9AE}" pid="3" name="MediaServiceImageTags">
    <vt:lpwstr/>
  </property>
  <property fmtid="{D5CDD505-2E9C-101B-9397-08002B2CF9AE}" pid="4" name="Order">
    <vt:r8>26900</vt:r8>
  </property>
  <property fmtid="{D5CDD505-2E9C-101B-9397-08002B2CF9AE}" pid="5" name="WorkflowVersion">
    <vt:i4>1</vt:i4>
  </property>
</Properties>
</file>