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26"/>
  </p:notesMasterIdLst>
  <p:sldIdLst>
    <p:sldId id="256" r:id="rId5"/>
    <p:sldId id="259" r:id="rId6"/>
    <p:sldId id="376" r:id="rId7"/>
    <p:sldId id="391" r:id="rId8"/>
    <p:sldId id="385" r:id="rId9"/>
    <p:sldId id="393" r:id="rId10"/>
    <p:sldId id="395" r:id="rId11"/>
    <p:sldId id="394" r:id="rId12"/>
    <p:sldId id="396" r:id="rId13"/>
    <p:sldId id="392" r:id="rId14"/>
    <p:sldId id="398" r:id="rId15"/>
    <p:sldId id="400" r:id="rId16"/>
    <p:sldId id="397" r:id="rId17"/>
    <p:sldId id="399" r:id="rId18"/>
    <p:sldId id="402" r:id="rId19"/>
    <p:sldId id="401" r:id="rId20"/>
    <p:sldId id="403" r:id="rId21"/>
    <p:sldId id="404" r:id="rId22"/>
    <p:sldId id="387" r:id="rId23"/>
    <p:sldId id="406" r:id="rId24"/>
    <p:sldId id="40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Lst>
        </p14:section>
        <p14:section name="Objectifs" id="{3CB415D7-15C2-4679-8DF0-D4AC5A587774}">
          <p14:sldIdLst>
            <p14:sldId id="376"/>
          </p14:sldIdLst>
        </p14:section>
        <p14:section name="Exemple sans DI" id="{EF339303-DD47-478F-AD79-6A35AA7F6DA6}">
          <p14:sldIdLst>
            <p14:sldId id="391"/>
            <p14:sldId id="385"/>
            <p14:sldId id="393"/>
            <p14:sldId id="395"/>
            <p14:sldId id="394"/>
            <p14:sldId id="396"/>
          </p14:sldIdLst>
        </p14:section>
        <p14:section name="Comment ça fonctionne" id="{DB59ACBF-1252-464A-9F23-FBE31947C819}">
          <p14:sldIdLst>
            <p14:sldId id="392"/>
            <p14:sldId id="398"/>
            <p14:sldId id="400"/>
            <p14:sldId id="397"/>
            <p14:sldId id="399"/>
            <p14:sldId id="402"/>
            <p14:sldId id="401"/>
            <p14:sldId id="403"/>
            <p14:sldId id="404"/>
            <p14:sldId id="387"/>
            <p14:sldId id="406"/>
          </p14:sldIdLst>
        </p14:section>
        <p14:section name="Détails de l'API" id="{3A26F777-6AFE-4E78-88E6-78EB60FAAF6F}">
          <p14:sldIdLst>
            <p14:sldId id="40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9073D1"/>
    <a:srgbClr val="FA4098"/>
    <a:srgbClr val="B177BF"/>
    <a:srgbClr val="FFFFFF"/>
    <a:srgbClr val="000000"/>
    <a:srgbClr val="7385D1"/>
    <a:srgbClr val="73B3D1"/>
    <a:srgbClr val="739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varScale="1">
        <p:scale>
          <a:sx n="79" d="100"/>
          <a:sy n="79" d="100"/>
        </p:scale>
        <p:origin x="119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arsolais" userId="S::david.marsolais@cegepmontpetit.ca::2bec40e6-1e22-4cb7-8f80-b64477357b7d" providerId="AD" clId="Web-{289B9AEB-700E-E4C3-43B3-AAF067665E45}"/>
    <pc:docChg chg="modSld sldOrd modSection">
      <pc:chgData name="David Marsolais" userId="S::david.marsolais@cegepmontpetit.ca::2bec40e6-1e22-4cb7-8f80-b64477357b7d" providerId="AD" clId="Web-{289B9AEB-700E-E4C3-43B3-AAF067665E45}" dt="2026-06-23T16:54:01.357" v="60"/>
      <pc:docMkLst>
        <pc:docMk/>
      </pc:docMkLst>
      <pc:sldChg chg="modSp">
        <pc:chgData name="David Marsolais" userId="S::david.marsolais@cegepmontpetit.ca::2bec40e6-1e22-4cb7-8f80-b64477357b7d" providerId="AD" clId="Web-{289B9AEB-700E-E4C3-43B3-AAF067665E45}" dt="2026-06-23T16:30:39.494" v="1" actId="20577"/>
        <pc:sldMkLst>
          <pc:docMk/>
          <pc:sldMk cId="2734532987" sldId="392"/>
        </pc:sldMkLst>
        <pc:spChg chg="mod">
          <ac:chgData name="David Marsolais" userId="S::david.marsolais@cegepmontpetit.ca::2bec40e6-1e22-4cb7-8f80-b64477357b7d" providerId="AD" clId="Web-{289B9AEB-700E-E4C3-43B3-AAF067665E45}" dt="2026-06-23T16:30:39.494" v="1" actId="20577"/>
          <ac:spMkLst>
            <pc:docMk/>
            <pc:sldMk cId="2734532987" sldId="392"/>
            <ac:spMk id="7" creationId="{EA3C8C50-768A-CF3F-F10E-62CC522CB9B6}"/>
          </ac:spMkLst>
        </pc:spChg>
      </pc:sldChg>
      <pc:sldChg chg="modSp">
        <pc:chgData name="David Marsolais" userId="S::david.marsolais@cegepmontpetit.ca::2bec40e6-1e22-4cb7-8f80-b64477357b7d" providerId="AD" clId="Web-{289B9AEB-700E-E4C3-43B3-AAF067665E45}" dt="2026-06-23T16:38:47.563" v="44" actId="20577"/>
        <pc:sldMkLst>
          <pc:docMk/>
          <pc:sldMk cId="2951155122" sldId="401"/>
        </pc:sldMkLst>
        <pc:spChg chg="mod">
          <ac:chgData name="David Marsolais" userId="S::david.marsolais@cegepmontpetit.ca::2bec40e6-1e22-4cb7-8f80-b64477357b7d" providerId="AD" clId="Web-{289B9AEB-700E-E4C3-43B3-AAF067665E45}" dt="2026-06-23T16:38:47.563" v="44" actId="20577"/>
          <ac:spMkLst>
            <pc:docMk/>
            <pc:sldMk cId="2951155122" sldId="401"/>
            <ac:spMk id="7" creationId="{662FAF44-B4DE-06A1-1B25-28E5CC979B73}"/>
          </ac:spMkLst>
        </pc:spChg>
      </pc:sldChg>
      <pc:sldChg chg="modSp">
        <pc:chgData name="David Marsolais" userId="S::david.marsolais@cegepmontpetit.ca::2bec40e6-1e22-4cb7-8f80-b64477357b7d" providerId="AD" clId="Web-{289B9AEB-700E-E4C3-43B3-AAF067665E45}" dt="2026-06-23T16:50:17.416" v="59" actId="20577"/>
        <pc:sldMkLst>
          <pc:docMk/>
          <pc:sldMk cId="3468115251" sldId="404"/>
        </pc:sldMkLst>
        <pc:spChg chg="mod">
          <ac:chgData name="David Marsolais" userId="S::david.marsolais@cegepmontpetit.ca::2bec40e6-1e22-4cb7-8f80-b64477357b7d" providerId="AD" clId="Web-{289B9AEB-700E-E4C3-43B3-AAF067665E45}" dt="2026-06-23T16:50:17.416" v="59" actId="20577"/>
          <ac:spMkLst>
            <pc:docMk/>
            <pc:sldMk cId="3468115251" sldId="404"/>
            <ac:spMk id="7" creationId="{9D9142AE-5CD8-B66D-4FF3-3D62219BD4C9}"/>
          </ac:spMkLst>
        </pc:spChg>
      </pc:sldChg>
      <pc:sldChg chg="ord">
        <pc:chgData name="David Marsolais" userId="S::david.marsolais@cegepmontpetit.ca::2bec40e6-1e22-4cb7-8f80-b64477357b7d" providerId="AD" clId="Web-{289B9AEB-700E-E4C3-43B3-AAF067665E45}" dt="2026-06-23T16:54:01.357" v="60"/>
        <pc:sldMkLst>
          <pc:docMk/>
          <pc:sldMk cId="2693495902" sldId="406"/>
        </pc:sldMkLst>
      </pc:sldChg>
    </pc:docChg>
  </pc:docChgLst>
  <pc:docChgLst>
    <pc:chgData name="David Marsolais" userId="S::david.marsolais@cegepmontpetit.ca::2bec40e6-1e22-4cb7-8f80-b64477357b7d" providerId="AD" clId="Web-{7861C377-3086-A1BA-3FB9-DD319D6F729F}"/>
    <pc:docChg chg="modSld">
      <pc:chgData name="David Marsolais" userId="S::david.marsolais@cegepmontpetit.ca::2bec40e6-1e22-4cb7-8f80-b64477357b7d" providerId="AD" clId="Web-{7861C377-3086-A1BA-3FB9-DD319D6F729F}" dt="2026-06-23T17:43:31.217" v="10" actId="20577"/>
      <pc:docMkLst>
        <pc:docMk/>
      </pc:docMkLst>
      <pc:sldChg chg="modSp">
        <pc:chgData name="David Marsolais" userId="S::david.marsolais@cegepmontpetit.ca::2bec40e6-1e22-4cb7-8f80-b64477357b7d" providerId="AD" clId="Web-{7861C377-3086-A1BA-3FB9-DD319D6F729F}" dt="2026-06-23T17:43:31.217" v="10" actId="20577"/>
        <pc:sldMkLst>
          <pc:docMk/>
          <pc:sldMk cId="1734871139" sldId="405"/>
        </pc:sldMkLst>
        <pc:spChg chg="mod">
          <ac:chgData name="David Marsolais" userId="S::david.marsolais@cegepmontpetit.ca::2bec40e6-1e22-4cb7-8f80-b64477357b7d" providerId="AD" clId="Web-{7861C377-3086-A1BA-3FB9-DD319D6F729F}" dt="2026-06-23T17:43:31.217" v="10" actId="20577"/>
          <ac:spMkLst>
            <pc:docMk/>
            <pc:sldMk cId="1734871139" sldId="405"/>
            <ac:spMk id="8" creationId="{A103E320-4BF3-EA16-4631-A81DBA89A638}"/>
          </ac:spMkLst>
        </pc:spChg>
      </pc:sldChg>
      <pc:sldChg chg="delSp modSp">
        <pc:chgData name="David Marsolais" userId="S::david.marsolais@cegepmontpetit.ca::2bec40e6-1e22-4cb7-8f80-b64477357b7d" providerId="AD" clId="Web-{7861C377-3086-A1BA-3FB9-DD319D6F729F}" dt="2026-06-23T15:52:42.777" v="8" actId="20577"/>
        <pc:sldMkLst>
          <pc:docMk/>
          <pc:sldMk cId="2693495902" sldId="406"/>
        </pc:sldMkLst>
        <pc:spChg chg="mod">
          <ac:chgData name="David Marsolais" userId="S::david.marsolais@cegepmontpetit.ca::2bec40e6-1e22-4cb7-8f80-b64477357b7d" providerId="AD" clId="Web-{7861C377-3086-A1BA-3FB9-DD319D6F729F}" dt="2026-06-23T15:52:42.777" v="8" actId="20577"/>
          <ac:spMkLst>
            <pc:docMk/>
            <pc:sldMk cId="2693495902" sldId="406"/>
            <ac:spMk id="6" creationId="{231E7DA3-B592-8B9C-D4CF-778769704478}"/>
          </ac:spMkLst>
        </pc:spChg>
        <pc:spChg chg="mod">
          <ac:chgData name="David Marsolais" userId="S::david.marsolais@cegepmontpetit.ca::2bec40e6-1e22-4cb7-8f80-b64477357b7d" providerId="AD" clId="Web-{7861C377-3086-A1BA-3FB9-DD319D6F729F}" dt="2026-06-23T15:52:36.370" v="5" actId="20577"/>
          <ac:spMkLst>
            <pc:docMk/>
            <pc:sldMk cId="2693495902" sldId="406"/>
            <ac:spMk id="8" creationId="{B586F56E-9098-DACC-4DE2-EE4F01A7F8A8}"/>
          </ac:spMkLst>
        </pc:spChg>
        <pc:spChg chg="mod">
          <ac:chgData name="David Marsolais" userId="S::david.marsolais@cegepmontpetit.ca::2bec40e6-1e22-4cb7-8f80-b64477357b7d" providerId="AD" clId="Web-{7861C377-3086-A1BA-3FB9-DD319D6F729F}" dt="2026-06-23T15:52:39.698" v="6" actId="1076"/>
          <ac:spMkLst>
            <pc:docMk/>
            <pc:sldMk cId="2693495902" sldId="406"/>
            <ac:spMk id="10" creationId="{8D79DD63-E4CB-9B3D-CA2E-F530AA9DA979}"/>
          </ac:spMkLst>
        </pc:spChg>
      </pc:sldChg>
    </pc:docChg>
  </pc:docChgLst>
  <pc:docChgLst>
    <pc:chgData name="Xavier Glorot" userId="3815898f-dfc6-440c-8cc9-e3b5359b8b38" providerId="ADAL" clId="{E9B53BD4-1AC2-4979-B538-5EB21EF254EE}"/>
    <pc:docChg chg="undo redo custSel modSld">
      <pc:chgData name="Xavier Glorot" userId="3815898f-dfc6-440c-8cc9-e3b5359b8b38" providerId="ADAL" clId="{E9B53BD4-1AC2-4979-B538-5EB21EF254EE}" dt="2026-06-26T10:34:58.700" v="132" actId="20577"/>
      <pc:docMkLst>
        <pc:docMk/>
      </pc:docMkLst>
      <pc:sldChg chg="modSp mod">
        <pc:chgData name="Xavier Glorot" userId="3815898f-dfc6-440c-8cc9-e3b5359b8b38" providerId="ADAL" clId="{E9B53BD4-1AC2-4979-B538-5EB21EF254EE}" dt="2026-05-30T17:19:24.886" v="42" actId="1076"/>
        <pc:sldMkLst>
          <pc:docMk/>
          <pc:sldMk cId="2573421892" sldId="385"/>
        </pc:sldMkLst>
        <pc:spChg chg="mod">
          <ac:chgData name="Xavier Glorot" userId="3815898f-dfc6-440c-8cc9-e3b5359b8b38" providerId="ADAL" clId="{E9B53BD4-1AC2-4979-B538-5EB21EF254EE}" dt="2026-05-30T17:19:24.886" v="42" actId="1076"/>
          <ac:spMkLst>
            <pc:docMk/>
            <pc:sldMk cId="2573421892" sldId="385"/>
            <ac:spMk id="5" creationId="{486CB1BA-F9B7-90DB-3FF3-008CE1370A89}"/>
          </ac:spMkLst>
        </pc:spChg>
      </pc:sldChg>
      <pc:sldChg chg="modSp mod">
        <pc:chgData name="Xavier Glorot" userId="3815898f-dfc6-440c-8cc9-e3b5359b8b38" providerId="ADAL" clId="{E9B53BD4-1AC2-4979-B538-5EB21EF254EE}" dt="2026-05-30T17:22:29.935" v="48" actId="20577"/>
        <pc:sldMkLst>
          <pc:docMk/>
          <pc:sldMk cId="57984334" sldId="391"/>
        </pc:sldMkLst>
        <pc:spChg chg="mod">
          <ac:chgData name="Xavier Glorot" userId="3815898f-dfc6-440c-8cc9-e3b5359b8b38" providerId="ADAL" clId="{E9B53BD4-1AC2-4979-B538-5EB21EF254EE}" dt="2026-05-30T17:22:29.935" v="48" actId="20577"/>
          <ac:spMkLst>
            <pc:docMk/>
            <pc:sldMk cId="57984334" sldId="391"/>
            <ac:spMk id="11" creationId="{0201C28A-E586-997E-597D-B3E6723186EA}"/>
          </ac:spMkLst>
        </pc:spChg>
      </pc:sldChg>
      <pc:sldChg chg="modSp mod">
        <pc:chgData name="Xavier Glorot" userId="3815898f-dfc6-440c-8cc9-e3b5359b8b38" providerId="ADAL" clId="{E9B53BD4-1AC2-4979-B538-5EB21EF254EE}" dt="2026-05-30T17:18:25.364" v="38" actId="20577"/>
        <pc:sldMkLst>
          <pc:docMk/>
          <pc:sldMk cId="76869278" sldId="393"/>
        </pc:sldMkLst>
        <pc:spChg chg="mod">
          <ac:chgData name="Xavier Glorot" userId="3815898f-dfc6-440c-8cc9-e3b5359b8b38" providerId="ADAL" clId="{E9B53BD4-1AC2-4979-B538-5EB21EF254EE}" dt="2026-05-30T17:18:25.364" v="38" actId="20577"/>
          <ac:spMkLst>
            <pc:docMk/>
            <pc:sldMk cId="76869278" sldId="393"/>
            <ac:spMk id="8" creationId="{EFE5B7B5-08C4-3829-6E37-F2B741414AFB}"/>
          </ac:spMkLst>
        </pc:spChg>
      </pc:sldChg>
      <pc:sldChg chg="modSp mod">
        <pc:chgData name="Xavier Glorot" userId="3815898f-dfc6-440c-8cc9-e3b5359b8b38" providerId="ADAL" clId="{E9B53BD4-1AC2-4979-B538-5EB21EF254EE}" dt="2026-06-26T10:22:36.157" v="95" actId="1036"/>
        <pc:sldMkLst>
          <pc:docMk/>
          <pc:sldMk cId="3439799743" sldId="395"/>
        </pc:sldMkLst>
        <pc:spChg chg="mod">
          <ac:chgData name="Xavier Glorot" userId="3815898f-dfc6-440c-8cc9-e3b5359b8b38" providerId="ADAL" clId="{E9B53BD4-1AC2-4979-B538-5EB21EF254EE}" dt="2026-06-26T10:22:36.157" v="95" actId="1036"/>
          <ac:spMkLst>
            <pc:docMk/>
            <pc:sldMk cId="3439799743" sldId="395"/>
            <ac:spMk id="7" creationId="{C01EDF04-29F9-6CBB-F52A-46B089C43288}"/>
          </ac:spMkLst>
        </pc:spChg>
      </pc:sldChg>
      <pc:sldChg chg="modSp mod">
        <pc:chgData name="Xavier Glorot" userId="3815898f-dfc6-440c-8cc9-e3b5359b8b38" providerId="ADAL" clId="{E9B53BD4-1AC2-4979-B538-5EB21EF254EE}" dt="2026-06-26T10:34:58.700" v="132" actId="20577"/>
        <pc:sldMkLst>
          <pc:docMk/>
          <pc:sldMk cId="2951155122" sldId="401"/>
        </pc:sldMkLst>
        <pc:spChg chg="mod">
          <ac:chgData name="Xavier Glorot" userId="3815898f-dfc6-440c-8cc9-e3b5359b8b38" providerId="ADAL" clId="{E9B53BD4-1AC2-4979-B538-5EB21EF254EE}" dt="2026-06-26T10:34:58.700" v="132" actId="20577"/>
          <ac:spMkLst>
            <pc:docMk/>
            <pc:sldMk cId="2951155122" sldId="401"/>
            <ac:spMk id="7" creationId="{662FAF44-B4DE-06A1-1B25-28E5CC979B7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E9F278-1280-48D5-A5A7-B2BDBEE54FF3}">
      <dgm:prSet/>
      <dgm:spPr/>
      <dgm:t>
        <a:bodyPr/>
        <a:lstStyle/>
        <a:p>
          <a:r>
            <a:rPr lang="en-US"/>
            <a:t>Comment </a:t>
          </a:r>
          <a:r>
            <a:rPr lang="en-US" err="1"/>
            <a:t>ça</a:t>
          </a:r>
          <a:r>
            <a:rPr lang="en-US"/>
            <a:t> </a:t>
          </a:r>
          <a:r>
            <a:rPr lang="en-US" err="1"/>
            <a:t>fonctionne</a:t>
          </a:r>
          <a:endParaRPr lang="en-US"/>
        </a:p>
      </dgm:t>
    </dgm:pt>
    <dgm:pt modelId="{685DF9B7-1D13-4DD0-838A-DD71A1B933DF}" type="parTrans" cxnId="{47A03863-705E-4288-9139-4BD74EB0E53D}">
      <dgm:prSet/>
      <dgm:spPr/>
      <dgm:t>
        <a:bodyPr/>
        <a:lstStyle/>
        <a:p>
          <a:endParaRPr lang="en-US"/>
        </a:p>
      </dgm:t>
    </dgm:pt>
    <dgm:pt modelId="{14EE5258-73A9-4BFE-B0DA-A0382D6B405A}" type="sibTrans" cxnId="{47A03863-705E-4288-9139-4BD74EB0E53D}">
      <dgm:prSet/>
      <dgm:spPr/>
      <dgm:t>
        <a:bodyPr/>
        <a:lstStyle/>
        <a:p>
          <a:endParaRPr lang="en-US"/>
        </a:p>
      </dgm:t>
    </dgm:pt>
    <dgm:pt modelId="{16AABE10-A64A-4B8D-B4BA-2AAD062A5550}">
      <dgm:prSet/>
      <dgm:spPr/>
      <dgm:t>
        <a:bodyPr/>
        <a:lstStyle/>
        <a:p>
          <a:r>
            <a:rPr lang="en-US" err="1"/>
            <a:t>Objectifs</a:t>
          </a:r>
          <a:endParaRPr lang="en-US"/>
        </a:p>
      </dgm:t>
    </dgm:pt>
    <dgm:pt modelId="{15CC5CD0-4FD8-4CD7-B053-6EEF718BDC67}" type="parTrans" cxnId="{EA6E9D66-137C-4FF2-9B5F-EFB645CF046E}">
      <dgm:prSet/>
      <dgm:spPr/>
      <dgm:t>
        <a:bodyPr/>
        <a:lstStyle/>
        <a:p>
          <a:endParaRPr lang="fr-CA"/>
        </a:p>
      </dgm:t>
    </dgm:pt>
    <dgm:pt modelId="{CF90DA37-5128-4921-9A1E-0804D868CD26}" type="sibTrans" cxnId="{EA6E9D66-137C-4FF2-9B5F-EFB645CF046E}">
      <dgm:prSet/>
      <dgm:spPr/>
      <dgm:t>
        <a:bodyPr/>
        <a:lstStyle/>
        <a:p>
          <a:endParaRPr lang="fr-CA"/>
        </a:p>
      </dgm:t>
    </dgm:pt>
    <dgm:pt modelId="{0BE7DA28-C589-474D-B776-AB613FE4B832}">
      <dgm:prSet/>
      <dgm:spPr/>
      <dgm:t>
        <a:bodyPr/>
        <a:lstStyle/>
        <a:p>
          <a:r>
            <a:rPr lang="en-US" err="1"/>
            <a:t>Exemple</a:t>
          </a:r>
          <a:r>
            <a:rPr lang="en-US"/>
            <a:t> sans DI</a:t>
          </a:r>
        </a:p>
      </dgm:t>
    </dgm:pt>
    <dgm:pt modelId="{63EC25F8-E0D5-4974-8B57-D45EF19F90A2}" type="parTrans" cxnId="{D82AF584-BA65-4B2D-9FF6-A2E96352C4E0}">
      <dgm:prSet/>
      <dgm:spPr/>
      <dgm:t>
        <a:bodyPr/>
        <a:lstStyle/>
        <a:p>
          <a:endParaRPr lang="fr-CA"/>
        </a:p>
      </dgm:t>
    </dgm:pt>
    <dgm:pt modelId="{E3C2B392-62E9-4385-9922-0B5D7A322F85}" type="sibTrans" cxnId="{D82AF584-BA65-4B2D-9FF6-A2E96352C4E0}">
      <dgm:prSet/>
      <dgm:spPr/>
      <dgm:t>
        <a:bodyPr/>
        <a:lstStyle/>
        <a:p>
          <a:endParaRPr lang="fr-CA"/>
        </a:p>
      </dgm:t>
    </dgm:pt>
    <dgm:pt modelId="{26CA7645-EAD9-4C3C-BD30-AE520266B960}">
      <dgm:prSet/>
      <dgm:spPr/>
      <dgm:t>
        <a:bodyPr/>
        <a:lstStyle/>
        <a:p>
          <a:r>
            <a:rPr lang="fr-CA"/>
            <a:t>Détails de l’API</a:t>
          </a:r>
        </a:p>
      </dgm:t>
    </dgm:pt>
    <dgm:pt modelId="{1F52E895-407C-43BE-9BC1-D678E605CDE8}" type="parTrans" cxnId="{A30A20CA-2F60-4AD2-B8CA-B3E7A4800639}">
      <dgm:prSet/>
      <dgm:spPr/>
      <dgm:t>
        <a:bodyPr/>
        <a:lstStyle/>
        <a:p>
          <a:endParaRPr lang="fr-CA"/>
        </a:p>
      </dgm:t>
    </dgm:pt>
    <dgm:pt modelId="{38F73540-F0A7-45A8-A927-6228B6EBE50B}" type="sibTrans" cxnId="{A30A20CA-2F60-4AD2-B8CA-B3E7A4800639}">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D17E77E7-5BFB-431B-B8AF-567259D43D0A}" type="pres">
      <dgm:prSet presAssocID="{16AABE10-A64A-4B8D-B4BA-2AAD062A5550}" presName="parentText" presStyleLbl="node1" presStyleIdx="0" presStyleCnt="4">
        <dgm:presLayoutVars>
          <dgm:chMax val="0"/>
          <dgm:bulletEnabled val="1"/>
        </dgm:presLayoutVars>
      </dgm:prSet>
      <dgm:spPr/>
    </dgm:pt>
    <dgm:pt modelId="{BF42BD39-C17A-4097-9871-167C5A314F0E}" type="pres">
      <dgm:prSet presAssocID="{CF90DA37-5128-4921-9A1E-0804D868CD26}" presName="spacer" presStyleCnt="0"/>
      <dgm:spPr/>
    </dgm:pt>
    <dgm:pt modelId="{F3D433BD-1E6B-4C1B-8612-6E952460FA64}" type="pres">
      <dgm:prSet presAssocID="{0BE7DA28-C589-474D-B776-AB613FE4B832}" presName="parentText" presStyleLbl="node1" presStyleIdx="1" presStyleCnt="4">
        <dgm:presLayoutVars>
          <dgm:chMax val="0"/>
          <dgm:bulletEnabled val="1"/>
        </dgm:presLayoutVars>
      </dgm:prSet>
      <dgm:spPr/>
    </dgm:pt>
    <dgm:pt modelId="{BCEB513B-44F5-41F5-9612-D1A6961530BB}" type="pres">
      <dgm:prSet presAssocID="{E3C2B392-62E9-4385-9922-0B5D7A322F85}" presName="spacer" presStyleCnt="0"/>
      <dgm:spPr/>
    </dgm:pt>
    <dgm:pt modelId="{EBDFD51D-196F-4AC6-8257-AA7A6A15EB52}" type="pres">
      <dgm:prSet presAssocID="{FEE9F278-1280-48D5-A5A7-B2BDBEE54FF3}" presName="parentText" presStyleLbl="node1" presStyleIdx="2" presStyleCnt="4">
        <dgm:presLayoutVars>
          <dgm:chMax val="0"/>
          <dgm:bulletEnabled val="1"/>
        </dgm:presLayoutVars>
      </dgm:prSet>
      <dgm:spPr/>
    </dgm:pt>
    <dgm:pt modelId="{AFEE4678-9EA1-4DE8-B98E-EEDA301873C7}" type="pres">
      <dgm:prSet presAssocID="{14EE5258-73A9-4BFE-B0DA-A0382D6B405A}" presName="spacer" presStyleCnt="0"/>
      <dgm:spPr/>
    </dgm:pt>
    <dgm:pt modelId="{541440B4-A451-41D6-AF8B-D0B346FB188B}" type="pres">
      <dgm:prSet presAssocID="{26CA7645-EAD9-4C3C-BD30-AE520266B960}" presName="parentText" presStyleLbl="node1" presStyleIdx="3" presStyleCnt="4">
        <dgm:presLayoutVars>
          <dgm:chMax val="0"/>
          <dgm:bulletEnabled val="1"/>
        </dgm:presLayoutVars>
      </dgm:prSet>
      <dgm:spPr/>
    </dgm:pt>
  </dgm:ptLst>
  <dgm:cxnLst>
    <dgm:cxn modelId="{D144652D-4CB3-4A49-80CC-2CC7DCE90CE5}" type="presOf" srcId="{16AABE10-A64A-4B8D-B4BA-2AAD062A5550}" destId="{D17E77E7-5BFB-431B-B8AF-567259D43D0A}" srcOrd="0" destOrd="0" presId="urn:microsoft.com/office/officeart/2005/8/layout/vList2"/>
    <dgm:cxn modelId="{47A03863-705E-4288-9139-4BD74EB0E53D}" srcId="{629F67AB-6A10-4FB6-B979-E0D4DB2AAD86}" destId="{FEE9F278-1280-48D5-A5A7-B2BDBEE54FF3}" srcOrd="2" destOrd="0" parTransId="{685DF9B7-1D13-4DD0-838A-DD71A1B933DF}" sibTransId="{14EE5258-73A9-4BFE-B0DA-A0382D6B405A}"/>
    <dgm:cxn modelId="{A9506846-7B47-41EE-BA9D-7E7C685854E7}" type="presOf" srcId="{0BE7DA28-C589-474D-B776-AB613FE4B832}" destId="{F3D433BD-1E6B-4C1B-8612-6E952460FA64}" srcOrd="0" destOrd="0" presId="urn:microsoft.com/office/officeart/2005/8/layout/vList2"/>
    <dgm:cxn modelId="{EA6E9D66-137C-4FF2-9B5F-EFB645CF046E}" srcId="{629F67AB-6A10-4FB6-B979-E0D4DB2AAD86}" destId="{16AABE10-A64A-4B8D-B4BA-2AAD062A5550}" srcOrd="0" destOrd="0" parTransId="{15CC5CD0-4FD8-4CD7-B053-6EEF718BDC67}" sibTransId="{CF90DA37-5128-4921-9A1E-0804D868CD26}"/>
    <dgm:cxn modelId="{9208EC4C-1F1E-4EBA-9146-3FBC46466F5F}" type="presOf" srcId="{629F67AB-6A10-4FB6-B979-E0D4DB2AAD86}" destId="{5DC2C262-0B83-414A-973C-378445C35B15}" srcOrd="0" destOrd="0" presId="urn:microsoft.com/office/officeart/2005/8/layout/vList2"/>
    <dgm:cxn modelId="{BDD1D470-D173-4FFD-B552-E5F615F6FEA4}" type="presOf" srcId="{FEE9F278-1280-48D5-A5A7-B2BDBEE54FF3}" destId="{EBDFD51D-196F-4AC6-8257-AA7A6A15EB52}" srcOrd="0" destOrd="0" presId="urn:microsoft.com/office/officeart/2005/8/layout/vList2"/>
    <dgm:cxn modelId="{D82AF584-BA65-4B2D-9FF6-A2E96352C4E0}" srcId="{629F67AB-6A10-4FB6-B979-E0D4DB2AAD86}" destId="{0BE7DA28-C589-474D-B776-AB613FE4B832}" srcOrd="1" destOrd="0" parTransId="{63EC25F8-E0D5-4974-8B57-D45EF19F90A2}" sibTransId="{E3C2B392-62E9-4385-9922-0B5D7A322F85}"/>
    <dgm:cxn modelId="{A30A20CA-2F60-4AD2-B8CA-B3E7A4800639}" srcId="{629F67AB-6A10-4FB6-B979-E0D4DB2AAD86}" destId="{26CA7645-EAD9-4C3C-BD30-AE520266B960}" srcOrd="3" destOrd="0" parTransId="{1F52E895-407C-43BE-9BC1-D678E605CDE8}" sibTransId="{38F73540-F0A7-45A8-A927-6228B6EBE50B}"/>
    <dgm:cxn modelId="{783513F0-A68E-4940-B3CF-764B447A2F4C}" type="presOf" srcId="{26CA7645-EAD9-4C3C-BD30-AE520266B960}" destId="{541440B4-A451-41D6-AF8B-D0B346FB188B}" srcOrd="0" destOrd="0" presId="urn:microsoft.com/office/officeart/2005/8/layout/vList2"/>
    <dgm:cxn modelId="{8134964F-F9EA-40D6-9C9D-2C57AB3C447F}" type="presParOf" srcId="{5DC2C262-0B83-414A-973C-378445C35B15}" destId="{D17E77E7-5BFB-431B-B8AF-567259D43D0A}" srcOrd="0" destOrd="0" presId="urn:microsoft.com/office/officeart/2005/8/layout/vList2"/>
    <dgm:cxn modelId="{F01EF35B-68C9-4587-A82D-4216109BBA9A}" type="presParOf" srcId="{5DC2C262-0B83-414A-973C-378445C35B15}" destId="{BF42BD39-C17A-4097-9871-167C5A314F0E}" srcOrd="1" destOrd="0" presId="urn:microsoft.com/office/officeart/2005/8/layout/vList2"/>
    <dgm:cxn modelId="{95559CD4-DA67-475C-AB25-2888959C41DC}" type="presParOf" srcId="{5DC2C262-0B83-414A-973C-378445C35B15}" destId="{F3D433BD-1E6B-4C1B-8612-6E952460FA64}" srcOrd="2" destOrd="0" presId="urn:microsoft.com/office/officeart/2005/8/layout/vList2"/>
    <dgm:cxn modelId="{759B3681-4CB6-49B1-ACFA-2A9957CA3672}" type="presParOf" srcId="{5DC2C262-0B83-414A-973C-378445C35B15}" destId="{BCEB513B-44F5-41F5-9612-D1A6961530BB}" srcOrd="3" destOrd="0" presId="urn:microsoft.com/office/officeart/2005/8/layout/vList2"/>
    <dgm:cxn modelId="{BE2F7F71-5B17-4FBD-A9FF-45BFD755E902}" type="presParOf" srcId="{5DC2C262-0B83-414A-973C-378445C35B15}" destId="{EBDFD51D-196F-4AC6-8257-AA7A6A15EB52}" srcOrd="4" destOrd="0" presId="urn:microsoft.com/office/officeart/2005/8/layout/vList2"/>
    <dgm:cxn modelId="{238A6CB0-EB1C-4EE3-91EB-D0FE340FD629}" type="presParOf" srcId="{5DC2C262-0B83-414A-973C-378445C35B15}" destId="{AFEE4678-9EA1-4DE8-B98E-EEDA301873C7}" srcOrd="5" destOrd="0" presId="urn:microsoft.com/office/officeart/2005/8/layout/vList2"/>
    <dgm:cxn modelId="{D86AE8FA-E834-4100-9487-4F35B921FAE1}" type="presParOf" srcId="{5DC2C262-0B83-414A-973C-378445C35B15}" destId="{541440B4-A451-41D6-AF8B-D0B346FB188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E77E7-5BFB-431B-B8AF-567259D43D0A}">
      <dsp:nvSpPr>
        <dsp:cNvPr id="0" name=""/>
        <dsp:cNvSpPr/>
      </dsp:nvSpPr>
      <dsp:spPr>
        <a:xfrm>
          <a:off x="0" y="41345"/>
          <a:ext cx="10058399" cy="9114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err="1"/>
            <a:t>Objectifs</a:t>
          </a:r>
          <a:endParaRPr lang="en-US" sz="3800" kern="1200"/>
        </a:p>
      </dsp:txBody>
      <dsp:txXfrm>
        <a:off x="44492" y="85837"/>
        <a:ext cx="9969415" cy="822446"/>
      </dsp:txXfrm>
    </dsp:sp>
    <dsp:sp modelId="{F3D433BD-1E6B-4C1B-8612-6E952460FA64}">
      <dsp:nvSpPr>
        <dsp:cNvPr id="0" name=""/>
        <dsp:cNvSpPr/>
      </dsp:nvSpPr>
      <dsp:spPr>
        <a:xfrm>
          <a:off x="0" y="1062215"/>
          <a:ext cx="10058399" cy="9114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err="1"/>
            <a:t>Exemple</a:t>
          </a:r>
          <a:r>
            <a:rPr lang="en-US" sz="3800" kern="1200"/>
            <a:t> sans DI</a:t>
          </a:r>
        </a:p>
      </dsp:txBody>
      <dsp:txXfrm>
        <a:off x="44492" y="1106707"/>
        <a:ext cx="9969415" cy="822446"/>
      </dsp:txXfrm>
    </dsp:sp>
    <dsp:sp modelId="{EBDFD51D-196F-4AC6-8257-AA7A6A15EB52}">
      <dsp:nvSpPr>
        <dsp:cNvPr id="0" name=""/>
        <dsp:cNvSpPr/>
      </dsp:nvSpPr>
      <dsp:spPr>
        <a:xfrm>
          <a:off x="0" y="2083086"/>
          <a:ext cx="10058399" cy="9114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a:t>Comment </a:t>
          </a:r>
          <a:r>
            <a:rPr lang="en-US" sz="3800" kern="1200" err="1"/>
            <a:t>ça</a:t>
          </a:r>
          <a:r>
            <a:rPr lang="en-US" sz="3800" kern="1200"/>
            <a:t> </a:t>
          </a:r>
          <a:r>
            <a:rPr lang="en-US" sz="3800" kern="1200" err="1"/>
            <a:t>fonctionne</a:t>
          </a:r>
          <a:endParaRPr lang="en-US" sz="3800" kern="1200"/>
        </a:p>
      </dsp:txBody>
      <dsp:txXfrm>
        <a:off x="44492" y="2127578"/>
        <a:ext cx="9969415" cy="822446"/>
      </dsp:txXfrm>
    </dsp:sp>
    <dsp:sp modelId="{541440B4-A451-41D6-AF8B-D0B346FB188B}">
      <dsp:nvSpPr>
        <dsp:cNvPr id="0" name=""/>
        <dsp:cNvSpPr/>
      </dsp:nvSpPr>
      <dsp:spPr>
        <a:xfrm>
          <a:off x="0" y="3103956"/>
          <a:ext cx="10058399" cy="91143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fr-CA" sz="3800" kern="1200"/>
            <a:t>Détails de l’API</a:t>
          </a:r>
        </a:p>
      </dsp:txBody>
      <dsp:txXfrm>
        <a:off x="44492" y="3148448"/>
        <a:ext cx="9969415" cy="8224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2026-06-26</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‹N°›</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lvl1pPr marL="344488" indent="-344488">
              <a:buFont typeface="Wingdings" panose="05000000000000000000" pitchFamily="2" charset="2"/>
              <a:buChar char="q"/>
              <a:defRPr/>
            </a:lvl1pPr>
            <a:lvl2pPr marL="517525" indent="-317500">
              <a:buFont typeface="Wingdings" panose="05000000000000000000" pitchFamily="2" charset="2"/>
              <a:buChar char="q"/>
              <a:defRPr/>
            </a:lvl2pPr>
            <a:lvl3pPr marL="690563" indent="-306388">
              <a:buFont typeface="Wingdings" panose="05000000000000000000" pitchFamily="2" charset="2"/>
              <a:buChar char="q"/>
              <a:defRPr/>
            </a:lvl3pPr>
            <a:lvl4pPr marL="854075" indent="-287338">
              <a:buFont typeface="Wingdings" panose="05000000000000000000" pitchFamily="2" charset="2"/>
              <a:buChar char="q"/>
              <a:defRPr/>
            </a:lvl4pPr>
            <a:lvl5pPr marL="932688" indent="-182880">
              <a:buFont typeface="Wingdings" panose="05000000000000000000" pitchFamily="2" charset="2"/>
              <a:buChar char="q"/>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2026-06-26</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2026-06-26</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2026-06-26</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2026-06-26</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2026-06-26</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2026-06-26</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‹N°›</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2026-06-26</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‹N°›</a:t>
            </a:fld>
            <a:endParaRPr lang="fr-CA"/>
          </a:p>
        </p:txBody>
      </p:sp>
    </p:spTree>
    <p:extLst>
      <p:ext uri="{BB962C8B-B14F-4D97-AF65-F5344CB8AC3E}">
        <p14:creationId xmlns:p14="http://schemas.microsoft.com/office/powerpoint/2010/main" val="134063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digo">
    <p:spTree>
      <p:nvGrpSpPr>
        <p:cNvPr id="1" name=""/>
        <p:cNvGrpSpPr/>
        <p:nvPr/>
      </p:nvGrpSpPr>
      <p:grpSpPr>
        <a:xfrm>
          <a:off x="0" y="0"/>
          <a:ext cx="0" cy="0"/>
          <a:chOff x="0" y="0"/>
          <a:chExt cx="0" cy="0"/>
        </a:xfrm>
      </p:grpSpPr>
      <p:pic>
        <p:nvPicPr>
          <p:cNvPr id="4" name="Image 3" descr="Disque avec un remplissage uni">
            <a:extLst>
              <a:ext uri="{FF2B5EF4-FFF2-40B4-BE49-F238E27FC236}">
                <a16:creationId xmlns:a16="http://schemas.microsoft.com/office/drawing/2014/main" id="{EC7367DB-54B0-4E4B-9E49-482FCD217CE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5617950" y="25505"/>
            <a:ext cx="952500" cy="952500"/>
          </a:xfrm>
          <a:prstGeom prst="rect">
            <a:avLst/>
          </a:prstGeom>
        </p:spPr>
      </p:pic>
      <p:sp>
        <p:nvSpPr>
          <p:cNvPr id="25" name="Titre 24">
            <a:extLst>
              <a:ext uri="{FF2B5EF4-FFF2-40B4-BE49-F238E27FC236}">
                <a16:creationId xmlns:a16="http://schemas.microsoft.com/office/drawing/2014/main" id="{43C1F01D-35B3-4E03-8B2C-6FFB15F0A3B3}"/>
              </a:ext>
            </a:extLst>
          </p:cNvPr>
          <p:cNvSpPr>
            <a:spLocks noGrp="1"/>
          </p:cNvSpPr>
          <p:nvPr>
            <p:ph type="title"/>
          </p:nvPr>
        </p:nvSpPr>
        <p:spPr>
          <a:xfrm>
            <a:off x="78261" y="357829"/>
            <a:ext cx="5482280" cy="372636"/>
          </a:xfrm>
        </p:spPr>
        <p:txBody>
          <a:bodyPr>
            <a:noAutofit/>
          </a:bodyPr>
          <a:lstStyle>
            <a:lvl1pPr>
              <a:defRPr sz="2400" b="1">
                <a:solidFill>
                  <a:schemeClr val="bg1"/>
                </a:solidFill>
                <a:latin typeface="+mn-lt"/>
                <a:ea typeface="Verdana" panose="020B0604030504040204" pitchFamily="34" charset="0"/>
              </a:defRPr>
            </a:lvl1pPr>
          </a:lstStyle>
          <a:p>
            <a:r>
              <a:rPr lang="fr-FR"/>
              <a:t>Modifiez le style du titre</a:t>
            </a:r>
            <a:endParaRPr lang="fr-CA"/>
          </a:p>
        </p:txBody>
      </p:sp>
      <p:sp>
        <p:nvSpPr>
          <p:cNvPr id="6" name="Espace réservé du contenu 2">
            <a:extLst>
              <a:ext uri="{FF2B5EF4-FFF2-40B4-BE49-F238E27FC236}">
                <a16:creationId xmlns:a16="http://schemas.microsoft.com/office/drawing/2014/main" id="{2148ABC2-9844-4986-9697-EF5431882472}"/>
              </a:ext>
            </a:extLst>
          </p:cNvPr>
          <p:cNvSpPr>
            <a:spLocks noGrp="1"/>
          </p:cNvSpPr>
          <p:nvPr>
            <p:ph idx="1" hasCustomPrompt="1"/>
          </p:nvPr>
        </p:nvSpPr>
        <p:spPr>
          <a:xfrm>
            <a:off x="520783" y="1150572"/>
            <a:ext cx="11118135" cy="5026393"/>
          </a:xfrm>
        </p:spPr>
        <p:txBody>
          <a:bodyPr/>
          <a:lstStyle>
            <a:lvl1pPr marL="228600" indent="-228600">
              <a:buFont typeface="Wingdings" panose="05000000000000000000" pitchFamily="2" charset="2"/>
              <a:buChar char="v"/>
              <a:defRPr>
                <a:solidFill>
                  <a:srgbClr val="7385D1"/>
                </a:solidFill>
              </a:defRPr>
            </a:lvl1pPr>
            <a:lvl2pPr marL="685800" indent="-228600">
              <a:buFont typeface="Symbol" panose="05050102010706020507" pitchFamily="18" charset="2"/>
              <a:buChar char="¨"/>
              <a:defRPr>
                <a:solidFill>
                  <a:srgbClr val="7385D1"/>
                </a:solidFill>
              </a:defRPr>
            </a:lvl2pPr>
            <a:lvl3pPr marL="1143000" indent="-228600">
              <a:buFont typeface="Courier New" panose="02070309020205020404" pitchFamily="49" charset="0"/>
              <a:buChar char="o"/>
              <a:defRPr>
                <a:solidFill>
                  <a:srgbClr val="7385D1"/>
                </a:solidFill>
              </a:defRPr>
            </a:lvl3pPr>
            <a:lvl4pPr>
              <a:defRPr>
                <a:solidFill>
                  <a:srgbClr val="7385D1"/>
                </a:solidFill>
              </a:defRPr>
            </a:lvl4pPr>
            <a:lvl5pPr>
              <a:defRPr>
                <a:solidFill>
                  <a:srgbClr val="7385D1"/>
                </a:solidFill>
              </a:defRPr>
            </a:lvl5pPr>
          </a:lstStyle>
          <a:p>
            <a:pPr lvl="0"/>
            <a:r>
              <a:rPr lang="fr-FR"/>
              <a:t> 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92722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1078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5351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2026-06-26</a:t>
            </a:fld>
            <a:endParaRPr lang="fr-CA"/>
          </a:p>
        </p:txBody>
      </p:sp>
      <p:sp>
        <p:nvSpPr>
          <p:cNvPr id="5" name="Footer Placeholder 4"/>
          <p:cNvSpPr>
            <a:spLocks noGrp="1"/>
          </p:cNvSpPr>
          <p:nvPr>
            <p:ph type="ftr" sz="quarter" idx="3"/>
          </p:nvPr>
        </p:nvSpPr>
        <p:spPr>
          <a:xfrm>
            <a:off x="3686185" y="6571396"/>
            <a:ext cx="4822804" cy="253514"/>
          </a:xfrm>
          <a:prstGeom prst="rect">
            <a:avLst/>
          </a:prstGeom>
        </p:spPr>
        <p:txBody>
          <a:bodyPr vert="horz" lIns="91440" tIns="45720" rIns="91440" bIns="45720" rtlCol="0" anchor="ctr"/>
          <a:lstStyle>
            <a:lvl1pPr algn="ctr">
              <a:defRPr sz="1100" i="0" cap="all" baseline="0">
                <a:solidFill>
                  <a:schemeClr val="bg1">
                    <a:lumMod val="95000"/>
                  </a:schemeClr>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5351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‹N°›</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a:t>Cours </a:t>
            </a:r>
            <a:r>
              <a:rPr lang="fr-CA"/>
              <a:t>16 </a:t>
            </a:r>
            <a:endParaRPr lang="fr-CA" noProof="0"/>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noProof="0">
                <a:solidFill>
                  <a:schemeClr val="tx1">
                    <a:lumMod val="85000"/>
                    <a:lumOff val="15000"/>
                  </a:schemeClr>
                </a:solidFill>
              </a:rPr>
              <a:t>Injection de dépendances</a:t>
            </a:r>
          </a:p>
        </p:txBody>
      </p:sp>
      <p:pic>
        <p:nvPicPr>
          <p:cNvPr id="3074" name="Picture 2" descr="Learn ASP.NET Core MVC From Sa - Apps on Google Play">
            <a:extLst>
              <a:ext uri="{FF2B5EF4-FFF2-40B4-BE49-F238E27FC236}">
                <a16:creationId xmlns:a16="http://schemas.microsoft.com/office/drawing/2014/main" id="{E4825854-C8AD-DABB-BB60-9662DDD4769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766691" y="137246"/>
            <a:ext cx="2719578" cy="271957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3860902596"/>
              </p:ext>
            </p:extLst>
          </p:nvPr>
        </p:nvGraphicFramePr>
        <p:xfrm>
          <a:off x="1097280" y="1179576"/>
          <a:ext cx="10058400" cy="4056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hlinkClick r:id="" action="ppaction://noaction"/>
            <a:extLst>
              <a:ext uri="{FF2B5EF4-FFF2-40B4-BE49-F238E27FC236}">
                <a16:creationId xmlns:a16="http://schemas.microsoft.com/office/drawing/2014/main" id="{81541332-AB2F-4B3A-B780-780FDF7CB958}"/>
              </a:ext>
            </a:extLst>
          </p:cNvPr>
          <p:cNvSpPr/>
          <p:nvPr/>
        </p:nvSpPr>
        <p:spPr>
          <a:xfrm>
            <a:off x="573865" y="2188254"/>
            <a:ext cx="5644055"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a:t>Injection de dépendances</a:t>
            </a:r>
          </a:p>
        </p:txBody>
      </p:sp>
      <p:sp>
        <p:nvSpPr>
          <p:cNvPr id="2" name="Espace réservé du contenu 1">
            <a:extLst>
              <a:ext uri="{FF2B5EF4-FFF2-40B4-BE49-F238E27FC236}">
                <a16:creationId xmlns:a16="http://schemas.microsoft.com/office/drawing/2014/main" id="{A93AC198-527C-21B4-E128-9D8EF6632DDA}"/>
              </a:ext>
            </a:extLst>
          </p:cNvPr>
          <p:cNvSpPr>
            <a:spLocks noGrp="1"/>
          </p:cNvSpPr>
          <p:nvPr>
            <p:ph idx="1"/>
          </p:nvPr>
        </p:nvSpPr>
        <p:spPr/>
        <p:txBody>
          <a:bodyPr/>
          <a:lstStyle/>
          <a:p>
            <a:pPr marL="0" indent="0">
              <a:buNone/>
            </a:pPr>
            <a:r>
              <a:rPr lang="fr-CA"/>
              <a:t>L’injection de dépendances ou </a:t>
            </a:r>
            <a:r>
              <a:rPr lang="fr-CA" b="1" err="1"/>
              <a:t>Dependency</a:t>
            </a:r>
            <a:r>
              <a:rPr lang="fr-CA" b="1"/>
              <a:t> Injection (DI)</a:t>
            </a:r>
            <a:r>
              <a:rPr lang="fr-CA"/>
              <a:t> est une technologie qui permet de gérer très efficacement les dépendances dans un système.</a:t>
            </a:r>
          </a:p>
          <a:p>
            <a:pPr marL="0" indent="0">
              <a:buNone/>
            </a:pPr>
            <a:r>
              <a:rPr lang="fr-CA"/>
              <a:t>On parle aussi </a:t>
            </a:r>
            <a:r>
              <a:rPr lang="fr-CA" b="1"/>
              <a:t>d’inversion</a:t>
            </a:r>
            <a:r>
              <a:rPr lang="fr-CA"/>
              <a:t> </a:t>
            </a:r>
            <a:r>
              <a:rPr lang="fr-CA" b="1"/>
              <a:t>de dépendance</a:t>
            </a:r>
            <a:r>
              <a:rPr lang="fr-CA"/>
              <a:t>. Et ça fait partie de la philosophie </a:t>
            </a:r>
            <a:r>
              <a:rPr lang="fr-CA" b="1"/>
              <a:t>SOLID</a:t>
            </a:r>
            <a:r>
              <a:rPr lang="fr-CA"/>
              <a:t>.</a:t>
            </a: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3</a:t>
            </a:fld>
            <a:endParaRPr lang="fr-CA"/>
          </a:p>
        </p:txBody>
      </p:sp>
    </p:spTree>
    <p:extLst>
      <p:ext uri="{BB962C8B-B14F-4D97-AF65-F5344CB8AC3E}">
        <p14:creationId xmlns:p14="http://schemas.microsoft.com/office/powerpoint/2010/main" val="37533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565A9B51-5BEC-142F-5DE7-7FCC30A847E9}"/>
              </a:ext>
            </a:extLst>
          </p:cNvPr>
          <p:cNvSpPr>
            <a:spLocks noGrp="1"/>
          </p:cNvSpPr>
          <p:nvPr>
            <p:ph type="title"/>
          </p:nvPr>
        </p:nvSpPr>
        <p:spPr/>
        <p:txBody>
          <a:bodyPr/>
          <a:lstStyle/>
          <a:p>
            <a:r>
              <a:rPr lang="fr-CA"/>
              <a:t>Exemple sans </a:t>
            </a:r>
            <a:r>
              <a:rPr lang="fr-CA" err="1"/>
              <a:t>Dependency</a:t>
            </a:r>
            <a:r>
              <a:rPr lang="fr-CA"/>
              <a:t> Injection</a:t>
            </a:r>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4</a:t>
            </a:fld>
            <a:endParaRPr lang="fr-CA"/>
          </a:p>
        </p:txBody>
      </p:sp>
      <p:sp>
        <p:nvSpPr>
          <p:cNvPr id="9" name="Espace réservé du contenu 8">
            <a:extLst>
              <a:ext uri="{FF2B5EF4-FFF2-40B4-BE49-F238E27FC236}">
                <a16:creationId xmlns:a16="http://schemas.microsoft.com/office/drawing/2014/main" id="{59C58BDC-39F8-4A1C-1884-547DA4431CA3}"/>
              </a:ext>
            </a:extLst>
          </p:cNvPr>
          <p:cNvSpPr>
            <a:spLocks noGrp="1"/>
          </p:cNvSpPr>
          <p:nvPr>
            <p:ph idx="1"/>
          </p:nvPr>
        </p:nvSpPr>
        <p:spPr/>
        <p:txBody>
          <a:bodyPr/>
          <a:lstStyle/>
          <a:p>
            <a:pPr marL="0" indent="0">
              <a:buNone/>
            </a:pPr>
            <a:r>
              <a:rPr lang="fr-CA"/>
              <a:t>Voici un exemple de construction d’un </a:t>
            </a:r>
            <a:r>
              <a:rPr lang="fr-CA" b="1" err="1"/>
              <a:t>ViewModel</a:t>
            </a:r>
            <a:r>
              <a:rPr lang="fr-CA"/>
              <a:t> sans l’utilisation de </a:t>
            </a:r>
            <a:r>
              <a:rPr lang="fr-CA" b="1"/>
              <a:t>DI</a:t>
            </a:r>
            <a:r>
              <a:rPr lang="fr-CA"/>
              <a:t>.</a:t>
            </a:r>
          </a:p>
          <a:p>
            <a:pPr marL="0" indent="0">
              <a:buNone/>
            </a:pPr>
            <a:endParaRPr lang="fr-CA"/>
          </a:p>
        </p:txBody>
      </p:sp>
      <p:sp>
        <p:nvSpPr>
          <p:cNvPr id="11" name="ZoneTexte 10">
            <a:extLst>
              <a:ext uri="{FF2B5EF4-FFF2-40B4-BE49-F238E27FC236}">
                <a16:creationId xmlns:a16="http://schemas.microsoft.com/office/drawing/2014/main" id="{0201C28A-E586-997E-597D-B3E6723186EA}"/>
              </a:ext>
            </a:extLst>
          </p:cNvPr>
          <p:cNvSpPr txBox="1"/>
          <p:nvPr/>
        </p:nvSpPr>
        <p:spPr>
          <a:xfrm>
            <a:off x="1194935" y="1856584"/>
            <a:ext cx="8922635" cy="375487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nSpc>
                <a:spcPts val="1425"/>
              </a:lnSpc>
              <a:spcAft>
                <a:spcPts val="800"/>
              </a:spcAft>
            </a:pP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private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readonly</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267F99"/>
                </a:solidFill>
                <a:effectLst/>
                <a:latin typeface="Consolas" panose="020B0609020204030204" pitchFamily="49" charset="0"/>
                <a:ea typeface="Times New Roman" panose="02020603050405020304" pitchFamily="18" charset="0"/>
                <a:cs typeface="Times New Roman" panose="02020603050405020304" pitchFamily="18" charset="0"/>
              </a:rPr>
              <a:t>IAppEnvironmentService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_</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p>
          <a:p>
            <a:pPr>
              <a:lnSpc>
                <a:spcPts val="1425"/>
              </a:lnSpc>
              <a:spcAft>
                <a:spcPts val="800"/>
              </a:spcAft>
            </a:pPr>
            <a:r>
              <a:rPr lang="en-CA">
                <a:solidFill>
                  <a:srgbClr val="0000FF"/>
                </a:solidFill>
                <a:latin typeface="Consolas" panose="020B0609020204030204" pitchFamily="49" charset="0"/>
                <a:ea typeface="Times New Roman" panose="02020603050405020304" pitchFamily="18" charset="0"/>
                <a:cs typeface="Times New Roman" panose="02020603050405020304" pitchFamily="18" charset="0"/>
              </a:rPr>
              <a:t>private</a:t>
            </a:r>
            <a:r>
              <a:rPr lang="en-CA">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r>
              <a:rPr lang="en-CA" err="1">
                <a:solidFill>
                  <a:srgbClr val="0000FF"/>
                </a:solidFill>
                <a:latin typeface="Consolas" panose="020B0609020204030204" pitchFamily="49" charset="0"/>
                <a:ea typeface="Times New Roman" panose="02020603050405020304" pitchFamily="18" charset="0"/>
                <a:cs typeface="Times New Roman" panose="02020603050405020304" pitchFamily="18" charset="0"/>
              </a:rPr>
              <a:t>readonly</a:t>
            </a:r>
            <a:r>
              <a:rPr lang="en-CA">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r>
              <a:rPr lang="en-CA" err="1">
                <a:solidFill>
                  <a:srgbClr val="267F99"/>
                </a:solidFill>
                <a:latin typeface="Consolas" panose="020B0609020204030204" pitchFamily="49" charset="0"/>
                <a:ea typeface="Times New Roman" panose="02020603050405020304" pitchFamily="18" charset="0"/>
                <a:cs typeface="Times New Roman" panose="02020603050405020304" pitchFamily="18" charset="0"/>
              </a:rPr>
              <a:t>IDialogService</a:t>
            </a:r>
            <a:r>
              <a:rPr lang="en-CA">
                <a:solidFill>
                  <a:srgbClr val="000000"/>
                </a:solidFill>
                <a:latin typeface="Consolas" panose="020B0609020204030204" pitchFamily="49" charset="0"/>
                <a:ea typeface="Times New Roman" panose="02020603050405020304" pitchFamily="18" charset="0"/>
                <a:cs typeface="Times New Roman" panose="02020603050405020304" pitchFamily="18" charset="0"/>
              </a:rPr>
              <a:t> </a:t>
            </a:r>
            <a:r>
              <a:rPr lang="en-CA">
                <a:solidFill>
                  <a:srgbClr val="000000"/>
                </a:solidFill>
                <a:latin typeface="Consolas" panose="020B0609020204030204" pitchFamily="49" charset="0"/>
                <a:ea typeface="Calibri" panose="020F0502020204030204" pitchFamily="34" charset="0"/>
                <a:cs typeface="Times New Roman" panose="02020603050405020304" pitchFamily="18" charset="0"/>
              </a:rPr>
              <a:t>_</a:t>
            </a:r>
            <a:r>
              <a:rPr lang="en-CA" err="1">
                <a:solidFill>
                  <a:srgbClr val="001080"/>
                </a:solidFill>
                <a:latin typeface="Consolas" panose="020B0609020204030204" pitchFamily="49" charset="0"/>
                <a:ea typeface="Times New Roman" panose="02020603050405020304" pitchFamily="18" charset="0"/>
                <a:cs typeface="Times New Roman" panose="02020603050405020304" pitchFamily="18" charset="0"/>
              </a:rPr>
              <a:t>dialogService</a:t>
            </a:r>
            <a:r>
              <a:rPr lang="en-CA">
                <a:solidFill>
                  <a:srgbClr val="000000"/>
                </a:solidFill>
                <a:latin typeface="Consolas" panose="020B0609020204030204" pitchFamily="49" charset="0"/>
                <a:ea typeface="Times New Roman" panose="02020603050405020304" pitchFamily="18" charset="0"/>
                <a:cs typeface="Times New Roman" panose="02020603050405020304" pitchFamily="18" charset="0"/>
              </a:rPr>
              <a:t>;</a:t>
            </a:r>
            <a:endPar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endParaRPr>
          </a:p>
          <a:p>
            <a:pPr>
              <a:lnSpc>
                <a:spcPts val="1425"/>
              </a:lnSpc>
              <a:spcAft>
                <a:spcPts val="800"/>
              </a:spcAft>
            </a:pP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private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readonly</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267F99"/>
                </a:solidFill>
                <a:effectLst/>
                <a:latin typeface="Consolas" panose="020B0609020204030204" pitchFamily="49" charset="0"/>
                <a:ea typeface="Times New Roman" panose="02020603050405020304" pitchFamily="18" charset="0"/>
                <a:cs typeface="Times New Roman" panose="02020603050405020304" pitchFamily="18" charset="0"/>
              </a:rPr>
              <a:t>ISettingsService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_</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public</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ProfileViewModel</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err="1">
                <a:solidFill>
                  <a:srgbClr val="267F99"/>
                </a:solidFill>
                <a:effectLst/>
                <a:latin typeface="Consolas" panose="020B0609020204030204" pitchFamily="49" charset="0"/>
                <a:ea typeface="Times New Roman" panose="02020603050405020304" pitchFamily="18" charset="0"/>
                <a:cs typeface="Times New Roman" panose="02020603050405020304" pitchFamily="18" charset="0"/>
              </a:rPr>
              <a:t>IAppEnvironmentService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267F99"/>
                </a:solidFill>
                <a:effectLst/>
                <a:latin typeface="Consolas" panose="020B0609020204030204" pitchFamily="49" charset="0"/>
                <a:ea typeface="Times New Roman" panose="02020603050405020304" pitchFamily="18" charset="0"/>
                <a:cs typeface="Times New Roman" panose="02020603050405020304" pitchFamily="18" charset="0"/>
              </a:rPr>
              <a:t>IDialogService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dialogService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267F99"/>
                </a:solidFill>
                <a:effectLst/>
                <a:latin typeface="Consolas" panose="020B0609020204030204" pitchFamily="49" charset="0"/>
                <a:ea typeface="Times New Roman" panose="02020603050405020304" pitchFamily="18" charset="0"/>
                <a:cs typeface="Times New Roman" panose="02020603050405020304" pitchFamily="18" charset="0"/>
              </a:rPr>
              <a:t>ISettingsService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_</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p>
          <a:p>
            <a:pPr>
              <a:lnSpc>
                <a:spcPts val="1425"/>
              </a:lnSpc>
              <a:spcAft>
                <a:spcPts val="800"/>
              </a:spcAft>
            </a:pPr>
            <a:r>
              <a:rPr lang="en-CA">
                <a:solidFill>
                  <a:srgbClr val="000000"/>
                </a:solidFill>
                <a:latin typeface="Consolas" panose="020B0609020204030204" pitchFamily="49" charset="0"/>
                <a:ea typeface="Calibri" panose="020F0502020204030204" pitchFamily="34" charset="0"/>
                <a:cs typeface="Times New Roman" panose="02020603050405020304" pitchFamily="18" charset="0"/>
              </a:rPr>
              <a:t>  _</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dialogService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dialogService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_</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fr-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endParaRPr lang="fr-CA"/>
          </a:p>
        </p:txBody>
      </p:sp>
    </p:spTree>
    <p:extLst>
      <p:ext uri="{BB962C8B-B14F-4D97-AF65-F5344CB8AC3E}">
        <p14:creationId xmlns:p14="http://schemas.microsoft.com/office/powerpoint/2010/main" val="57984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a:t>Exemple de création</a:t>
            </a:r>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5</a:t>
            </a:fld>
            <a:endParaRPr lang="fr-CA"/>
          </a:p>
        </p:txBody>
      </p:sp>
      <p:sp>
        <p:nvSpPr>
          <p:cNvPr id="7" name="Espace réservé du contenu 6">
            <a:extLst>
              <a:ext uri="{FF2B5EF4-FFF2-40B4-BE49-F238E27FC236}">
                <a16:creationId xmlns:a16="http://schemas.microsoft.com/office/drawing/2014/main" id="{00371E87-4E91-4E08-0F0D-9BC86FCC6876}"/>
              </a:ext>
            </a:extLst>
          </p:cNvPr>
          <p:cNvSpPr>
            <a:spLocks noGrp="1"/>
          </p:cNvSpPr>
          <p:nvPr>
            <p:ph idx="1"/>
          </p:nvPr>
        </p:nvSpPr>
        <p:spPr/>
        <p:txBody>
          <a:bodyPr/>
          <a:lstStyle/>
          <a:p>
            <a:pPr marL="0" indent="0">
              <a:buNone/>
            </a:pPr>
            <a:r>
              <a:rPr lang="fr-CA">
                <a:solidFill>
                  <a:schemeClr val="tx1"/>
                </a:solidFill>
              </a:rPr>
              <a:t>Pour le créer manuellement, on devrait faire quelque chose comme ceci :</a:t>
            </a:r>
          </a:p>
          <a:p>
            <a:pPr marL="0" indent="0">
              <a:buNone/>
            </a:pPr>
            <a:endParaRPr lang="fr-CA">
              <a:solidFill>
                <a:schemeClr val="tx1"/>
              </a:solidFill>
            </a:endParaRPr>
          </a:p>
          <a:p>
            <a:pPr marL="0" indent="0">
              <a:buNone/>
            </a:pPr>
            <a:endParaRPr lang="fr-CA">
              <a:solidFill>
                <a:schemeClr val="tx1"/>
              </a:solidFill>
            </a:endParaRPr>
          </a:p>
          <a:p>
            <a:pPr marL="0" indent="0">
              <a:buNone/>
            </a:pPr>
            <a:endParaRPr lang="fr-CA">
              <a:solidFill>
                <a:schemeClr val="tx1"/>
              </a:solidFill>
            </a:endParaRPr>
          </a:p>
          <a:p>
            <a:pPr marL="0" indent="0">
              <a:buNone/>
            </a:pPr>
            <a:endParaRPr lang="fr-CA">
              <a:solidFill>
                <a:schemeClr val="tx1"/>
              </a:solidFill>
            </a:endParaRPr>
          </a:p>
          <a:p>
            <a:pPr marL="0" indent="0">
              <a:buNone/>
            </a:pPr>
            <a:endParaRPr lang="fr-CA">
              <a:solidFill>
                <a:schemeClr val="tx1"/>
              </a:solidFill>
            </a:endParaRPr>
          </a:p>
        </p:txBody>
      </p:sp>
      <p:sp>
        <p:nvSpPr>
          <p:cNvPr id="5" name="ZoneTexte 4">
            <a:extLst>
              <a:ext uri="{FF2B5EF4-FFF2-40B4-BE49-F238E27FC236}">
                <a16:creationId xmlns:a16="http://schemas.microsoft.com/office/drawing/2014/main" id="{486CB1BA-F9B7-90DB-3FF3-008CE1370A89}"/>
              </a:ext>
            </a:extLst>
          </p:cNvPr>
          <p:cNvSpPr txBox="1"/>
          <p:nvPr/>
        </p:nvSpPr>
        <p:spPr>
          <a:xfrm>
            <a:off x="892999" y="1682496"/>
            <a:ext cx="6009979" cy="150810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spcAft>
                <a:spcPts val="800"/>
              </a:spcAft>
            </a:pP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var</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err="1">
                <a:solidFill>
                  <a:srgbClr val="001080"/>
                </a:solidFill>
                <a:latin typeface="Consolas" panose="020B0609020204030204" pitchFamily="49" charset="0"/>
                <a:ea typeface="Times New Roman" panose="02020603050405020304" pitchFamily="18" charset="0"/>
                <a:cs typeface="Times New Roman" panose="02020603050405020304" pitchFamily="18" charset="0"/>
              </a:rPr>
              <a:t>profile</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VM</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ProfileViewModel</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008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DialogService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err="1">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appsettings.json</a:t>
            </a:r>
            <a:r>
              <a:rPr lang="en-CA" sz="1800">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a:p>
        </p:txBody>
      </p:sp>
    </p:spTree>
    <p:extLst>
      <p:ext uri="{BB962C8B-B14F-4D97-AF65-F5344CB8AC3E}">
        <p14:creationId xmlns:p14="http://schemas.microsoft.com/office/powerpoint/2010/main" val="2573421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94E2C64-2454-AFA2-DE10-FFCAB85C21DF}"/>
              </a:ext>
            </a:extLst>
          </p:cNvPr>
          <p:cNvSpPr>
            <a:spLocks noGrp="1"/>
          </p:cNvSpPr>
          <p:nvPr>
            <p:ph type="title"/>
          </p:nvPr>
        </p:nvSpPr>
        <p:spPr/>
        <p:txBody>
          <a:bodyPr/>
          <a:lstStyle/>
          <a:p>
            <a:r>
              <a:rPr lang="fr-CA"/>
              <a:t>Changement pour </a:t>
            </a:r>
            <a:r>
              <a:rPr lang="fr-CA" err="1"/>
              <a:t>SmsDialogService</a:t>
            </a:r>
            <a:endParaRPr lang="fr-CA"/>
          </a:p>
        </p:txBody>
      </p:sp>
      <p:sp>
        <p:nvSpPr>
          <p:cNvPr id="7" name="Espace réservé du contenu 6">
            <a:extLst>
              <a:ext uri="{FF2B5EF4-FFF2-40B4-BE49-F238E27FC236}">
                <a16:creationId xmlns:a16="http://schemas.microsoft.com/office/drawing/2014/main" id="{70080C9C-6BF2-7E30-2382-381510279317}"/>
              </a:ext>
            </a:extLst>
          </p:cNvPr>
          <p:cNvSpPr>
            <a:spLocks noGrp="1"/>
          </p:cNvSpPr>
          <p:nvPr>
            <p:ph idx="1"/>
          </p:nvPr>
        </p:nvSpPr>
        <p:spPr/>
        <p:txBody>
          <a:bodyPr/>
          <a:lstStyle/>
          <a:p>
            <a:pPr marL="0" indent="0">
              <a:buNone/>
            </a:pPr>
            <a:r>
              <a:rPr lang="fr-CA">
                <a:solidFill>
                  <a:schemeClr val="tx1"/>
                </a:solidFill>
              </a:rPr>
              <a:t>Maintenant, supposons que ce </a:t>
            </a:r>
            <a:r>
              <a:rPr lang="fr-CA" err="1">
                <a:solidFill>
                  <a:schemeClr val="tx1"/>
                </a:solidFill>
              </a:rPr>
              <a:t>ViewModel</a:t>
            </a:r>
            <a:r>
              <a:rPr lang="fr-CA">
                <a:solidFill>
                  <a:schemeClr val="tx1"/>
                </a:solidFill>
              </a:rPr>
              <a:t> est utilisé à une dizaine d’endroits dans notre application et que l’on veut changer le </a:t>
            </a:r>
            <a:r>
              <a:rPr lang="fr-CA" b="1" err="1">
                <a:solidFill>
                  <a:schemeClr val="tx1"/>
                </a:solidFill>
              </a:rPr>
              <a:t>DialogService</a:t>
            </a:r>
            <a:r>
              <a:rPr lang="fr-CA">
                <a:solidFill>
                  <a:schemeClr val="tx1"/>
                </a:solidFill>
              </a:rPr>
              <a:t> pour un </a:t>
            </a:r>
            <a:r>
              <a:rPr lang="fr-CA" b="1" err="1">
                <a:solidFill>
                  <a:schemeClr val="tx1"/>
                </a:solidFill>
              </a:rPr>
              <a:t>SmsDialogService</a:t>
            </a:r>
            <a:r>
              <a:rPr lang="fr-CA">
                <a:solidFill>
                  <a:schemeClr val="tx1"/>
                </a:solidFill>
              </a:rPr>
              <a:t>. Il faudrait modifier la dizaine d’endroits dans notre code.</a:t>
            </a:r>
            <a:endParaRPr lang="fr-CA"/>
          </a:p>
        </p:txBody>
      </p:sp>
      <p:sp>
        <p:nvSpPr>
          <p:cNvPr id="4" name="Espace réservé du pied de page 3">
            <a:extLst>
              <a:ext uri="{FF2B5EF4-FFF2-40B4-BE49-F238E27FC236}">
                <a16:creationId xmlns:a16="http://schemas.microsoft.com/office/drawing/2014/main" id="{68AF59B6-6362-A90E-C59A-873703B8DF5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A660946A-1771-CE4F-E08A-1E7F27A46D81}"/>
              </a:ext>
            </a:extLst>
          </p:cNvPr>
          <p:cNvSpPr>
            <a:spLocks noGrp="1"/>
          </p:cNvSpPr>
          <p:nvPr>
            <p:ph type="sldNum" sz="quarter" idx="12"/>
          </p:nvPr>
        </p:nvSpPr>
        <p:spPr/>
        <p:txBody>
          <a:bodyPr/>
          <a:lstStyle/>
          <a:p>
            <a:r>
              <a:rPr lang="fr-CA"/>
              <a:t>Page </a:t>
            </a:r>
            <a:fld id="{C2CBE6A3-4AEF-4734-8AB8-E4DE745DFB5E}" type="slidenum">
              <a:rPr lang="fr-CA" smtClean="0"/>
              <a:pPr/>
              <a:t>6</a:t>
            </a:fld>
            <a:endParaRPr lang="fr-CA"/>
          </a:p>
        </p:txBody>
      </p:sp>
      <p:sp>
        <p:nvSpPr>
          <p:cNvPr id="8" name="ZoneTexte 7">
            <a:extLst>
              <a:ext uri="{FF2B5EF4-FFF2-40B4-BE49-F238E27FC236}">
                <a16:creationId xmlns:a16="http://schemas.microsoft.com/office/drawing/2014/main" id="{EFE5B7B5-08C4-3829-6E37-F2B741414AFB}"/>
              </a:ext>
            </a:extLst>
          </p:cNvPr>
          <p:cNvSpPr txBox="1"/>
          <p:nvPr/>
        </p:nvSpPr>
        <p:spPr>
          <a:xfrm>
            <a:off x="1097280" y="2375774"/>
            <a:ext cx="8036174" cy="11339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nSpc>
                <a:spcPts val="1425"/>
              </a:lnSpc>
              <a:spcAft>
                <a:spcPts val="800"/>
              </a:spcAft>
            </a:pP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var</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myVM</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ProfileViewModel</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AppEnvironmentService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008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b="1" err="1">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Sms</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DialogService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b="1" err="1">
                <a:solidFill>
                  <a:srgbClr val="00108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AppConstants.EnterprisePhoneNumber</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err="1">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appsettings.json</a:t>
            </a:r>
            <a:r>
              <a:rPr lang="en-CA" sz="1800">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86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B039EB6-EB72-F7FF-83A8-6A0C3E420C93}"/>
              </a:ext>
            </a:extLst>
          </p:cNvPr>
          <p:cNvSpPr>
            <a:spLocks noGrp="1"/>
          </p:cNvSpPr>
          <p:nvPr>
            <p:ph type="title"/>
          </p:nvPr>
        </p:nvSpPr>
        <p:spPr/>
        <p:txBody>
          <a:bodyPr/>
          <a:lstStyle/>
          <a:p>
            <a:r>
              <a:rPr lang="fr-CA">
                <a:ea typeface="Calibri Light"/>
                <a:cs typeface="Calibri Light"/>
              </a:rPr>
              <a:t>Changement pour </a:t>
            </a:r>
            <a:r>
              <a:rPr lang="fr-CA" err="1">
                <a:ea typeface="Calibri Light"/>
                <a:cs typeface="Calibri Light"/>
              </a:rPr>
              <a:t>SmsDialogService</a:t>
            </a:r>
            <a:endParaRPr lang="fr-FR" err="1"/>
          </a:p>
        </p:txBody>
      </p:sp>
      <p:sp>
        <p:nvSpPr>
          <p:cNvPr id="7" name="Espace réservé du contenu 6">
            <a:extLst>
              <a:ext uri="{FF2B5EF4-FFF2-40B4-BE49-F238E27FC236}">
                <a16:creationId xmlns:a16="http://schemas.microsoft.com/office/drawing/2014/main" id="{C01EDF04-29F9-6CBB-F52A-46B089C43288}"/>
              </a:ext>
            </a:extLst>
          </p:cNvPr>
          <p:cNvSpPr>
            <a:spLocks noGrp="1"/>
          </p:cNvSpPr>
          <p:nvPr>
            <p:ph idx="1"/>
          </p:nvPr>
        </p:nvSpPr>
        <p:spPr>
          <a:xfrm>
            <a:off x="1097280" y="1186101"/>
            <a:ext cx="10058400" cy="4692721"/>
          </a:xfrm>
        </p:spPr>
        <p:txBody>
          <a:bodyPr/>
          <a:lstStyle/>
          <a:p>
            <a:pPr marL="0" indent="0">
              <a:buNone/>
            </a:pPr>
            <a:r>
              <a:rPr lang="fr-CA"/>
              <a:t>Et si on veut pouvoir construire en utilisant une option que l’on configure dans </a:t>
            </a:r>
            <a:r>
              <a:rPr lang="fr-CA" err="1"/>
              <a:t>appsettings.json</a:t>
            </a:r>
            <a:r>
              <a:rPr lang="fr-CA"/>
              <a:t>?</a:t>
            </a:r>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a:p>
            <a:pPr marL="0" indent="0">
              <a:buNone/>
            </a:pPr>
            <a:r>
              <a:rPr lang="fr-CA"/>
              <a:t>Et si on l’utilise à 10 endroits, ça fait encore 10 changements à faire et à </a:t>
            </a:r>
            <a:r>
              <a:rPr lang="fr-CA" b="1"/>
              <a:t>maintenir</a:t>
            </a:r>
            <a:r>
              <a:rPr lang="fr-CA"/>
              <a:t>.</a:t>
            </a:r>
          </a:p>
        </p:txBody>
      </p:sp>
      <p:sp>
        <p:nvSpPr>
          <p:cNvPr id="4" name="Espace réservé du pied de page 3">
            <a:extLst>
              <a:ext uri="{FF2B5EF4-FFF2-40B4-BE49-F238E27FC236}">
                <a16:creationId xmlns:a16="http://schemas.microsoft.com/office/drawing/2014/main" id="{2D26501D-8A28-73D8-290B-A283E0D137E2}"/>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3FE25D5-5B60-AF02-A60F-36327578E53D}"/>
              </a:ext>
            </a:extLst>
          </p:cNvPr>
          <p:cNvSpPr>
            <a:spLocks noGrp="1"/>
          </p:cNvSpPr>
          <p:nvPr>
            <p:ph type="sldNum" sz="quarter" idx="12"/>
          </p:nvPr>
        </p:nvSpPr>
        <p:spPr/>
        <p:txBody>
          <a:bodyPr/>
          <a:lstStyle/>
          <a:p>
            <a:r>
              <a:rPr lang="fr-CA"/>
              <a:t>Page </a:t>
            </a:r>
            <a:fld id="{C2CBE6A3-4AEF-4734-8AB8-E4DE745DFB5E}" type="slidenum">
              <a:rPr lang="fr-CA" smtClean="0"/>
              <a:pPr/>
              <a:t>7</a:t>
            </a:fld>
            <a:endParaRPr lang="fr-CA"/>
          </a:p>
        </p:txBody>
      </p:sp>
      <p:sp>
        <p:nvSpPr>
          <p:cNvPr id="8" name="ZoneTexte 7">
            <a:extLst>
              <a:ext uri="{FF2B5EF4-FFF2-40B4-BE49-F238E27FC236}">
                <a16:creationId xmlns:a16="http://schemas.microsoft.com/office/drawing/2014/main" id="{E1D06F2D-BCA5-9AE0-C38B-CF76D1E6F192}"/>
              </a:ext>
            </a:extLst>
          </p:cNvPr>
          <p:cNvSpPr txBox="1"/>
          <p:nvPr/>
        </p:nvSpPr>
        <p:spPr>
          <a:xfrm>
            <a:off x="1097280" y="1887513"/>
            <a:ext cx="8452955" cy="262636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nSpc>
                <a:spcPts val="1425"/>
              </a:lnSpc>
              <a:spcAft>
                <a:spcPts val="800"/>
              </a:spcAft>
            </a:pPr>
            <a:r>
              <a:rPr lang="en-CA" sz="1800" dirty="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var</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en-CA" sz="1800" dirty="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dirty="0">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dirty="0" err="1">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appsettings.json</a:t>
            </a:r>
            <a:r>
              <a:rPr lang="en-CA" sz="1800" dirty="0">
                <a:solidFill>
                  <a:srgbClr val="A31515"/>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dirty="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var</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myVM</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en-CA" sz="1800" dirty="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ProfileViewModel</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dirty="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new</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AppEnvironmentService</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dirty="0">
                <a:solidFill>
                  <a:srgbClr val="008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00108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settingsService</a:t>
            </a:r>
            <a:r>
              <a:rPr lang="en-CA" sz="1800" dirty="0" err="1">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a:t>
            </a:r>
            <a:r>
              <a:rPr lang="en-CA" sz="1800" dirty="0" err="1">
                <a:solidFill>
                  <a:srgbClr val="795E26"/>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UseSMS</a:t>
            </a:r>
            <a:r>
              <a:rPr lang="en-CA" sz="18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 ?</a:t>
            </a:r>
          </a:p>
          <a:p>
            <a:pPr>
              <a:lnSpc>
                <a:spcPts val="1425"/>
              </a:lnSpc>
              <a:spcAft>
                <a:spcPts val="800"/>
              </a:spcAft>
            </a:pPr>
            <a:r>
              <a:rPr lang="en-CA" dirty="0">
                <a:solidFill>
                  <a:srgbClr val="000000"/>
                </a:solidFill>
                <a:highlight>
                  <a:srgbClr val="FFFF00"/>
                </a:highlight>
                <a:latin typeface="Consolas" panose="020B0609020204030204" pitchFamily="49" charset="0"/>
                <a:ea typeface="Times New Roman" panose="02020603050405020304" pitchFamily="18" charset="0"/>
                <a:cs typeface="Times New Roman" panose="02020603050405020304" pitchFamily="18" charset="0"/>
              </a:rPr>
              <a:t>		</a:t>
            </a:r>
            <a:r>
              <a:rPr lang="en-CA" sz="1800" dirty="0">
                <a:solidFill>
                  <a:srgbClr val="0000FF"/>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new</a:t>
            </a:r>
            <a:r>
              <a:rPr lang="en-CA" sz="18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795E26"/>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SmsDialogService</a:t>
            </a:r>
            <a:r>
              <a:rPr lang="en-CA" sz="18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a:t>
            </a:r>
            <a:r>
              <a:rPr lang="en-CA" sz="1800" dirty="0" err="1">
                <a:solidFill>
                  <a:srgbClr val="00108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AppConstants</a:t>
            </a:r>
            <a:r>
              <a:rPr lang="en-CA" sz="1800" dirty="0" err="1">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a:t>
            </a:r>
            <a:r>
              <a:rPr lang="en-CA" sz="1800" dirty="0" err="1">
                <a:solidFill>
                  <a:srgbClr val="00108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EnterprisePhoneNumber</a:t>
            </a:r>
            <a:r>
              <a:rPr lang="en-CA" sz="18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 :</a:t>
            </a:r>
          </a:p>
          <a:p>
            <a:pPr>
              <a:lnSpc>
                <a:spcPts val="1425"/>
              </a:lnSpc>
              <a:spcAft>
                <a:spcPts val="800"/>
              </a:spcAft>
            </a:pPr>
            <a:r>
              <a:rPr lang="en-CA" dirty="0">
                <a:solidFill>
                  <a:srgbClr val="000000"/>
                </a:solidFill>
                <a:highlight>
                  <a:srgbClr val="FFFF00"/>
                </a:highlight>
                <a:latin typeface="Consolas" panose="020B0609020204030204" pitchFamily="49" charset="0"/>
                <a:ea typeface="Times New Roman" panose="02020603050405020304" pitchFamily="18" charset="0"/>
                <a:cs typeface="Times New Roman" panose="02020603050405020304" pitchFamily="18" charset="0"/>
              </a:rPr>
              <a:t>		</a:t>
            </a:r>
            <a:r>
              <a:rPr lang="en-CA" sz="1800" dirty="0">
                <a:solidFill>
                  <a:srgbClr val="0000FF"/>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new</a:t>
            </a:r>
            <a:r>
              <a:rPr lang="en-CA" sz="18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 </a:t>
            </a:r>
            <a:r>
              <a:rPr lang="en-CA" sz="1800" dirty="0" err="1">
                <a:solidFill>
                  <a:srgbClr val="795E26"/>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DialogService</a:t>
            </a:r>
            <a:r>
              <a:rPr lang="en-CA" sz="18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a:t>
            </a:r>
            <a:r>
              <a:rPr lang="en-CA" sz="1800" dirty="0" err="1">
                <a:solidFill>
                  <a:srgbClr val="00108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parentContainer</a:t>
            </a:r>
            <a:r>
              <a:rPr lang="en-CA" sz="18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a:t>
            </a: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fr-CA" sz="1800" dirty="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settingsService</a:t>
            </a:r>
            <a:r>
              <a:rPr lang="fr-CA" sz="18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CA" dirty="0"/>
          </a:p>
        </p:txBody>
      </p:sp>
    </p:spTree>
    <p:extLst>
      <p:ext uri="{BB962C8B-B14F-4D97-AF65-F5344CB8AC3E}">
        <p14:creationId xmlns:p14="http://schemas.microsoft.com/office/powerpoint/2010/main" val="3439799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E6E5D179-9BE1-E20E-705C-32C69262E433}"/>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FA34A91-5245-E320-ED1D-36708D061245}"/>
              </a:ext>
            </a:extLst>
          </p:cNvPr>
          <p:cNvSpPr>
            <a:spLocks noGrp="1"/>
          </p:cNvSpPr>
          <p:nvPr>
            <p:ph type="sldNum" sz="quarter" idx="12"/>
          </p:nvPr>
        </p:nvSpPr>
        <p:spPr/>
        <p:txBody>
          <a:bodyPr/>
          <a:lstStyle/>
          <a:p>
            <a:r>
              <a:rPr lang="fr-CA"/>
              <a:t>Page </a:t>
            </a:r>
            <a:fld id="{C2CBE6A3-4AEF-4734-8AB8-E4DE745DFB5E}" type="slidenum">
              <a:rPr lang="fr-CA" smtClean="0"/>
              <a:pPr/>
              <a:t>8</a:t>
            </a:fld>
            <a:endParaRPr lang="fr-CA"/>
          </a:p>
        </p:txBody>
      </p:sp>
      <p:pic>
        <p:nvPicPr>
          <p:cNvPr id="6" name="Image 5" descr="Un jeune homme d'affaires a la main sur le visage">
            <a:extLst>
              <a:ext uri="{FF2B5EF4-FFF2-40B4-BE49-F238E27FC236}">
                <a16:creationId xmlns:a16="http://schemas.microsoft.com/office/drawing/2014/main" id="{02427DBC-EB0B-9932-E739-5EB4F4A4322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71042" y="244944"/>
            <a:ext cx="2053160" cy="6858000"/>
          </a:xfrm>
          <a:prstGeom prst="rect">
            <a:avLst/>
          </a:prstGeom>
        </p:spPr>
      </p:pic>
      <p:pic>
        <p:nvPicPr>
          <p:cNvPr id="7" name="Image 6" descr="Femme occasionnelle avec la main sur le visage">
            <a:extLst>
              <a:ext uri="{FF2B5EF4-FFF2-40B4-BE49-F238E27FC236}">
                <a16:creationId xmlns:a16="http://schemas.microsoft.com/office/drawing/2014/main" id="{F2F0342A-D56C-7136-4D6A-47D5A47AA6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19483" y="161544"/>
            <a:ext cx="2457209" cy="6858000"/>
          </a:xfrm>
          <a:prstGeom prst="rect">
            <a:avLst/>
          </a:prstGeom>
        </p:spPr>
      </p:pic>
      <p:pic>
        <p:nvPicPr>
          <p:cNvPr id="8" name="Image 7" descr="Jeune fille main sur le front">
            <a:extLst>
              <a:ext uri="{FF2B5EF4-FFF2-40B4-BE49-F238E27FC236}">
                <a16:creationId xmlns:a16="http://schemas.microsoft.com/office/drawing/2014/main" id="{78BFEA11-FB7A-4D03-3BEA-9ACB853D5B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1920" y="390144"/>
            <a:ext cx="2384186" cy="6858000"/>
          </a:xfrm>
          <a:prstGeom prst="rect">
            <a:avLst/>
          </a:prstGeom>
        </p:spPr>
      </p:pic>
      <p:pic>
        <p:nvPicPr>
          <p:cNvPr id="9" name="Image 8" descr="Jeune femme d'affaires main sur le front">
            <a:extLst>
              <a:ext uri="{FF2B5EF4-FFF2-40B4-BE49-F238E27FC236}">
                <a16:creationId xmlns:a16="http://schemas.microsoft.com/office/drawing/2014/main" id="{4D5D60A1-9DEE-26B6-2BD1-7C7B54F384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47141" y="542544"/>
            <a:ext cx="1775901" cy="6858000"/>
          </a:xfrm>
          <a:prstGeom prst="rect">
            <a:avLst/>
          </a:prstGeom>
        </p:spPr>
      </p:pic>
      <p:pic>
        <p:nvPicPr>
          <p:cNvPr id="10" name="Image 9" descr="Un homme d'affaires la main sur le visage">
            <a:extLst>
              <a:ext uri="{FF2B5EF4-FFF2-40B4-BE49-F238E27FC236}">
                <a16:creationId xmlns:a16="http://schemas.microsoft.com/office/drawing/2014/main" id="{731EF0C2-C63E-87C1-AD10-70D367B5CF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813141" y="542544"/>
            <a:ext cx="2287464" cy="6858000"/>
          </a:xfrm>
          <a:prstGeom prst="rect">
            <a:avLst/>
          </a:prstGeom>
        </p:spPr>
      </p:pic>
      <p:pic>
        <p:nvPicPr>
          <p:cNvPr id="11" name="Image 10" descr="Une femme d'affaires la main sur la tête">
            <a:extLst>
              <a:ext uri="{FF2B5EF4-FFF2-40B4-BE49-F238E27FC236}">
                <a16:creationId xmlns:a16="http://schemas.microsoft.com/office/drawing/2014/main" id="{F1F4AB2F-6E25-7CDC-C491-384467D7AD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22120" y="459144"/>
            <a:ext cx="2632692" cy="6858000"/>
          </a:xfrm>
          <a:prstGeom prst="rect">
            <a:avLst/>
          </a:prstGeom>
        </p:spPr>
      </p:pic>
      <p:sp>
        <p:nvSpPr>
          <p:cNvPr id="12" name="ZoneTexte 11">
            <a:extLst>
              <a:ext uri="{FF2B5EF4-FFF2-40B4-BE49-F238E27FC236}">
                <a16:creationId xmlns:a16="http://schemas.microsoft.com/office/drawing/2014/main" id="{7D510A54-AE88-7881-DF59-DC19F394FA72}"/>
              </a:ext>
            </a:extLst>
          </p:cNvPr>
          <p:cNvSpPr txBox="1"/>
          <p:nvPr/>
        </p:nvSpPr>
        <p:spPr>
          <a:xfrm>
            <a:off x="2407920" y="4581144"/>
            <a:ext cx="7162800" cy="1143000"/>
          </a:xfrm>
          <a:custGeom>
            <a:avLst/>
            <a:gdLst>
              <a:gd name="csX0" fmla="*/ 0 w 7162800"/>
              <a:gd name="csY0" fmla="*/ 0 h 1143000"/>
              <a:gd name="csX1" fmla="*/ 794420 w 7162800"/>
              <a:gd name="csY1" fmla="*/ 0 h 1143000"/>
              <a:gd name="csX2" fmla="*/ 1517211 w 7162800"/>
              <a:gd name="csY2" fmla="*/ 0 h 1143000"/>
              <a:gd name="csX3" fmla="*/ 1953491 w 7162800"/>
              <a:gd name="csY3" fmla="*/ 0 h 1143000"/>
              <a:gd name="csX4" fmla="*/ 2747911 w 7162800"/>
              <a:gd name="csY4" fmla="*/ 0 h 1143000"/>
              <a:gd name="csX5" fmla="*/ 3399074 w 7162800"/>
              <a:gd name="csY5" fmla="*/ 0 h 1143000"/>
              <a:gd name="csX6" fmla="*/ 3978610 w 7162800"/>
              <a:gd name="csY6" fmla="*/ 0 h 1143000"/>
              <a:gd name="csX7" fmla="*/ 4773029 w 7162800"/>
              <a:gd name="csY7" fmla="*/ 0 h 1143000"/>
              <a:gd name="csX8" fmla="*/ 5209309 w 7162800"/>
              <a:gd name="csY8" fmla="*/ 0 h 1143000"/>
              <a:gd name="csX9" fmla="*/ 5717217 w 7162800"/>
              <a:gd name="csY9" fmla="*/ 0 h 1143000"/>
              <a:gd name="csX10" fmla="*/ 6368380 w 7162800"/>
              <a:gd name="csY10" fmla="*/ 0 h 1143000"/>
              <a:gd name="csX11" fmla="*/ 7162800 w 7162800"/>
              <a:gd name="csY11" fmla="*/ 0 h 1143000"/>
              <a:gd name="csX12" fmla="*/ 7162800 w 7162800"/>
              <a:gd name="csY12" fmla="*/ 594360 h 1143000"/>
              <a:gd name="csX13" fmla="*/ 7162800 w 7162800"/>
              <a:gd name="csY13" fmla="*/ 1143000 h 1143000"/>
              <a:gd name="csX14" fmla="*/ 6440008 w 7162800"/>
              <a:gd name="csY14" fmla="*/ 1143000 h 1143000"/>
              <a:gd name="csX15" fmla="*/ 5717217 w 7162800"/>
              <a:gd name="csY15" fmla="*/ 1143000 h 1143000"/>
              <a:gd name="csX16" fmla="*/ 5280937 w 7162800"/>
              <a:gd name="csY16" fmla="*/ 1143000 h 1143000"/>
              <a:gd name="csX17" fmla="*/ 4844657 w 7162800"/>
              <a:gd name="csY17" fmla="*/ 1143000 h 1143000"/>
              <a:gd name="csX18" fmla="*/ 4408378 w 7162800"/>
              <a:gd name="csY18" fmla="*/ 1143000 h 1143000"/>
              <a:gd name="csX19" fmla="*/ 3828842 w 7162800"/>
              <a:gd name="csY19" fmla="*/ 1143000 h 1143000"/>
              <a:gd name="csX20" fmla="*/ 3177679 w 7162800"/>
              <a:gd name="csY20" fmla="*/ 1143000 h 1143000"/>
              <a:gd name="csX21" fmla="*/ 2526515 w 7162800"/>
              <a:gd name="csY21" fmla="*/ 1143000 h 1143000"/>
              <a:gd name="csX22" fmla="*/ 1875351 w 7162800"/>
              <a:gd name="csY22" fmla="*/ 1143000 h 1143000"/>
              <a:gd name="csX23" fmla="*/ 1224188 w 7162800"/>
              <a:gd name="csY23" fmla="*/ 1143000 h 1143000"/>
              <a:gd name="csX24" fmla="*/ 0 w 7162800"/>
              <a:gd name="csY24" fmla="*/ 1143000 h 1143000"/>
              <a:gd name="csX25" fmla="*/ 0 w 7162800"/>
              <a:gd name="csY25" fmla="*/ 548640 h 1143000"/>
              <a:gd name="csX26" fmla="*/ 0 w 7162800"/>
              <a:gd name="csY26" fmla="*/ 0 h 1143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7162800" h="1143000" fill="none" extrusionOk="0">
                <a:moveTo>
                  <a:pt x="0" y="0"/>
                </a:moveTo>
                <a:cubicBezTo>
                  <a:pt x="201672" y="32287"/>
                  <a:pt x="486992" y="-8909"/>
                  <a:pt x="794420" y="0"/>
                </a:cubicBezTo>
                <a:cubicBezTo>
                  <a:pt x="1101848" y="8909"/>
                  <a:pt x="1233059" y="16918"/>
                  <a:pt x="1517211" y="0"/>
                </a:cubicBezTo>
                <a:cubicBezTo>
                  <a:pt x="1801363" y="-16918"/>
                  <a:pt x="1776026" y="18423"/>
                  <a:pt x="1953491" y="0"/>
                </a:cubicBezTo>
                <a:cubicBezTo>
                  <a:pt x="2130956" y="-18423"/>
                  <a:pt x="2395882" y="-14179"/>
                  <a:pt x="2747911" y="0"/>
                </a:cubicBezTo>
                <a:cubicBezTo>
                  <a:pt x="3099940" y="14179"/>
                  <a:pt x="3163681" y="13750"/>
                  <a:pt x="3399074" y="0"/>
                </a:cubicBezTo>
                <a:cubicBezTo>
                  <a:pt x="3634467" y="-13750"/>
                  <a:pt x="3746935" y="-23642"/>
                  <a:pt x="3978610" y="0"/>
                </a:cubicBezTo>
                <a:cubicBezTo>
                  <a:pt x="4210285" y="23642"/>
                  <a:pt x="4558599" y="14733"/>
                  <a:pt x="4773029" y="0"/>
                </a:cubicBezTo>
                <a:cubicBezTo>
                  <a:pt x="4987459" y="-14733"/>
                  <a:pt x="5065946" y="-2414"/>
                  <a:pt x="5209309" y="0"/>
                </a:cubicBezTo>
                <a:cubicBezTo>
                  <a:pt x="5352672" y="2414"/>
                  <a:pt x="5466035" y="-14296"/>
                  <a:pt x="5717217" y="0"/>
                </a:cubicBezTo>
                <a:cubicBezTo>
                  <a:pt x="5968399" y="14296"/>
                  <a:pt x="6131973" y="10848"/>
                  <a:pt x="6368380" y="0"/>
                </a:cubicBezTo>
                <a:cubicBezTo>
                  <a:pt x="6604787" y="-10848"/>
                  <a:pt x="6941682" y="27117"/>
                  <a:pt x="7162800" y="0"/>
                </a:cubicBezTo>
                <a:cubicBezTo>
                  <a:pt x="7163243" y="173743"/>
                  <a:pt x="7161792" y="377250"/>
                  <a:pt x="7162800" y="594360"/>
                </a:cubicBezTo>
                <a:cubicBezTo>
                  <a:pt x="7163808" y="811470"/>
                  <a:pt x="7162734" y="1021214"/>
                  <a:pt x="7162800" y="1143000"/>
                </a:cubicBezTo>
                <a:cubicBezTo>
                  <a:pt x="6836976" y="1114540"/>
                  <a:pt x="6687814" y="1146091"/>
                  <a:pt x="6440008" y="1143000"/>
                </a:cubicBezTo>
                <a:cubicBezTo>
                  <a:pt x="6192202" y="1139909"/>
                  <a:pt x="6078060" y="1146761"/>
                  <a:pt x="5717217" y="1143000"/>
                </a:cubicBezTo>
                <a:cubicBezTo>
                  <a:pt x="5356374" y="1139239"/>
                  <a:pt x="5471999" y="1142124"/>
                  <a:pt x="5280937" y="1143000"/>
                </a:cubicBezTo>
                <a:cubicBezTo>
                  <a:pt x="5089875" y="1143876"/>
                  <a:pt x="5013437" y="1159616"/>
                  <a:pt x="4844657" y="1143000"/>
                </a:cubicBezTo>
                <a:cubicBezTo>
                  <a:pt x="4675877" y="1126384"/>
                  <a:pt x="4583272" y="1137608"/>
                  <a:pt x="4408378" y="1143000"/>
                </a:cubicBezTo>
                <a:cubicBezTo>
                  <a:pt x="4233484" y="1148392"/>
                  <a:pt x="4111439" y="1150693"/>
                  <a:pt x="3828842" y="1143000"/>
                </a:cubicBezTo>
                <a:cubicBezTo>
                  <a:pt x="3546245" y="1135307"/>
                  <a:pt x="3356004" y="1155178"/>
                  <a:pt x="3177679" y="1143000"/>
                </a:cubicBezTo>
                <a:cubicBezTo>
                  <a:pt x="2999354" y="1130822"/>
                  <a:pt x="2692560" y="1164380"/>
                  <a:pt x="2526515" y="1143000"/>
                </a:cubicBezTo>
                <a:cubicBezTo>
                  <a:pt x="2360470" y="1121620"/>
                  <a:pt x="2160203" y="1151408"/>
                  <a:pt x="1875351" y="1143000"/>
                </a:cubicBezTo>
                <a:cubicBezTo>
                  <a:pt x="1590499" y="1134592"/>
                  <a:pt x="1470820" y="1120281"/>
                  <a:pt x="1224188" y="1143000"/>
                </a:cubicBezTo>
                <a:cubicBezTo>
                  <a:pt x="977556" y="1165719"/>
                  <a:pt x="378548" y="1097223"/>
                  <a:pt x="0" y="1143000"/>
                </a:cubicBezTo>
                <a:cubicBezTo>
                  <a:pt x="19132" y="888852"/>
                  <a:pt x="26470" y="820973"/>
                  <a:pt x="0" y="548640"/>
                </a:cubicBezTo>
                <a:cubicBezTo>
                  <a:pt x="-26470" y="276307"/>
                  <a:pt x="1983" y="171019"/>
                  <a:pt x="0" y="0"/>
                </a:cubicBezTo>
                <a:close/>
              </a:path>
              <a:path w="7162800" h="1143000" stroke="0" extrusionOk="0">
                <a:moveTo>
                  <a:pt x="0" y="0"/>
                </a:moveTo>
                <a:cubicBezTo>
                  <a:pt x="393287" y="-30707"/>
                  <a:pt x="469825" y="35966"/>
                  <a:pt x="794420" y="0"/>
                </a:cubicBezTo>
                <a:cubicBezTo>
                  <a:pt x="1119015" y="-35966"/>
                  <a:pt x="1219487" y="4999"/>
                  <a:pt x="1445583" y="0"/>
                </a:cubicBezTo>
                <a:cubicBezTo>
                  <a:pt x="1671679" y="-4999"/>
                  <a:pt x="1782702" y="22485"/>
                  <a:pt x="1953491" y="0"/>
                </a:cubicBezTo>
                <a:cubicBezTo>
                  <a:pt x="2124280" y="-22485"/>
                  <a:pt x="2351891" y="25211"/>
                  <a:pt x="2604655" y="0"/>
                </a:cubicBezTo>
                <a:cubicBezTo>
                  <a:pt x="2857419" y="-25211"/>
                  <a:pt x="3046237" y="2655"/>
                  <a:pt x="3399074" y="0"/>
                </a:cubicBezTo>
                <a:cubicBezTo>
                  <a:pt x="3751911" y="-2655"/>
                  <a:pt x="3782991" y="19947"/>
                  <a:pt x="3906982" y="0"/>
                </a:cubicBezTo>
                <a:cubicBezTo>
                  <a:pt x="4030973" y="-19947"/>
                  <a:pt x="4187497" y="19688"/>
                  <a:pt x="4343261" y="0"/>
                </a:cubicBezTo>
                <a:cubicBezTo>
                  <a:pt x="4499025" y="-19688"/>
                  <a:pt x="4755910" y="4331"/>
                  <a:pt x="4994425" y="0"/>
                </a:cubicBezTo>
                <a:cubicBezTo>
                  <a:pt x="5232940" y="-4331"/>
                  <a:pt x="5503505" y="13635"/>
                  <a:pt x="5645589" y="0"/>
                </a:cubicBezTo>
                <a:cubicBezTo>
                  <a:pt x="5787673" y="-13635"/>
                  <a:pt x="6135611" y="984"/>
                  <a:pt x="6368380" y="0"/>
                </a:cubicBezTo>
                <a:cubicBezTo>
                  <a:pt x="6601149" y="-984"/>
                  <a:pt x="6967630" y="983"/>
                  <a:pt x="7162800" y="0"/>
                </a:cubicBezTo>
                <a:cubicBezTo>
                  <a:pt x="7171158" y="193006"/>
                  <a:pt x="7181656" y="294586"/>
                  <a:pt x="7162800" y="537210"/>
                </a:cubicBezTo>
                <a:cubicBezTo>
                  <a:pt x="7143945" y="779834"/>
                  <a:pt x="7180786" y="1001196"/>
                  <a:pt x="7162800" y="1143000"/>
                </a:cubicBezTo>
                <a:cubicBezTo>
                  <a:pt x="7014347" y="1138924"/>
                  <a:pt x="6835892" y="1147873"/>
                  <a:pt x="6583264" y="1143000"/>
                </a:cubicBezTo>
                <a:cubicBezTo>
                  <a:pt x="6330636" y="1138127"/>
                  <a:pt x="6148531" y="1164161"/>
                  <a:pt x="5860473" y="1143000"/>
                </a:cubicBezTo>
                <a:cubicBezTo>
                  <a:pt x="5572415" y="1121839"/>
                  <a:pt x="5316106" y="1175436"/>
                  <a:pt x="5066053" y="1143000"/>
                </a:cubicBezTo>
                <a:cubicBezTo>
                  <a:pt x="4816000" y="1110564"/>
                  <a:pt x="4506227" y="1165680"/>
                  <a:pt x="4343261" y="1143000"/>
                </a:cubicBezTo>
                <a:cubicBezTo>
                  <a:pt x="4180295" y="1120320"/>
                  <a:pt x="3914306" y="1139828"/>
                  <a:pt x="3692098" y="1143000"/>
                </a:cubicBezTo>
                <a:cubicBezTo>
                  <a:pt x="3469890" y="1146172"/>
                  <a:pt x="3351087" y="1146279"/>
                  <a:pt x="3255818" y="1143000"/>
                </a:cubicBezTo>
                <a:cubicBezTo>
                  <a:pt x="3160549" y="1139721"/>
                  <a:pt x="2849573" y="1153959"/>
                  <a:pt x="2604655" y="1143000"/>
                </a:cubicBezTo>
                <a:cubicBezTo>
                  <a:pt x="2359737" y="1132041"/>
                  <a:pt x="2057836" y="1133040"/>
                  <a:pt x="1810235" y="1143000"/>
                </a:cubicBezTo>
                <a:cubicBezTo>
                  <a:pt x="1562634" y="1152960"/>
                  <a:pt x="1190561" y="1141280"/>
                  <a:pt x="1015815" y="1143000"/>
                </a:cubicBezTo>
                <a:cubicBezTo>
                  <a:pt x="841069" y="1144720"/>
                  <a:pt x="218500" y="1179120"/>
                  <a:pt x="0" y="1143000"/>
                </a:cubicBezTo>
                <a:cubicBezTo>
                  <a:pt x="337" y="921776"/>
                  <a:pt x="-16395" y="732428"/>
                  <a:pt x="0" y="571500"/>
                </a:cubicBezTo>
                <a:cubicBezTo>
                  <a:pt x="16395" y="410572"/>
                  <a:pt x="-19528" y="283686"/>
                  <a:pt x="0" y="0"/>
                </a:cubicBezTo>
                <a:close/>
              </a:path>
            </a:pathLst>
          </a:custGeom>
          <a:ln>
            <a:extLst>
              <a:ext uri="{C807C97D-BFC1-408E-A445-0C87EB9F89A2}">
                <ask:lineSketchStyleProps xmlns:ask="http://schemas.microsoft.com/office/drawing/2018/sketchyshapes" sd="981765707">
                  <a:prstGeom prst="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wrap="square" rtlCol="0" anchor="ctr" anchorCtr="0">
            <a:noAutofit/>
          </a:bodyPr>
          <a:lstStyle/>
          <a:p>
            <a:pPr algn="ctr"/>
            <a:r>
              <a:rPr lang="fr-CA"/>
              <a:t>Sans injection de dépendances, c’est un mal de tête assuré. </a:t>
            </a:r>
          </a:p>
          <a:p>
            <a:pPr algn="ctr"/>
            <a:r>
              <a:rPr lang="fr-CA"/>
              <a:t>Si ce n’est pas maintenant, c’est pour la personne qui va le maintenir ou le tester.  </a:t>
            </a:r>
          </a:p>
        </p:txBody>
      </p:sp>
    </p:spTree>
    <p:extLst>
      <p:ext uri="{BB962C8B-B14F-4D97-AF65-F5344CB8AC3E}">
        <p14:creationId xmlns:p14="http://schemas.microsoft.com/office/powerpoint/2010/main" val="3738051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D75FF33-99E1-6446-AEE2-6B9DAFE69FE8}"/>
              </a:ext>
            </a:extLst>
          </p:cNvPr>
          <p:cNvSpPr>
            <a:spLocks noGrp="1"/>
          </p:cNvSpPr>
          <p:nvPr>
            <p:ph type="title"/>
          </p:nvPr>
        </p:nvSpPr>
        <p:spPr/>
        <p:txBody>
          <a:bodyPr/>
          <a:lstStyle/>
          <a:p>
            <a:r>
              <a:rPr lang="fr-CA"/>
              <a:t>La solution, l’injection de dépendances</a:t>
            </a:r>
          </a:p>
        </p:txBody>
      </p:sp>
      <p:sp>
        <p:nvSpPr>
          <p:cNvPr id="5" name="Espace réservé du contenu 4">
            <a:extLst>
              <a:ext uri="{FF2B5EF4-FFF2-40B4-BE49-F238E27FC236}">
                <a16:creationId xmlns:a16="http://schemas.microsoft.com/office/drawing/2014/main" id="{05EE2E9F-0234-94CD-9C12-74CAF960A1AE}"/>
              </a:ext>
            </a:extLst>
          </p:cNvPr>
          <p:cNvSpPr>
            <a:spLocks noGrp="1"/>
          </p:cNvSpPr>
          <p:nvPr>
            <p:ph idx="1"/>
          </p:nvPr>
        </p:nvSpPr>
        <p:spPr/>
        <p:txBody>
          <a:bodyPr/>
          <a:lstStyle/>
          <a:p>
            <a:pPr marL="0" indent="0">
              <a:buNone/>
            </a:pPr>
            <a:r>
              <a:rPr lang="fr-CA"/>
              <a:t>C’est une technique très répandue</a:t>
            </a:r>
          </a:p>
          <a:p>
            <a:pPr marL="800100" lvl="1" indent="-342900" algn="l">
              <a:buFont typeface="Arial" panose="020B0604020202020204" pitchFamily="34" charset="0"/>
              <a:buChar char="•"/>
            </a:pPr>
            <a:r>
              <a:rPr lang="fr-CA" err="1">
                <a:solidFill>
                  <a:schemeClr val="tx1"/>
                </a:solidFill>
              </a:rPr>
              <a:t>AutoFac</a:t>
            </a:r>
            <a:endParaRPr lang="fr-CA">
              <a:solidFill>
                <a:schemeClr val="tx1"/>
              </a:solidFill>
            </a:endParaRPr>
          </a:p>
          <a:p>
            <a:pPr marL="800100" lvl="1" indent="-342900" algn="l">
              <a:buFont typeface="Arial" panose="020B0604020202020204" pitchFamily="34" charset="0"/>
              <a:buChar char="•"/>
            </a:pPr>
            <a:r>
              <a:rPr lang="fr-CA" err="1">
                <a:solidFill>
                  <a:schemeClr val="tx1"/>
                </a:solidFill>
              </a:rPr>
              <a:t>DryLoc</a:t>
            </a:r>
            <a:endParaRPr lang="fr-CA">
              <a:solidFill>
                <a:schemeClr val="tx1"/>
              </a:solidFill>
            </a:endParaRPr>
          </a:p>
          <a:p>
            <a:pPr marL="800100" lvl="1" indent="-342900" algn="l">
              <a:buFont typeface="Arial" panose="020B0604020202020204" pitchFamily="34" charset="0"/>
              <a:buChar char="•"/>
            </a:pPr>
            <a:r>
              <a:rPr lang="fr-CA">
                <a:solidFill>
                  <a:schemeClr val="tx1"/>
                </a:solidFill>
              </a:rPr>
              <a:t>Grace</a:t>
            </a:r>
          </a:p>
          <a:p>
            <a:pPr marL="800100" lvl="1" indent="-342900" algn="l">
              <a:buFont typeface="Arial" panose="020B0604020202020204" pitchFamily="34" charset="0"/>
              <a:buChar char="•"/>
            </a:pPr>
            <a:r>
              <a:rPr lang="fr-CA" err="1">
                <a:solidFill>
                  <a:schemeClr val="tx1"/>
                </a:solidFill>
              </a:rPr>
              <a:t>LightInject</a:t>
            </a:r>
            <a:endParaRPr lang="fr-CA">
              <a:solidFill>
                <a:schemeClr val="tx1"/>
              </a:solidFill>
            </a:endParaRPr>
          </a:p>
          <a:p>
            <a:pPr marL="800100" lvl="1" indent="-342900" algn="l">
              <a:buFont typeface="Arial" panose="020B0604020202020204" pitchFamily="34" charset="0"/>
              <a:buChar char="•"/>
            </a:pPr>
            <a:r>
              <a:rPr lang="fr-CA">
                <a:solidFill>
                  <a:schemeClr val="tx1"/>
                </a:solidFill>
              </a:rPr>
              <a:t>Lamar</a:t>
            </a:r>
          </a:p>
          <a:p>
            <a:pPr marL="800100" lvl="1" indent="-342900" algn="l">
              <a:buFont typeface="Arial" panose="020B0604020202020204" pitchFamily="34" charset="0"/>
              <a:buChar char="•"/>
            </a:pPr>
            <a:r>
              <a:rPr lang="fr-CA" err="1">
                <a:solidFill>
                  <a:schemeClr val="tx1"/>
                </a:solidFill>
              </a:rPr>
              <a:t>StashBox</a:t>
            </a:r>
            <a:endParaRPr lang="fr-CA">
              <a:solidFill>
                <a:schemeClr val="tx1"/>
              </a:solidFill>
            </a:endParaRPr>
          </a:p>
          <a:p>
            <a:pPr marL="800100" lvl="1" indent="-342900" algn="l">
              <a:buFont typeface="Arial" panose="020B0604020202020204" pitchFamily="34" charset="0"/>
              <a:buChar char="•"/>
            </a:pPr>
            <a:r>
              <a:rPr lang="fr-CA" err="1">
                <a:solidFill>
                  <a:schemeClr val="tx1"/>
                </a:solidFill>
              </a:rPr>
              <a:t>Unity</a:t>
            </a:r>
            <a:endParaRPr lang="fr-CA">
              <a:solidFill>
                <a:schemeClr val="tx1"/>
              </a:solidFill>
            </a:endParaRPr>
          </a:p>
          <a:p>
            <a:pPr marL="800100" lvl="1" indent="-342900" algn="l">
              <a:buFont typeface="Arial" panose="020B0604020202020204" pitchFamily="34" charset="0"/>
              <a:buChar char="•"/>
            </a:pPr>
            <a:r>
              <a:rPr lang="fr-CA" err="1">
                <a:solidFill>
                  <a:schemeClr val="tx1"/>
                </a:solidFill>
              </a:rPr>
              <a:t>SimpleInjector</a:t>
            </a:r>
            <a:endParaRPr lang="fr-CA">
              <a:solidFill>
                <a:schemeClr val="tx1"/>
              </a:solidFill>
            </a:endParaRPr>
          </a:p>
          <a:p>
            <a:pPr marL="800100" lvl="1" indent="-342900" algn="l">
              <a:buFont typeface="Arial" panose="020B0604020202020204" pitchFamily="34" charset="0"/>
              <a:buChar char="•"/>
            </a:pPr>
            <a:r>
              <a:rPr lang="fr-CA" err="1">
                <a:solidFill>
                  <a:schemeClr val="tx1"/>
                </a:solidFill>
              </a:rPr>
              <a:t>Ninject</a:t>
            </a:r>
            <a:endParaRPr lang="fr-CA"/>
          </a:p>
        </p:txBody>
      </p:sp>
      <p:sp>
        <p:nvSpPr>
          <p:cNvPr id="2" name="Espace réservé du pied de page 1">
            <a:extLst>
              <a:ext uri="{FF2B5EF4-FFF2-40B4-BE49-F238E27FC236}">
                <a16:creationId xmlns:a16="http://schemas.microsoft.com/office/drawing/2014/main" id="{63740A54-6A8C-F10B-9552-8A13F0E55018}"/>
              </a:ext>
            </a:extLst>
          </p:cNvPr>
          <p:cNvSpPr>
            <a:spLocks noGrp="1"/>
          </p:cNvSpPr>
          <p:nvPr>
            <p:ph type="ftr" sz="quarter" idx="11"/>
          </p:nvPr>
        </p:nvSpPr>
        <p:spPr/>
        <p:txBody>
          <a:bodyPr/>
          <a:lstStyle/>
          <a:p>
            <a:r>
              <a:rPr lang="fr-CA"/>
              <a:t>PROGRAMMATION WEB TRANSACTIONNELLE</a:t>
            </a:r>
          </a:p>
        </p:txBody>
      </p:sp>
      <p:sp>
        <p:nvSpPr>
          <p:cNvPr id="3" name="Espace réservé du numéro de diapositive 2">
            <a:extLst>
              <a:ext uri="{FF2B5EF4-FFF2-40B4-BE49-F238E27FC236}">
                <a16:creationId xmlns:a16="http://schemas.microsoft.com/office/drawing/2014/main" id="{F521E422-EA54-5A7A-AA5C-D9174EA27B20}"/>
              </a:ext>
            </a:extLst>
          </p:cNvPr>
          <p:cNvSpPr>
            <a:spLocks noGrp="1"/>
          </p:cNvSpPr>
          <p:nvPr>
            <p:ph type="sldNum" sz="quarter" idx="12"/>
          </p:nvPr>
        </p:nvSpPr>
        <p:spPr/>
        <p:txBody>
          <a:bodyPr/>
          <a:lstStyle/>
          <a:p>
            <a:fld id="{C2CBE6A3-4AEF-4734-8AB8-E4DE745DFB5E}" type="slidenum">
              <a:rPr lang="fr-CA" smtClean="0"/>
              <a:t>9</a:t>
            </a:fld>
            <a:endParaRPr lang="fr-CA"/>
          </a:p>
        </p:txBody>
      </p:sp>
    </p:spTree>
    <p:extLst>
      <p:ext uri="{BB962C8B-B14F-4D97-AF65-F5344CB8AC3E}">
        <p14:creationId xmlns:p14="http://schemas.microsoft.com/office/powerpoint/2010/main" val="3079508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8A7E35D-4EDB-668E-ACCC-890F65B09105}"/>
              </a:ext>
            </a:extLst>
          </p:cNvPr>
          <p:cNvSpPr>
            <a:spLocks noGrp="1"/>
          </p:cNvSpPr>
          <p:nvPr>
            <p:ph type="title"/>
          </p:nvPr>
        </p:nvSpPr>
        <p:spPr/>
        <p:txBody>
          <a:bodyPr/>
          <a:lstStyle/>
          <a:p>
            <a:r>
              <a:rPr lang="fr-CA"/>
              <a:t>La philosophie</a:t>
            </a:r>
          </a:p>
        </p:txBody>
      </p:sp>
      <p:sp>
        <p:nvSpPr>
          <p:cNvPr id="7" name="Espace réservé du contenu 6">
            <a:extLst>
              <a:ext uri="{FF2B5EF4-FFF2-40B4-BE49-F238E27FC236}">
                <a16:creationId xmlns:a16="http://schemas.microsoft.com/office/drawing/2014/main" id="{EA3C8C50-768A-CF3F-F10E-62CC522CB9B6}"/>
              </a:ext>
            </a:extLst>
          </p:cNvPr>
          <p:cNvSpPr>
            <a:spLocks noGrp="1"/>
          </p:cNvSpPr>
          <p:nvPr>
            <p:ph idx="1"/>
          </p:nvPr>
        </p:nvSpPr>
        <p:spPr/>
        <p:txBody>
          <a:bodyPr vert="horz" lIns="0" tIns="45720" rIns="0" bIns="45720" rtlCol="0" anchor="t">
            <a:normAutofit/>
          </a:bodyPr>
          <a:lstStyle/>
          <a:p>
            <a:pPr marL="0" indent="0">
              <a:buNone/>
            </a:pPr>
            <a:r>
              <a:rPr lang="fr-CA">
                <a:solidFill>
                  <a:schemeClr val="tx1"/>
                </a:solidFill>
              </a:rPr>
              <a:t>L’injection de dépendances (DI) permet une </a:t>
            </a:r>
            <a:r>
              <a:rPr lang="fr-CA" b="1">
                <a:solidFill>
                  <a:schemeClr val="tx1"/>
                </a:solidFill>
              </a:rPr>
              <a:t>inversion du contrôle (</a:t>
            </a:r>
            <a:r>
              <a:rPr lang="fr-CA" b="1" err="1">
                <a:solidFill>
                  <a:schemeClr val="tx1"/>
                </a:solidFill>
              </a:rPr>
              <a:t>IoC</a:t>
            </a:r>
            <a:r>
              <a:rPr lang="fr-CA" b="1">
                <a:solidFill>
                  <a:schemeClr val="tx1"/>
                </a:solidFill>
              </a:rPr>
              <a:t>)</a:t>
            </a:r>
            <a:r>
              <a:rPr lang="fr-CA">
                <a:solidFill>
                  <a:schemeClr val="tx1"/>
                </a:solidFill>
              </a:rPr>
              <a:t>. </a:t>
            </a:r>
            <a:endParaRPr lang="fr-CA">
              <a:solidFill>
                <a:schemeClr val="tx1"/>
              </a:solidFill>
              <a:ea typeface="Calibri"/>
              <a:cs typeface="Calibri"/>
            </a:endParaRPr>
          </a:p>
          <a:p>
            <a:pPr marL="0" indent="0">
              <a:buNone/>
            </a:pPr>
            <a:r>
              <a:rPr lang="fr-CA">
                <a:solidFill>
                  <a:schemeClr val="tx1"/>
                </a:solidFill>
              </a:rPr>
              <a:t>On utilise pour cela un </a:t>
            </a:r>
            <a:r>
              <a:rPr lang="fr-CA" err="1">
                <a:solidFill>
                  <a:schemeClr val="tx1"/>
                </a:solidFill>
              </a:rPr>
              <a:t>Dependency</a:t>
            </a:r>
            <a:r>
              <a:rPr lang="fr-CA">
                <a:solidFill>
                  <a:schemeClr val="tx1"/>
                </a:solidFill>
              </a:rPr>
              <a:t> Injection </a:t>
            </a:r>
            <a:r>
              <a:rPr lang="fr-CA" b="1">
                <a:solidFill>
                  <a:schemeClr val="tx1"/>
                </a:solidFill>
              </a:rPr>
              <a:t>Container</a:t>
            </a:r>
            <a:r>
              <a:rPr lang="fr-CA">
                <a:solidFill>
                  <a:schemeClr val="tx1"/>
                </a:solidFill>
              </a:rPr>
              <a:t> que l’on configure dans </a:t>
            </a:r>
            <a:r>
              <a:rPr lang="fr-CA" b="1" err="1">
                <a:solidFill>
                  <a:schemeClr val="tx1"/>
                </a:solidFill>
              </a:rPr>
              <a:t>Program.cs</a:t>
            </a:r>
            <a:endParaRPr lang="fr-CA" b="1">
              <a:solidFill>
                <a:schemeClr val="tx1"/>
              </a:solidFill>
            </a:endParaRPr>
          </a:p>
          <a:p>
            <a:pPr marL="0" indent="0">
              <a:buNone/>
            </a:pPr>
            <a:r>
              <a:rPr lang="fr-CA">
                <a:solidFill>
                  <a:schemeClr val="tx1"/>
                </a:solidFill>
              </a:rPr>
              <a:t>Pourquoi on utilise cette technique?</a:t>
            </a:r>
          </a:p>
          <a:p>
            <a:pPr lvl="1" algn="l"/>
            <a:r>
              <a:rPr lang="fr-CA">
                <a:solidFill>
                  <a:schemeClr val="tx1"/>
                </a:solidFill>
              </a:rPr>
              <a:t>Parce quand on souhaite créer un objet, on ne veut pas se soucier de comment on crée nos services, avec quelles configurations, comment on va chercher les fichiers de configuration, etc. On veut l’objet simplement. </a:t>
            </a:r>
          </a:p>
          <a:p>
            <a:pPr lvl="1" algn="l"/>
            <a:r>
              <a:rPr lang="fr-CA">
                <a:solidFill>
                  <a:schemeClr val="tx1"/>
                </a:solidFill>
              </a:rPr>
              <a:t>Copier/coller les informations pour recréer un objet n’est jamais une bonne idée!</a:t>
            </a:r>
          </a:p>
          <a:p>
            <a:pPr lvl="1" algn="l"/>
            <a:r>
              <a:rPr lang="fr-CA">
                <a:solidFill>
                  <a:schemeClr val="tx1"/>
                </a:solidFill>
              </a:rPr>
              <a:t>Le contrôle de création des objets est donc donné au </a:t>
            </a:r>
            <a:r>
              <a:rPr lang="fr-CA" err="1">
                <a:solidFill>
                  <a:schemeClr val="tx1"/>
                </a:solidFill>
              </a:rPr>
              <a:t>framework</a:t>
            </a:r>
            <a:r>
              <a:rPr lang="fr-CA">
                <a:solidFill>
                  <a:schemeClr val="tx1"/>
                </a:solidFill>
              </a:rPr>
              <a:t> de DI. Cela évite de nombreux problèmes. </a:t>
            </a:r>
            <a:endParaRPr lang="fr-CA">
              <a:solidFill>
                <a:schemeClr val="tx1"/>
              </a:solidFill>
              <a:ea typeface="Calibri"/>
              <a:cs typeface="Calibri"/>
            </a:endParaRPr>
          </a:p>
          <a:p>
            <a:endParaRPr lang="fr-CA"/>
          </a:p>
        </p:txBody>
      </p:sp>
      <p:sp>
        <p:nvSpPr>
          <p:cNvPr id="4" name="Espace réservé du pied de page 3">
            <a:extLst>
              <a:ext uri="{FF2B5EF4-FFF2-40B4-BE49-F238E27FC236}">
                <a16:creationId xmlns:a16="http://schemas.microsoft.com/office/drawing/2014/main" id="{1CC62C26-0513-D8BB-0F66-5F71FCB292C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ADA29BB0-9B7C-D0B7-D327-F1A769496A80}"/>
              </a:ext>
            </a:extLst>
          </p:cNvPr>
          <p:cNvSpPr>
            <a:spLocks noGrp="1"/>
          </p:cNvSpPr>
          <p:nvPr>
            <p:ph type="sldNum" sz="quarter" idx="12"/>
          </p:nvPr>
        </p:nvSpPr>
        <p:spPr/>
        <p:txBody>
          <a:bodyPr/>
          <a:lstStyle/>
          <a:p>
            <a:r>
              <a:rPr lang="fr-CA"/>
              <a:t>Page </a:t>
            </a:r>
            <a:fld id="{C2CBE6A3-4AEF-4734-8AB8-E4DE745DFB5E}" type="slidenum">
              <a:rPr lang="fr-CA" smtClean="0"/>
              <a:pPr/>
              <a:t>10</a:t>
            </a:fld>
            <a:endParaRPr lang="fr-CA"/>
          </a:p>
        </p:txBody>
      </p:sp>
    </p:spTree>
    <p:extLst>
      <p:ext uri="{BB962C8B-B14F-4D97-AF65-F5344CB8AC3E}">
        <p14:creationId xmlns:p14="http://schemas.microsoft.com/office/powerpoint/2010/main" val="2734532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F36779-A443-6E2A-0D1F-AA0C2F593783}"/>
              </a:ext>
            </a:extLst>
          </p:cNvPr>
          <p:cNvSpPr>
            <a:spLocks noGrp="1"/>
          </p:cNvSpPr>
          <p:nvPr>
            <p:ph type="title"/>
          </p:nvPr>
        </p:nvSpPr>
        <p:spPr/>
        <p:txBody>
          <a:bodyPr/>
          <a:lstStyle/>
          <a:p>
            <a:r>
              <a:rPr lang="fr-CA"/>
              <a:t>Votre </a:t>
            </a:r>
            <a:r>
              <a:rPr lang="fr-CA" err="1"/>
              <a:t>DbContext</a:t>
            </a:r>
            <a:endParaRPr lang="fr-CA"/>
          </a:p>
        </p:txBody>
      </p:sp>
      <p:sp>
        <p:nvSpPr>
          <p:cNvPr id="8" name="Espace réservé du contenu 7">
            <a:extLst>
              <a:ext uri="{FF2B5EF4-FFF2-40B4-BE49-F238E27FC236}">
                <a16:creationId xmlns:a16="http://schemas.microsoft.com/office/drawing/2014/main" id="{83A0E1A6-8D6E-3F4C-BC9C-C303FD0770EC}"/>
              </a:ext>
            </a:extLst>
          </p:cNvPr>
          <p:cNvSpPr>
            <a:spLocks noGrp="1"/>
          </p:cNvSpPr>
          <p:nvPr>
            <p:ph idx="1"/>
          </p:nvPr>
        </p:nvSpPr>
        <p:spPr/>
        <p:txBody>
          <a:bodyPr>
            <a:normAutofit/>
          </a:bodyPr>
          <a:lstStyle/>
          <a:p>
            <a:pPr marL="0" indent="0">
              <a:buNone/>
            </a:pPr>
            <a:r>
              <a:rPr lang="fr-CA" dirty="0">
                <a:solidFill>
                  <a:schemeClr val="tx1"/>
                </a:solidFill>
              </a:rPr>
              <a:t>On utilise déjà l’injection de dépendances depuis plusieurs cours:</a:t>
            </a:r>
          </a:p>
          <a:p>
            <a:pPr marL="0" indent="0">
              <a:buNone/>
            </a:pPr>
            <a:endParaRPr lang="fr-CA" dirty="0">
              <a:solidFill>
                <a:schemeClr val="tx1"/>
              </a:solidFill>
            </a:endParaRPr>
          </a:p>
          <a:p>
            <a:endParaRPr lang="fr-CA" dirty="0">
              <a:solidFill>
                <a:schemeClr val="tx1"/>
              </a:solidFill>
            </a:endParaRPr>
          </a:p>
          <a:p>
            <a:endParaRPr lang="fr-CA" dirty="0">
              <a:solidFill>
                <a:schemeClr val="tx1"/>
              </a:solidFill>
            </a:endParaRPr>
          </a:p>
          <a:p>
            <a:endParaRPr lang="fr-CA" dirty="0">
              <a:solidFill>
                <a:schemeClr val="tx1"/>
              </a:solidFill>
            </a:endParaRPr>
          </a:p>
          <a:p>
            <a:pPr marL="0" indent="0">
              <a:buNone/>
            </a:pPr>
            <a:endParaRPr lang="fr-CA" dirty="0"/>
          </a:p>
        </p:txBody>
      </p:sp>
      <p:sp>
        <p:nvSpPr>
          <p:cNvPr id="3" name="Espace réservé du pied de page 2">
            <a:extLst>
              <a:ext uri="{FF2B5EF4-FFF2-40B4-BE49-F238E27FC236}">
                <a16:creationId xmlns:a16="http://schemas.microsoft.com/office/drawing/2014/main" id="{47F15D4C-D471-2407-4E66-87AF11B0B7CD}"/>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9E9A5C88-D7BF-5D86-05A7-2491B30FCD1F}"/>
              </a:ext>
            </a:extLst>
          </p:cNvPr>
          <p:cNvSpPr>
            <a:spLocks noGrp="1"/>
          </p:cNvSpPr>
          <p:nvPr>
            <p:ph type="sldNum" sz="quarter" idx="12"/>
          </p:nvPr>
        </p:nvSpPr>
        <p:spPr/>
        <p:txBody>
          <a:bodyPr/>
          <a:lstStyle/>
          <a:p>
            <a:fld id="{C2CBE6A3-4AEF-4734-8AB8-E4DE745DFB5E}" type="slidenum">
              <a:rPr lang="fr-CA" smtClean="0"/>
              <a:t>11</a:t>
            </a:fld>
            <a:endParaRPr lang="fr-CA"/>
          </a:p>
        </p:txBody>
      </p:sp>
      <p:sp>
        <p:nvSpPr>
          <p:cNvPr id="5" name="Sous-titre 2">
            <a:extLst>
              <a:ext uri="{FF2B5EF4-FFF2-40B4-BE49-F238E27FC236}">
                <a16:creationId xmlns:a16="http://schemas.microsoft.com/office/drawing/2014/main" id="{9443E548-DE8C-C01E-BBFE-16559C36E41D}"/>
              </a:ext>
            </a:extLst>
          </p:cNvPr>
          <p:cNvSpPr txBox="1">
            <a:spLocks/>
          </p:cNvSpPr>
          <p:nvPr/>
        </p:nvSpPr>
        <p:spPr>
          <a:xfrm>
            <a:off x="1097280" y="1443135"/>
            <a:ext cx="7848600" cy="4419600"/>
          </a:xfrm>
          <a:prstGeom prst="rect">
            <a:avLst/>
          </a:prstGeom>
        </p:spPr>
        <p:txBody>
          <a:bodyPr vert="horz" lIns="91440" tIns="45720" rIns="9144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fr-CA">
              <a:solidFill>
                <a:schemeClr val="tx1"/>
              </a:solidFill>
            </a:endParaRPr>
          </a:p>
          <a:p>
            <a:endParaRPr lang="fr-CA">
              <a:solidFill>
                <a:schemeClr val="tx1"/>
              </a:solidFill>
            </a:endParaRPr>
          </a:p>
          <a:p>
            <a:endParaRPr lang="fr-CA">
              <a:solidFill>
                <a:schemeClr val="tx1"/>
              </a:solidFill>
            </a:endParaRPr>
          </a:p>
          <a:p>
            <a:endParaRPr lang="fr-CA">
              <a:solidFill>
                <a:schemeClr val="tx1"/>
              </a:solidFill>
            </a:endParaRPr>
          </a:p>
        </p:txBody>
      </p:sp>
      <p:sp>
        <p:nvSpPr>
          <p:cNvPr id="7" name="ZoneTexte 6">
            <a:extLst>
              <a:ext uri="{FF2B5EF4-FFF2-40B4-BE49-F238E27FC236}">
                <a16:creationId xmlns:a16="http://schemas.microsoft.com/office/drawing/2014/main" id="{9EA79A4E-44C9-431B-DC42-672293904028}"/>
              </a:ext>
            </a:extLst>
          </p:cNvPr>
          <p:cNvSpPr txBox="1"/>
          <p:nvPr/>
        </p:nvSpPr>
        <p:spPr>
          <a:xfrm>
            <a:off x="1097280" y="1770886"/>
            <a:ext cx="5452134" cy="1556516"/>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a:lnSpc>
                <a:spcPts val="1425"/>
              </a:lnSpc>
              <a:spcAft>
                <a:spcPts val="600"/>
              </a:spcAft>
            </a:pPr>
            <a:r>
              <a:rPr lang="fr-CA" sz="1400" dirty="0" err="1">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private</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fr-CA" sz="1400" dirty="0" err="1">
                <a:solidFill>
                  <a:srgbClr val="267F99"/>
                </a:solidFill>
                <a:effectLst/>
                <a:latin typeface="Consolas" panose="020B0609020204030204" pitchFamily="49" charset="0"/>
                <a:ea typeface="Times New Roman" panose="02020603050405020304" pitchFamily="18" charset="0"/>
                <a:cs typeface="Times New Roman" panose="02020603050405020304" pitchFamily="18" charset="0"/>
              </a:rPr>
              <a:t>ZombiePartyDbContext</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fr-CA" sz="1400" dirty="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context</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endParaRPr lang="fr-CA"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fr-CA" sz="1400" dirty="0">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public</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fr-CA" sz="1400" dirty="0" err="1">
                <a:solidFill>
                  <a:srgbClr val="795E26"/>
                </a:solidFill>
                <a:effectLst/>
                <a:latin typeface="Consolas" panose="020B0609020204030204" pitchFamily="49" charset="0"/>
                <a:ea typeface="Times New Roman" panose="02020603050405020304" pitchFamily="18" charset="0"/>
                <a:cs typeface="Times New Roman" panose="02020603050405020304" pitchFamily="18" charset="0"/>
              </a:rPr>
              <a:t>ZombieController</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fr-CA" sz="1400" dirty="0" err="1">
                <a:solidFill>
                  <a:srgbClr val="267F99"/>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ZombiePartyDbContext</a:t>
            </a:r>
            <a:r>
              <a:rPr lang="fr-CA" sz="1400" dirty="0">
                <a:solidFill>
                  <a:srgbClr val="00000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 </a:t>
            </a:r>
            <a:r>
              <a:rPr lang="fr-CA" sz="1400" dirty="0" err="1">
                <a:solidFill>
                  <a:srgbClr val="001080"/>
                </a:solidFill>
                <a:effectLst/>
                <a:highlight>
                  <a:srgbClr val="FFFF00"/>
                </a:highlight>
                <a:latin typeface="Consolas" panose="020B0609020204030204" pitchFamily="49" charset="0"/>
                <a:ea typeface="Times New Roman" panose="02020603050405020304" pitchFamily="18" charset="0"/>
                <a:cs typeface="Times New Roman" panose="02020603050405020304" pitchFamily="18" charset="0"/>
              </a:rPr>
              <a:t>context</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a:t>
            </a:r>
            <a:r>
              <a:rPr lang="fr-CA" sz="1400" dirty="0" err="1">
                <a:solidFill>
                  <a:srgbClr val="0000FF"/>
                </a:solidFill>
                <a:effectLst/>
                <a:latin typeface="Consolas" panose="020B0609020204030204" pitchFamily="49" charset="0"/>
                <a:ea typeface="Times New Roman" panose="02020603050405020304" pitchFamily="18" charset="0"/>
                <a:cs typeface="Times New Roman" panose="02020603050405020304" pitchFamily="18" charset="0"/>
              </a:rPr>
              <a:t>this</a:t>
            </a:r>
            <a:r>
              <a:rPr lang="fr-CA" sz="1400" dirty="0" err="1">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r>
              <a:rPr lang="fr-CA" sz="1400" dirty="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context</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 = </a:t>
            </a:r>
            <a:r>
              <a:rPr lang="fr-CA" sz="1400" dirty="0" err="1">
                <a:solidFill>
                  <a:srgbClr val="001080"/>
                </a:solidFill>
                <a:effectLst/>
                <a:latin typeface="Consolas" panose="020B0609020204030204" pitchFamily="49" charset="0"/>
                <a:ea typeface="Times New Roman" panose="02020603050405020304" pitchFamily="18" charset="0"/>
                <a:cs typeface="Times New Roman" panose="02020603050405020304" pitchFamily="18" charset="0"/>
              </a:rPr>
              <a:t>context</a:t>
            </a: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fr-CA" sz="1400" dirty="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3512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2F865F4-C1F6-8325-63A3-41DEE2F879D8}"/>
              </a:ext>
            </a:extLst>
          </p:cNvPr>
          <p:cNvSpPr>
            <a:spLocks noGrp="1"/>
          </p:cNvSpPr>
          <p:nvPr>
            <p:ph type="title"/>
          </p:nvPr>
        </p:nvSpPr>
        <p:spPr/>
        <p:txBody>
          <a:bodyPr/>
          <a:lstStyle/>
          <a:p>
            <a:r>
              <a:rPr lang="fr-CA"/>
              <a:t>DI Container</a:t>
            </a:r>
          </a:p>
        </p:txBody>
      </p:sp>
      <p:sp>
        <p:nvSpPr>
          <p:cNvPr id="7" name="Espace réservé du contenu 6">
            <a:extLst>
              <a:ext uri="{FF2B5EF4-FFF2-40B4-BE49-F238E27FC236}">
                <a16:creationId xmlns:a16="http://schemas.microsoft.com/office/drawing/2014/main" id="{608F3AB5-B3BE-F4F0-36B1-7C83FFE713D1}"/>
              </a:ext>
            </a:extLst>
          </p:cNvPr>
          <p:cNvSpPr>
            <a:spLocks noGrp="1"/>
          </p:cNvSpPr>
          <p:nvPr>
            <p:ph idx="1"/>
          </p:nvPr>
        </p:nvSpPr>
        <p:spPr/>
        <p:txBody>
          <a:bodyPr/>
          <a:lstStyle/>
          <a:p>
            <a:pPr marL="0" indent="0">
              <a:buNone/>
            </a:pPr>
            <a:r>
              <a:rPr lang="fr-CA" dirty="0"/>
              <a:t>Dans le DI d’</a:t>
            </a:r>
            <a:r>
              <a:rPr lang="fr-CA" dirty="0" err="1"/>
              <a:t>AspNet</a:t>
            </a:r>
            <a:r>
              <a:rPr lang="fr-CA" dirty="0"/>
              <a:t> Core nous avons un </a:t>
            </a:r>
            <a:r>
              <a:rPr lang="fr-CA" b="1" dirty="0"/>
              <a:t>Container</a:t>
            </a:r>
            <a:r>
              <a:rPr lang="fr-CA" dirty="0"/>
              <a:t> qui contient l’ensemble des services injectables : le </a:t>
            </a:r>
            <a:r>
              <a:rPr lang="fr-CA" b="1" dirty="0" err="1"/>
              <a:t>IServiceCollection</a:t>
            </a:r>
            <a:r>
              <a:rPr lang="fr-CA" dirty="0"/>
              <a:t>. </a:t>
            </a:r>
          </a:p>
          <a:p>
            <a:pPr marL="0" indent="0">
              <a:buNone/>
            </a:pPr>
            <a:r>
              <a:rPr lang="fr-CA" dirty="0"/>
              <a:t>Ce container est « caché » derrière la classe Services et contient les services (</a:t>
            </a:r>
            <a:r>
              <a:rPr lang="fr-CA" b="1" dirty="0"/>
              <a:t>dépendances</a:t>
            </a:r>
            <a:r>
              <a:rPr lang="fr-CA" dirty="0"/>
              <a:t>) qui sont enregistrés de plusieurs façons.</a:t>
            </a:r>
          </a:p>
          <a:p>
            <a:pPr marL="0" indent="0">
              <a:buNone/>
            </a:pPr>
            <a:r>
              <a:rPr lang="fr-CA" dirty="0"/>
              <a:t>Comme on a vu:</a:t>
            </a:r>
          </a:p>
          <a:p>
            <a:pPr marL="0" indent="0">
              <a:buNone/>
            </a:pPr>
            <a:endParaRPr lang="fr-CA" dirty="0"/>
          </a:p>
          <a:p>
            <a:pPr marL="0" indent="0">
              <a:buNone/>
            </a:pPr>
            <a:endParaRPr lang="fr-CA" dirty="0"/>
          </a:p>
          <a:p>
            <a:pPr marL="0" indent="0">
              <a:buNone/>
            </a:pPr>
            <a:r>
              <a:rPr lang="fr-CA" dirty="0"/>
              <a:t>Mais on peut également enregistrer nos propres services:</a:t>
            </a:r>
          </a:p>
          <a:p>
            <a:pPr marL="0" indent="0">
              <a:buNone/>
            </a:pPr>
            <a:endParaRPr lang="fr-CA" dirty="0"/>
          </a:p>
          <a:p>
            <a:pPr marL="0" indent="0">
              <a:buNone/>
            </a:pPr>
            <a:r>
              <a:rPr lang="fr-CA" dirty="0"/>
              <a:t>Ou encore mieux, en utilisant une interface:</a:t>
            </a:r>
          </a:p>
        </p:txBody>
      </p:sp>
      <p:sp>
        <p:nvSpPr>
          <p:cNvPr id="4" name="Espace réservé du pied de page 3">
            <a:extLst>
              <a:ext uri="{FF2B5EF4-FFF2-40B4-BE49-F238E27FC236}">
                <a16:creationId xmlns:a16="http://schemas.microsoft.com/office/drawing/2014/main" id="{F8621B23-C44A-512E-7994-071BAA39CCC3}"/>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20D54D0-A336-B569-9C9E-A7A2B3CB6E9D}"/>
              </a:ext>
            </a:extLst>
          </p:cNvPr>
          <p:cNvSpPr>
            <a:spLocks noGrp="1"/>
          </p:cNvSpPr>
          <p:nvPr>
            <p:ph type="sldNum" sz="quarter" idx="12"/>
          </p:nvPr>
        </p:nvSpPr>
        <p:spPr/>
        <p:txBody>
          <a:bodyPr/>
          <a:lstStyle/>
          <a:p>
            <a:r>
              <a:rPr lang="fr-CA"/>
              <a:t>Page </a:t>
            </a:r>
            <a:fld id="{C2CBE6A3-4AEF-4734-8AB8-E4DE745DFB5E}" type="slidenum">
              <a:rPr lang="fr-CA" smtClean="0"/>
              <a:pPr/>
              <a:t>12</a:t>
            </a:fld>
            <a:endParaRPr lang="fr-CA"/>
          </a:p>
        </p:txBody>
      </p:sp>
      <p:pic>
        <p:nvPicPr>
          <p:cNvPr id="9" name="Image 8">
            <a:extLst>
              <a:ext uri="{FF2B5EF4-FFF2-40B4-BE49-F238E27FC236}">
                <a16:creationId xmlns:a16="http://schemas.microsoft.com/office/drawing/2014/main" id="{3CCAC0C0-DFE3-9DB6-4381-DE583232488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97280" y="5395837"/>
            <a:ext cx="4591691" cy="285790"/>
          </a:xfrm>
          <a:prstGeom prst="rect">
            <a:avLst/>
          </a:prstGeom>
        </p:spPr>
        <p:style>
          <a:lnRef idx="2">
            <a:schemeClr val="dk1"/>
          </a:lnRef>
          <a:fillRef idx="1">
            <a:schemeClr val="lt1"/>
          </a:fillRef>
          <a:effectRef idx="0">
            <a:schemeClr val="dk1"/>
          </a:effectRef>
          <a:fontRef idx="minor">
            <a:schemeClr val="dk1"/>
          </a:fontRef>
        </p:style>
      </p:pic>
      <p:pic>
        <p:nvPicPr>
          <p:cNvPr id="10" name="Image 9">
            <a:extLst>
              <a:ext uri="{FF2B5EF4-FFF2-40B4-BE49-F238E27FC236}">
                <a16:creationId xmlns:a16="http://schemas.microsoft.com/office/drawing/2014/main" id="{9D9B3667-693F-8662-3128-6F39701286F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7280" y="3123979"/>
            <a:ext cx="9111701" cy="610042"/>
          </a:xfrm>
          <a:prstGeom prst="rect">
            <a:avLst/>
          </a:prstGeom>
        </p:spPr>
        <p:style>
          <a:lnRef idx="2">
            <a:schemeClr val="dk1"/>
          </a:lnRef>
          <a:fillRef idx="1">
            <a:schemeClr val="lt1"/>
          </a:fillRef>
          <a:effectRef idx="0">
            <a:schemeClr val="dk1"/>
          </a:effectRef>
          <a:fontRef idx="minor">
            <a:schemeClr val="dk1"/>
          </a:fontRef>
        </p:style>
      </p:pic>
      <p:pic>
        <p:nvPicPr>
          <p:cNvPr id="12" name="Image 11">
            <a:extLst>
              <a:ext uri="{FF2B5EF4-FFF2-40B4-BE49-F238E27FC236}">
                <a16:creationId xmlns:a16="http://schemas.microsoft.com/office/drawing/2014/main" id="{03828424-0C06-461F-0EC3-095114BAD89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97280" y="4436323"/>
            <a:ext cx="3486637" cy="295316"/>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65624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FAFAFE83-6936-2389-7C62-7F79EB455AF3}"/>
              </a:ext>
            </a:extLst>
          </p:cNvPr>
          <p:cNvSpPr>
            <a:spLocks noGrp="1"/>
          </p:cNvSpPr>
          <p:nvPr>
            <p:ph type="title"/>
          </p:nvPr>
        </p:nvSpPr>
        <p:spPr/>
        <p:txBody>
          <a:bodyPr/>
          <a:lstStyle/>
          <a:p>
            <a:r>
              <a:rPr lang="fr-CA"/>
              <a:t>Les responsabilités du DI container</a:t>
            </a:r>
          </a:p>
        </p:txBody>
      </p:sp>
      <p:sp>
        <p:nvSpPr>
          <p:cNvPr id="4" name="Espace réservé du pied de page 3">
            <a:extLst>
              <a:ext uri="{FF2B5EF4-FFF2-40B4-BE49-F238E27FC236}">
                <a16:creationId xmlns:a16="http://schemas.microsoft.com/office/drawing/2014/main" id="{A08D05C2-67AA-4C78-0B1A-65B52852F51E}"/>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716B8287-BC5D-B7FE-0824-5B60093027AA}"/>
              </a:ext>
            </a:extLst>
          </p:cNvPr>
          <p:cNvSpPr>
            <a:spLocks noGrp="1"/>
          </p:cNvSpPr>
          <p:nvPr>
            <p:ph type="sldNum" sz="quarter" idx="12"/>
          </p:nvPr>
        </p:nvSpPr>
        <p:spPr/>
        <p:txBody>
          <a:bodyPr/>
          <a:lstStyle/>
          <a:p>
            <a:r>
              <a:rPr lang="fr-CA"/>
              <a:t>Page </a:t>
            </a:r>
            <a:fld id="{C2CBE6A3-4AEF-4734-8AB8-E4DE745DFB5E}" type="slidenum">
              <a:rPr lang="fr-CA" smtClean="0"/>
              <a:pPr/>
              <a:t>13</a:t>
            </a:fld>
            <a:endParaRPr lang="fr-CA"/>
          </a:p>
        </p:txBody>
      </p:sp>
      <p:pic>
        <p:nvPicPr>
          <p:cNvPr id="8" name="Picture 2" descr="Afficher l’image source">
            <a:extLst>
              <a:ext uri="{FF2B5EF4-FFF2-40B4-BE49-F238E27FC236}">
                <a16:creationId xmlns:a16="http://schemas.microsoft.com/office/drawing/2014/main" id="{B3947542-17A5-EBA9-FB30-77BB5D74197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7658" y="1142145"/>
            <a:ext cx="4921243" cy="38959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fficher l’image source">
            <a:extLst>
              <a:ext uri="{FF2B5EF4-FFF2-40B4-BE49-F238E27FC236}">
                <a16:creationId xmlns:a16="http://schemas.microsoft.com/office/drawing/2014/main" id="{BAABB676-3EB3-39F1-1E85-F664A4551F7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06362" y="1142145"/>
            <a:ext cx="4874415" cy="26021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Résultat d’images pour timer">
            <a:extLst>
              <a:ext uri="{FF2B5EF4-FFF2-40B4-BE49-F238E27FC236}">
                <a16:creationId xmlns:a16="http://schemas.microsoft.com/office/drawing/2014/main" id="{8AC9ADF1-CDBE-07CD-486D-DC7EC2463DB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83348" y="3852555"/>
            <a:ext cx="3120441" cy="2606951"/>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C5A52D9E-B07D-3350-3CE7-5A0D98160457}"/>
              </a:ext>
            </a:extLst>
          </p:cNvPr>
          <p:cNvSpPr txBox="1"/>
          <p:nvPr/>
        </p:nvSpPr>
        <p:spPr>
          <a:xfrm>
            <a:off x="97411" y="5158431"/>
            <a:ext cx="2590800" cy="646331"/>
          </a:xfrm>
          <a:prstGeom prst="rect">
            <a:avLst/>
          </a:prstGeom>
          <a:noFill/>
        </p:spPr>
        <p:txBody>
          <a:bodyPr wrap="square" rtlCol="0">
            <a:spAutoFit/>
          </a:bodyPr>
          <a:lstStyle/>
          <a:p>
            <a:r>
              <a:rPr lang="fr-CA"/>
              <a:t>Construire le service selon les configurations</a:t>
            </a:r>
          </a:p>
        </p:txBody>
      </p:sp>
      <p:sp>
        <p:nvSpPr>
          <p:cNvPr id="12" name="ZoneTexte 11">
            <a:extLst>
              <a:ext uri="{FF2B5EF4-FFF2-40B4-BE49-F238E27FC236}">
                <a16:creationId xmlns:a16="http://schemas.microsoft.com/office/drawing/2014/main" id="{D96A0C15-348C-F6C6-B587-19DF1B0FE907}"/>
              </a:ext>
            </a:extLst>
          </p:cNvPr>
          <p:cNvSpPr txBox="1"/>
          <p:nvPr/>
        </p:nvSpPr>
        <p:spPr>
          <a:xfrm>
            <a:off x="9601200" y="4786699"/>
            <a:ext cx="2590800" cy="369332"/>
          </a:xfrm>
          <a:prstGeom prst="rect">
            <a:avLst/>
          </a:prstGeom>
          <a:noFill/>
        </p:spPr>
        <p:txBody>
          <a:bodyPr wrap="square" rtlCol="0">
            <a:spAutoFit/>
          </a:bodyPr>
          <a:lstStyle/>
          <a:p>
            <a:r>
              <a:rPr lang="fr-CA"/>
              <a:t>Gérer sa durée de vie</a:t>
            </a:r>
          </a:p>
        </p:txBody>
      </p:sp>
      <p:sp>
        <p:nvSpPr>
          <p:cNvPr id="13" name="ZoneTexte 12">
            <a:extLst>
              <a:ext uri="{FF2B5EF4-FFF2-40B4-BE49-F238E27FC236}">
                <a16:creationId xmlns:a16="http://schemas.microsoft.com/office/drawing/2014/main" id="{B3F2691F-55EB-6BEB-89A4-32672776F1CD}"/>
              </a:ext>
            </a:extLst>
          </p:cNvPr>
          <p:cNvSpPr txBox="1"/>
          <p:nvPr/>
        </p:nvSpPr>
        <p:spPr>
          <a:xfrm>
            <a:off x="10380777" y="1850346"/>
            <a:ext cx="1549806" cy="923330"/>
          </a:xfrm>
          <a:prstGeom prst="rect">
            <a:avLst/>
          </a:prstGeom>
          <a:noFill/>
        </p:spPr>
        <p:txBody>
          <a:bodyPr wrap="square" rtlCol="0">
            <a:spAutoFit/>
          </a:bodyPr>
          <a:lstStyle/>
          <a:p>
            <a:r>
              <a:rPr lang="fr-CA"/>
              <a:t>Supprimer les instances correctement.  </a:t>
            </a:r>
          </a:p>
        </p:txBody>
      </p:sp>
    </p:spTree>
    <p:extLst>
      <p:ext uri="{BB962C8B-B14F-4D97-AF65-F5344CB8AC3E}">
        <p14:creationId xmlns:p14="http://schemas.microsoft.com/office/powerpoint/2010/main" val="2686780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9512573-D5AB-4ACE-F49D-3CF24B390DA2}"/>
              </a:ext>
            </a:extLst>
          </p:cNvPr>
          <p:cNvSpPr>
            <a:spLocks noGrp="1"/>
          </p:cNvSpPr>
          <p:nvPr>
            <p:ph type="title"/>
          </p:nvPr>
        </p:nvSpPr>
        <p:spPr/>
        <p:txBody>
          <a:bodyPr/>
          <a:lstStyle/>
          <a:p>
            <a:r>
              <a:rPr lang="fr-CA"/>
              <a:t>Peut simplifier l’utilisation d’un service</a:t>
            </a:r>
          </a:p>
        </p:txBody>
      </p:sp>
      <p:sp>
        <p:nvSpPr>
          <p:cNvPr id="7" name="Espace réservé du contenu 6">
            <a:extLst>
              <a:ext uri="{FF2B5EF4-FFF2-40B4-BE49-F238E27FC236}">
                <a16:creationId xmlns:a16="http://schemas.microsoft.com/office/drawing/2014/main" id="{AB2D289E-4058-EC51-C297-63964D71A951}"/>
              </a:ext>
            </a:extLst>
          </p:cNvPr>
          <p:cNvSpPr>
            <a:spLocks noGrp="1"/>
          </p:cNvSpPr>
          <p:nvPr>
            <p:ph idx="1"/>
          </p:nvPr>
        </p:nvSpPr>
        <p:spPr/>
        <p:txBody>
          <a:bodyPr/>
          <a:lstStyle/>
          <a:p>
            <a:pPr marL="0" indent="0">
              <a:buNone/>
            </a:pPr>
            <a:r>
              <a:rPr lang="fr-CA">
                <a:solidFill>
                  <a:schemeClr val="tx1"/>
                </a:solidFill>
              </a:rPr>
              <a:t>L’injection c’est une chose, mais le </a:t>
            </a:r>
            <a:r>
              <a:rPr lang="fr-CA" b="1">
                <a:solidFill>
                  <a:schemeClr val="tx1"/>
                </a:solidFill>
              </a:rPr>
              <a:t>DI Container </a:t>
            </a:r>
            <a:r>
              <a:rPr lang="fr-CA">
                <a:solidFill>
                  <a:schemeClr val="tx1"/>
                </a:solidFill>
              </a:rPr>
              <a:t>gère également la configuration et </a:t>
            </a:r>
            <a:r>
              <a:rPr lang="fr-CA" b="1">
                <a:solidFill>
                  <a:schemeClr val="tx1"/>
                </a:solidFill>
              </a:rPr>
              <a:t>le cycle de vie de l’objet</a:t>
            </a:r>
            <a:r>
              <a:rPr lang="fr-CA">
                <a:solidFill>
                  <a:schemeClr val="tx1"/>
                </a:solidFill>
              </a:rPr>
              <a:t>!</a:t>
            </a:r>
          </a:p>
          <a:p>
            <a:pPr marL="0" indent="0">
              <a:buNone/>
            </a:pPr>
            <a:r>
              <a:rPr lang="fr-CA">
                <a:solidFill>
                  <a:schemeClr val="tx1"/>
                </a:solidFill>
              </a:rPr>
              <a:t>Vous saviez que lorsqu’on termine d’utiliser un </a:t>
            </a:r>
            <a:r>
              <a:rPr lang="fr-CA" b="1" err="1">
                <a:solidFill>
                  <a:schemeClr val="tx1"/>
                </a:solidFill>
              </a:rPr>
              <a:t>DbContext</a:t>
            </a:r>
            <a:r>
              <a:rPr lang="fr-CA">
                <a:solidFill>
                  <a:schemeClr val="tx1"/>
                </a:solidFill>
              </a:rPr>
              <a:t>, il faut fermer les connexions à SQL?</a:t>
            </a:r>
            <a:endParaRPr lang="fr-CA">
              <a:solidFill>
                <a:schemeClr val="tx1"/>
              </a:solidFill>
              <a:cs typeface="Calibri"/>
            </a:endParaRPr>
          </a:p>
          <a:p>
            <a:pPr marL="0" indent="0">
              <a:buNone/>
            </a:pPr>
            <a:r>
              <a:rPr lang="fr-CA">
                <a:solidFill>
                  <a:schemeClr val="tx1"/>
                </a:solidFill>
              </a:rPr>
              <a:t>Bien le DI Container le sait lui et quand on fait un </a:t>
            </a:r>
            <a:r>
              <a:rPr lang="fr-CA" b="1" err="1">
                <a:solidFill>
                  <a:schemeClr val="tx1"/>
                </a:solidFill>
              </a:rPr>
              <a:t>AddDbContext</a:t>
            </a:r>
            <a:r>
              <a:rPr lang="fr-CA">
                <a:solidFill>
                  <a:schemeClr val="tx1"/>
                </a:solidFill>
              </a:rPr>
              <a:t>&lt;&gt; on ajoute ce contexte au </a:t>
            </a:r>
            <a:r>
              <a:rPr lang="fr-CA" b="1">
                <a:solidFill>
                  <a:schemeClr val="tx1"/>
                </a:solidFill>
              </a:rPr>
              <a:t>DI Container.</a:t>
            </a:r>
          </a:p>
          <a:p>
            <a:pPr marL="0" indent="0">
              <a:buNone/>
            </a:pPr>
            <a:endParaRPr lang="fr-CA" b="1">
              <a:solidFill>
                <a:schemeClr val="tx1"/>
              </a:solidFill>
            </a:endParaRPr>
          </a:p>
          <a:p>
            <a:pPr marL="0" indent="0">
              <a:buNone/>
            </a:pPr>
            <a:endParaRPr lang="fr-CA" b="1">
              <a:solidFill>
                <a:schemeClr val="tx1"/>
              </a:solidFill>
            </a:endParaRPr>
          </a:p>
          <a:p>
            <a:pPr marL="0" indent="0">
              <a:buNone/>
            </a:pPr>
            <a:r>
              <a:rPr lang="fr-CA">
                <a:solidFill>
                  <a:schemeClr val="tx1"/>
                </a:solidFill>
              </a:rPr>
              <a:t>Quand l’application n’a plus besoin du contexte, il fait un </a:t>
            </a:r>
            <a:r>
              <a:rPr lang="fr-CA" b="1">
                <a:solidFill>
                  <a:schemeClr val="tx1"/>
                </a:solidFill>
              </a:rPr>
              <a:t>.Dispose() </a:t>
            </a:r>
            <a:r>
              <a:rPr lang="fr-CA">
                <a:solidFill>
                  <a:schemeClr val="tx1"/>
                </a:solidFill>
              </a:rPr>
              <a:t>avant de le supprimer de la mémoire ce qui ferme ses connexions. </a:t>
            </a:r>
            <a:endParaRPr lang="fr-CA"/>
          </a:p>
        </p:txBody>
      </p:sp>
      <p:sp>
        <p:nvSpPr>
          <p:cNvPr id="4" name="Espace réservé du pied de page 3">
            <a:extLst>
              <a:ext uri="{FF2B5EF4-FFF2-40B4-BE49-F238E27FC236}">
                <a16:creationId xmlns:a16="http://schemas.microsoft.com/office/drawing/2014/main" id="{4CB29DE5-AF39-B793-DAA2-9CA2D5059B2A}"/>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000CE031-3CA0-BA62-898D-F710E40FB6E4}"/>
              </a:ext>
            </a:extLst>
          </p:cNvPr>
          <p:cNvSpPr>
            <a:spLocks noGrp="1"/>
          </p:cNvSpPr>
          <p:nvPr>
            <p:ph type="sldNum" sz="quarter" idx="12"/>
          </p:nvPr>
        </p:nvSpPr>
        <p:spPr/>
        <p:txBody>
          <a:bodyPr/>
          <a:lstStyle/>
          <a:p>
            <a:r>
              <a:rPr lang="fr-CA"/>
              <a:t>Page </a:t>
            </a:r>
            <a:fld id="{C2CBE6A3-4AEF-4734-8AB8-E4DE745DFB5E}" type="slidenum">
              <a:rPr lang="fr-CA" smtClean="0"/>
              <a:pPr/>
              <a:t>14</a:t>
            </a:fld>
            <a:endParaRPr lang="fr-CA"/>
          </a:p>
        </p:txBody>
      </p:sp>
      <p:pic>
        <p:nvPicPr>
          <p:cNvPr id="2" name="Image 1">
            <a:extLst>
              <a:ext uri="{FF2B5EF4-FFF2-40B4-BE49-F238E27FC236}">
                <a16:creationId xmlns:a16="http://schemas.microsoft.com/office/drawing/2014/main" id="{0F83BA61-E60A-33F0-63B5-61047A76112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97280" y="3123979"/>
            <a:ext cx="9111701" cy="610042"/>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606117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5B5ED6B3-B845-8B92-1B39-3CD685CFBA30}"/>
              </a:ext>
            </a:extLst>
          </p:cNvPr>
          <p:cNvSpPr>
            <a:spLocks noGrp="1"/>
          </p:cNvSpPr>
          <p:nvPr>
            <p:ph type="title"/>
          </p:nvPr>
        </p:nvSpPr>
        <p:spPr/>
        <p:txBody>
          <a:bodyPr/>
          <a:lstStyle/>
          <a:p>
            <a:r>
              <a:rPr lang="fr-CA"/>
              <a:t>Et comment le DI sait quand il doit créer et détruire?</a:t>
            </a:r>
          </a:p>
        </p:txBody>
      </p:sp>
      <p:sp>
        <p:nvSpPr>
          <p:cNvPr id="7" name="Espace réservé du contenu 6">
            <a:extLst>
              <a:ext uri="{FF2B5EF4-FFF2-40B4-BE49-F238E27FC236}">
                <a16:creationId xmlns:a16="http://schemas.microsoft.com/office/drawing/2014/main" id="{711E7D56-550C-3BAD-5EB5-B0DE8D12D285}"/>
              </a:ext>
            </a:extLst>
          </p:cNvPr>
          <p:cNvSpPr>
            <a:spLocks noGrp="1"/>
          </p:cNvSpPr>
          <p:nvPr>
            <p:ph idx="1"/>
          </p:nvPr>
        </p:nvSpPr>
        <p:spPr/>
        <p:txBody>
          <a:bodyPr/>
          <a:lstStyle/>
          <a:p>
            <a:pPr marL="0" indent="0">
              <a:buNone/>
            </a:pPr>
            <a:r>
              <a:rPr lang="fr-CA"/>
              <a:t>Ça dépend de la méthode qui est utilisée pour l’enregistrer.</a:t>
            </a:r>
          </a:p>
          <a:p>
            <a:pPr marL="0" indent="0">
              <a:buNone/>
            </a:pPr>
            <a:r>
              <a:rPr lang="fr-CA"/>
              <a:t>Voici les 3 durées de vie et leurs méthodes de la plus courte à la plus longue:</a:t>
            </a:r>
          </a:p>
          <a:p>
            <a:pPr marL="0" indent="0">
              <a:buNone/>
            </a:pPr>
            <a:endParaRPr lang="fr-CA"/>
          </a:p>
          <a:p>
            <a:pPr marL="0" indent="0">
              <a:buNone/>
            </a:pPr>
            <a:endParaRPr lang="fr-CA"/>
          </a:p>
        </p:txBody>
      </p:sp>
      <p:sp>
        <p:nvSpPr>
          <p:cNvPr id="4" name="Espace réservé du pied de page 3">
            <a:extLst>
              <a:ext uri="{FF2B5EF4-FFF2-40B4-BE49-F238E27FC236}">
                <a16:creationId xmlns:a16="http://schemas.microsoft.com/office/drawing/2014/main" id="{F0299ED9-41EC-C580-DCD2-B39819225351}"/>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E484332A-C84E-FA39-1E18-2893ED83920D}"/>
              </a:ext>
            </a:extLst>
          </p:cNvPr>
          <p:cNvSpPr>
            <a:spLocks noGrp="1"/>
          </p:cNvSpPr>
          <p:nvPr>
            <p:ph type="sldNum" sz="quarter" idx="12"/>
          </p:nvPr>
        </p:nvSpPr>
        <p:spPr/>
        <p:txBody>
          <a:bodyPr/>
          <a:lstStyle/>
          <a:p>
            <a:r>
              <a:rPr lang="fr-CA"/>
              <a:t>Page </a:t>
            </a:r>
            <a:fld id="{C2CBE6A3-4AEF-4734-8AB8-E4DE745DFB5E}" type="slidenum">
              <a:rPr lang="fr-CA" smtClean="0"/>
              <a:pPr/>
              <a:t>15</a:t>
            </a:fld>
            <a:endParaRPr lang="fr-CA"/>
          </a:p>
        </p:txBody>
      </p:sp>
      <p:pic>
        <p:nvPicPr>
          <p:cNvPr id="9" name="Image 8">
            <a:extLst>
              <a:ext uri="{FF2B5EF4-FFF2-40B4-BE49-F238E27FC236}">
                <a16:creationId xmlns:a16="http://schemas.microsoft.com/office/drawing/2014/main" id="{9A6AB110-BA0C-3401-937C-1280AEF8AC6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97280" y="2182374"/>
            <a:ext cx="3943900" cy="457264"/>
          </a:xfrm>
          <a:prstGeom prst="rect">
            <a:avLst/>
          </a:prstGeom>
        </p:spPr>
        <p:style>
          <a:lnRef idx="2">
            <a:schemeClr val="dk1"/>
          </a:lnRef>
          <a:fillRef idx="1">
            <a:schemeClr val="lt1"/>
          </a:fillRef>
          <a:effectRef idx="0">
            <a:schemeClr val="dk1"/>
          </a:effectRef>
          <a:fontRef idx="minor">
            <a:schemeClr val="dk1"/>
          </a:fontRef>
        </p:style>
      </p:pic>
      <p:pic>
        <p:nvPicPr>
          <p:cNvPr id="11" name="Image 10">
            <a:extLst>
              <a:ext uri="{FF2B5EF4-FFF2-40B4-BE49-F238E27FC236}">
                <a16:creationId xmlns:a16="http://schemas.microsoft.com/office/drawing/2014/main" id="{642DC446-D099-283F-E21C-1DE9E451A7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7280" y="3038028"/>
            <a:ext cx="3801005" cy="438211"/>
          </a:xfrm>
          <a:prstGeom prst="rect">
            <a:avLst/>
          </a:prstGeom>
        </p:spPr>
        <p:style>
          <a:lnRef idx="2">
            <a:schemeClr val="dk1"/>
          </a:lnRef>
          <a:fillRef idx="1">
            <a:schemeClr val="lt1"/>
          </a:fillRef>
          <a:effectRef idx="0">
            <a:schemeClr val="dk1"/>
          </a:effectRef>
          <a:fontRef idx="minor">
            <a:schemeClr val="dk1"/>
          </a:fontRef>
        </p:style>
      </p:pic>
      <p:pic>
        <p:nvPicPr>
          <p:cNvPr id="13" name="Image 12">
            <a:extLst>
              <a:ext uri="{FF2B5EF4-FFF2-40B4-BE49-F238E27FC236}">
                <a16:creationId xmlns:a16="http://schemas.microsoft.com/office/drawing/2014/main" id="{BBC383D2-0F0E-2221-4C43-239B0B51B65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97280" y="3874629"/>
            <a:ext cx="6315956" cy="419158"/>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610230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155D191E-966E-0681-213A-F52BA8EFAC0C}"/>
              </a:ext>
            </a:extLst>
          </p:cNvPr>
          <p:cNvSpPr>
            <a:spLocks noGrp="1"/>
          </p:cNvSpPr>
          <p:nvPr>
            <p:ph type="title"/>
          </p:nvPr>
        </p:nvSpPr>
        <p:spPr/>
        <p:txBody>
          <a:bodyPr/>
          <a:lstStyle/>
          <a:p>
            <a:r>
              <a:rPr lang="fr-CA"/>
              <a:t>Poupées russes</a:t>
            </a:r>
          </a:p>
        </p:txBody>
      </p:sp>
      <p:sp>
        <p:nvSpPr>
          <p:cNvPr id="7" name="Espace réservé du contenu 6">
            <a:extLst>
              <a:ext uri="{FF2B5EF4-FFF2-40B4-BE49-F238E27FC236}">
                <a16:creationId xmlns:a16="http://schemas.microsoft.com/office/drawing/2014/main" id="{662FAF44-B4DE-06A1-1B25-28E5CC979B73}"/>
              </a:ext>
            </a:extLst>
          </p:cNvPr>
          <p:cNvSpPr>
            <a:spLocks noGrp="1"/>
          </p:cNvSpPr>
          <p:nvPr>
            <p:ph idx="1"/>
          </p:nvPr>
        </p:nvSpPr>
        <p:spPr/>
        <p:txBody>
          <a:bodyPr vert="horz" lIns="0" tIns="45720" rIns="0" bIns="45720" rtlCol="0" anchor="t">
            <a:normAutofit/>
          </a:bodyPr>
          <a:lstStyle/>
          <a:p>
            <a:pPr marL="0" indent="0">
              <a:buNone/>
            </a:pPr>
            <a:r>
              <a:rPr lang="fr-CA" dirty="0"/>
              <a:t>C’est possible d’injecter des dépendances dans le </a:t>
            </a:r>
            <a:r>
              <a:rPr lang="fr-CA" b="1" dirty="0"/>
              <a:t>constructeur</a:t>
            </a:r>
            <a:r>
              <a:rPr lang="fr-CA" dirty="0"/>
              <a:t> d’une dépendance. Et cette dépendance peut également se faire </a:t>
            </a:r>
            <a:r>
              <a:rPr lang="fr-CA" b="1" dirty="0"/>
              <a:t>injecter des dépendances</a:t>
            </a:r>
            <a:r>
              <a:rPr lang="fr-CA" dirty="0"/>
              <a:t> et ainsi de suite. Tant que le système est capable de créer les dépendances, tout le monde est content!</a:t>
            </a:r>
          </a:p>
          <a:p>
            <a:pPr marL="0" indent="0">
              <a:buNone/>
            </a:pPr>
            <a:r>
              <a:rPr lang="fr-CA" dirty="0"/>
              <a:t>La principale règle à suivre c’est de ne </a:t>
            </a:r>
            <a:r>
              <a:rPr lang="fr-CA"/>
              <a:t>pas injecter </a:t>
            </a:r>
            <a:r>
              <a:rPr lang="fr-CA" dirty="0"/>
              <a:t>une dépendance qui risque de se faire détruire alors qu’on veut encore l’utiliser!</a:t>
            </a:r>
          </a:p>
          <a:p>
            <a:pPr marL="0" indent="0">
              <a:buNone/>
            </a:pPr>
            <a:r>
              <a:rPr lang="fr-CA" dirty="0"/>
              <a:t>Donc on n’injecte pas une dépendance </a:t>
            </a:r>
            <a:r>
              <a:rPr lang="fr-CA" b="1" dirty="0" err="1"/>
              <a:t>scoped</a:t>
            </a:r>
            <a:r>
              <a:rPr lang="fr-CA" dirty="0"/>
              <a:t> dans une dépendance </a:t>
            </a:r>
            <a:r>
              <a:rPr lang="fr-CA" b="1" dirty="0"/>
              <a:t>singleton.</a:t>
            </a:r>
            <a:endParaRPr lang="fr-CA" dirty="0">
              <a:ea typeface="Calibri"/>
              <a:cs typeface="Calibri"/>
            </a:endParaRPr>
          </a:p>
          <a:p>
            <a:pPr marL="0" indent="0">
              <a:buNone/>
            </a:pPr>
            <a:r>
              <a:rPr lang="fr-CA" dirty="0"/>
              <a:t>Sinon, c’est un peu comme si une pizzeria(singleton) demandait à un livreur(</a:t>
            </a:r>
            <a:r>
              <a:rPr lang="fr-CA" dirty="0" err="1"/>
              <a:t>scoped</a:t>
            </a:r>
            <a:r>
              <a:rPr lang="fr-CA" dirty="0"/>
              <a:t>) ayant fini son quart de travail d'aller livrer une pizza</a:t>
            </a:r>
            <a:endParaRPr lang="fr-CA" dirty="0">
              <a:ea typeface="Calibri"/>
              <a:cs typeface="Calibri"/>
            </a:endParaRPr>
          </a:p>
        </p:txBody>
      </p:sp>
      <p:sp>
        <p:nvSpPr>
          <p:cNvPr id="4" name="Espace réservé du pied de page 3">
            <a:extLst>
              <a:ext uri="{FF2B5EF4-FFF2-40B4-BE49-F238E27FC236}">
                <a16:creationId xmlns:a16="http://schemas.microsoft.com/office/drawing/2014/main" id="{9A676814-DFD1-B594-9BB6-1933A79C9B8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2E82BEBF-73A8-09D9-ADE0-ABC59B46F3DD}"/>
              </a:ext>
            </a:extLst>
          </p:cNvPr>
          <p:cNvSpPr>
            <a:spLocks noGrp="1"/>
          </p:cNvSpPr>
          <p:nvPr>
            <p:ph type="sldNum" sz="quarter" idx="12"/>
          </p:nvPr>
        </p:nvSpPr>
        <p:spPr/>
        <p:txBody>
          <a:bodyPr/>
          <a:lstStyle/>
          <a:p>
            <a:r>
              <a:rPr lang="fr-CA"/>
              <a:t>Page </a:t>
            </a:r>
            <a:fld id="{C2CBE6A3-4AEF-4734-8AB8-E4DE745DFB5E}" type="slidenum">
              <a:rPr lang="fr-CA" smtClean="0"/>
              <a:pPr/>
              <a:t>16</a:t>
            </a:fld>
            <a:endParaRPr lang="fr-CA"/>
          </a:p>
        </p:txBody>
      </p:sp>
    </p:spTree>
    <p:extLst>
      <p:ext uri="{BB962C8B-B14F-4D97-AF65-F5344CB8AC3E}">
        <p14:creationId xmlns:p14="http://schemas.microsoft.com/office/powerpoint/2010/main" val="2951155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077A15B-D49B-15E7-C420-6FC1374142B8}"/>
              </a:ext>
            </a:extLst>
          </p:cNvPr>
          <p:cNvSpPr>
            <a:spLocks noGrp="1"/>
          </p:cNvSpPr>
          <p:nvPr>
            <p:ph type="title"/>
          </p:nvPr>
        </p:nvSpPr>
        <p:spPr/>
        <p:txBody>
          <a:bodyPr/>
          <a:lstStyle/>
          <a:p>
            <a:r>
              <a:rPr lang="fr-CA"/>
              <a:t>Autres utilisations</a:t>
            </a:r>
          </a:p>
        </p:txBody>
      </p:sp>
      <p:sp>
        <p:nvSpPr>
          <p:cNvPr id="7" name="Espace réservé du contenu 6">
            <a:extLst>
              <a:ext uri="{FF2B5EF4-FFF2-40B4-BE49-F238E27FC236}">
                <a16:creationId xmlns:a16="http://schemas.microsoft.com/office/drawing/2014/main" id="{8C7F09CC-9B8B-BCDC-5A52-F5D3B59BFE0B}"/>
              </a:ext>
            </a:extLst>
          </p:cNvPr>
          <p:cNvSpPr>
            <a:spLocks noGrp="1"/>
          </p:cNvSpPr>
          <p:nvPr>
            <p:ph idx="1"/>
          </p:nvPr>
        </p:nvSpPr>
        <p:spPr/>
        <p:txBody>
          <a:bodyPr/>
          <a:lstStyle/>
          <a:p>
            <a:r>
              <a:rPr lang="fr-CA"/>
              <a:t>Tout ce que vous voudriez faire avec </a:t>
            </a:r>
            <a:r>
              <a:rPr lang="fr-CA" err="1"/>
              <a:t>static</a:t>
            </a:r>
            <a:r>
              <a:rPr lang="fr-CA"/>
              <a:t>, vous pouvez le faire avec une dépendance singleton. Comme </a:t>
            </a:r>
            <a:r>
              <a:rPr lang="fr-CA" err="1"/>
              <a:t>AppConstants</a:t>
            </a:r>
            <a:r>
              <a:rPr lang="fr-CA"/>
              <a:t>.</a:t>
            </a:r>
          </a:p>
          <a:p>
            <a:r>
              <a:rPr lang="fr-CA"/>
              <a:t>Ajoutez également les éléments qui </a:t>
            </a:r>
            <a:r>
              <a:rPr lang="fr-CA" b="1"/>
              <a:t>se font injecter</a:t>
            </a:r>
            <a:r>
              <a:rPr lang="fr-CA"/>
              <a:t> une dépendance. Pour les contrôleurs c’est déjà fait dans </a:t>
            </a:r>
            <a:r>
              <a:rPr lang="fr-CA" b="1" err="1"/>
              <a:t>Program.cs</a:t>
            </a:r>
            <a:r>
              <a:rPr lang="fr-CA"/>
              <a:t> grâce à cette ligne qui est là depuis le début:</a:t>
            </a:r>
          </a:p>
          <a:p>
            <a:endParaRPr lang="fr-CA"/>
          </a:p>
          <a:p>
            <a:endParaRPr lang="fr-CA"/>
          </a:p>
          <a:p>
            <a:endParaRPr lang="fr-CA"/>
          </a:p>
          <a:p>
            <a:pPr marL="0" indent="0">
              <a:buNone/>
            </a:pPr>
            <a:r>
              <a:rPr lang="fr-CA"/>
              <a:t>Note: </a:t>
            </a:r>
            <a:r>
              <a:rPr lang="fr-CA" b="1"/>
              <a:t>L’ordre d’enregistrement n’est PAS important</a:t>
            </a:r>
            <a:r>
              <a:rPr lang="fr-CA"/>
              <a:t>. Tant que l’on ajoute tous les éléments à notre container, il va pouvoir démêler tout ça une fois que l’on va créer nos instances.</a:t>
            </a:r>
          </a:p>
        </p:txBody>
      </p:sp>
      <p:sp>
        <p:nvSpPr>
          <p:cNvPr id="4" name="Espace réservé du pied de page 3">
            <a:extLst>
              <a:ext uri="{FF2B5EF4-FFF2-40B4-BE49-F238E27FC236}">
                <a16:creationId xmlns:a16="http://schemas.microsoft.com/office/drawing/2014/main" id="{7CF82130-335D-0021-FFAA-206C4E69BCF6}"/>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366A44D-2368-3288-6D31-324BD9525F9F}"/>
              </a:ext>
            </a:extLst>
          </p:cNvPr>
          <p:cNvSpPr>
            <a:spLocks noGrp="1"/>
          </p:cNvSpPr>
          <p:nvPr>
            <p:ph type="sldNum" sz="quarter" idx="12"/>
          </p:nvPr>
        </p:nvSpPr>
        <p:spPr/>
        <p:txBody>
          <a:bodyPr/>
          <a:lstStyle/>
          <a:p>
            <a:r>
              <a:rPr lang="fr-CA"/>
              <a:t>Page </a:t>
            </a:r>
            <a:fld id="{C2CBE6A3-4AEF-4734-8AB8-E4DE745DFB5E}" type="slidenum">
              <a:rPr lang="fr-CA" smtClean="0"/>
              <a:pPr/>
              <a:t>17</a:t>
            </a:fld>
            <a:endParaRPr lang="fr-CA"/>
          </a:p>
        </p:txBody>
      </p:sp>
      <p:pic>
        <p:nvPicPr>
          <p:cNvPr id="9" name="Image 8">
            <a:extLst>
              <a:ext uri="{FF2B5EF4-FFF2-40B4-BE49-F238E27FC236}">
                <a16:creationId xmlns:a16="http://schemas.microsoft.com/office/drawing/2014/main" id="{1286447C-BEE5-5460-E23D-50535C30AC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97280" y="2661636"/>
            <a:ext cx="4712578" cy="602771"/>
          </a:xfrm>
          <a:prstGeom prst="rect">
            <a:avLst/>
          </a:prstGeom>
        </p:spPr>
      </p:pic>
    </p:spTree>
    <p:extLst>
      <p:ext uri="{BB962C8B-B14F-4D97-AF65-F5344CB8AC3E}">
        <p14:creationId xmlns:p14="http://schemas.microsoft.com/office/powerpoint/2010/main" val="3042437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83FEC0F-A137-B289-E258-6D00846CD335}"/>
              </a:ext>
            </a:extLst>
          </p:cNvPr>
          <p:cNvSpPr>
            <a:spLocks noGrp="1"/>
          </p:cNvSpPr>
          <p:nvPr>
            <p:ph type="title"/>
          </p:nvPr>
        </p:nvSpPr>
        <p:spPr/>
        <p:txBody>
          <a:bodyPr/>
          <a:lstStyle/>
          <a:p>
            <a:r>
              <a:rPr lang="fr-CA"/>
              <a:t>Avantages</a:t>
            </a:r>
          </a:p>
        </p:txBody>
      </p:sp>
      <p:sp>
        <p:nvSpPr>
          <p:cNvPr id="7" name="Espace réservé du contenu 6">
            <a:extLst>
              <a:ext uri="{FF2B5EF4-FFF2-40B4-BE49-F238E27FC236}">
                <a16:creationId xmlns:a16="http://schemas.microsoft.com/office/drawing/2014/main" id="{9D9142AE-5CD8-B66D-4FF3-3D62219BD4C9}"/>
              </a:ext>
            </a:extLst>
          </p:cNvPr>
          <p:cNvSpPr>
            <a:spLocks noGrp="1"/>
          </p:cNvSpPr>
          <p:nvPr>
            <p:ph idx="1"/>
          </p:nvPr>
        </p:nvSpPr>
        <p:spPr/>
        <p:txBody>
          <a:bodyPr vert="horz" lIns="0" tIns="45720" rIns="0" bIns="45720" rtlCol="0" anchor="t">
            <a:normAutofit/>
          </a:bodyPr>
          <a:lstStyle/>
          <a:p>
            <a:pPr marL="344170" indent="-344170">
              <a:buFont typeface="Arial" panose="020B0604020202020204" pitchFamily="34" charset="0"/>
              <a:buChar char="•"/>
            </a:pPr>
            <a:r>
              <a:rPr lang="fr-CA">
                <a:solidFill>
                  <a:schemeClr val="tx1"/>
                </a:solidFill>
                <a:latin typeface="Segoe UI"/>
                <a:ea typeface="+mn-lt"/>
                <a:cs typeface="Segoe UI"/>
              </a:rPr>
              <a:t>Une </a:t>
            </a:r>
            <a:r>
              <a:rPr lang="fr-CA" b="0" i="0">
                <a:solidFill>
                  <a:schemeClr val="tx1"/>
                </a:solidFill>
                <a:effectLst/>
                <a:latin typeface="Segoe UI"/>
                <a:ea typeface="+mn-lt"/>
                <a:cs typeface="Segoe UI"/>
              </a:rPr>
              <a:t>classe </a:t>
            </a:r>
            <a:r>
              <a:rPr lang="fr-CA">
                <a:solidFill>
                  <a:schemeClr val="tx1"/>
                </a:solidFill>
                <a:latin typeface="Segoe UI"/>
                <a:ea typeface="+mn-lt"/>
                <a:cs typeface="Segoe UI"/>
              </a:rPr>
              <a:t>n'a plus besoin de savoir comment créer ce dont elle a besoin — le conteneur s'en occupe à </a:t>
            </a:r>
            <a:r>
              <a:rPr lang="fr-CA" b="0" i="0">
                <a:solidFill>
                  <a:schemeClr val="tx1"/>
                </a:solidFill>
                <a:effectLst/>
                <a:latin typeface="Segoe UI"/>
                <a:ea typeface="+mn-lt"/>
                <a:cs typeface="Segoe UI"/>
              </a:rPr>
              <a:t>sa </a:t>
            </a:r>
            <a:r>
              <a:rPr lang="fr-CA">
                <a:solidFill>
                  <a:schemeClr val="tx1"/>
                </a:solidFill>
                <a:latin typeface="Segoe UI"/>
                <a:ea typeface="+mn-lt"/>
                <a:cs typeface="Segoe UI"/>
              </a:rPr>
              <a:t>place</a:t>
            </a:r>
            <a:r>
              <a:rPr lang="fr-CA">
                <a:solidFill>
                  <a:schemeClr val="tx1"/>
                </a:solidFill>
                <a:latin typeface="Segoe UI"/>
                <a:ea typeface="Calibri"/>
                <a:cs typeface="Segoe UI"/>
              </a:rPr>
              <a:t> et gère sa</a:t>
            </a:r>
            <a:r>
              <a:rPr lang="fr-CA">
                <a:solidFill>
                  <a:schemeClr val="tx1"/>
                </a:solidFill>
                <a:latin typeface="Segoe UI"/>
                <a:cs typeface="Segoe UI"/>
              </a:rPr>
              <a:t> </a:t>
            </a:r>
            <a:r>
              <a:rPr lang="fr-CA" b="0" i="0">
                <a:solidFill>
                  <a:schemeClr val="tx1"/>
                </a:solidFill>
                <a:effectLst/>
                <a:latin typeface="Segoe UI"/>
                <a:cs typeface="Segoe UI"/>
              </a:rPr>
              <a:t>durée de vie.</a:t>
            </a:r>
            <a:endParaRPr lang="fr-FR">
              <a:solidFill>
                <a:schemeClr val="tx1"/>
              </a:solidFill>
              <a:latin typeface="Calibri"/>
              <a:ea typeface="Calibri"/>
              <a:cs typeface="Calibri"/>
            </a:endParaRPr>
          </a:p>
          <a:p>
            <a:pPr marL="344170" indent="-344170">
              <a:buFont typeface="Arial" panose="020B0604020202020204" pitchFamily="34" charset="0"/>
              <a:buChar char="•"/>
            </a:pPr>
            <a:r>
              <a:rPr lang="fr-CA">
                <a:solidFill>
                  <a:schemeClr val="tx1"/>
                </a:solidFill>
                <a:latin typeface="Segoe UI"/>
                <a:ea typeface="+mn-lt"/>
                <a:cs typeface="Segoe UI"/>
              </a:rPr>
              <a:t>On peut changer l'implémentation d'un service à un seul endroit (</a:t>
            </a:r>
            <a:r>
              <a:rPr lang="fr-CA" err="1">
                <a:solidFill>
                  <a:schemeClr val="tx1"/>
                </a:solidFill>
                <a:latin typeface="Segoe UI"/>
                <a:ea typeface="+mn-lt"/>
                <a:cs typeface="Segoe UI"/>
              </a:rPr>
              <a:t>Program.cs</a:t>
            </a:r>
            <a:r>
              <a:rPr lang="fr-CA">
                <a:solidFill>
                  <a:schemeClr val="tx1"/>
                </a:solidFill>
                <a:latin typeface="Segoe UI"/>
                <a:ea typeface="+mn-lt"/>
                <a:cs typeface="Segoe UI"/>
              </a:rPr>
              <a:t>) </a:t>
            </a:r>
            <a:r>
              <a:rPr lang="fr-CA" b="0" i="0">
                <a:solidFill>
                  <a:schemeClr val="tx1"/>
                </a:solidFill>
                <a:effectLst/>
                <a:latin typeface="Segoe UI"/>
                <a:ea typeface="+mn-lt"/>
                <a:cs typeface="Segoe UI"/>
              </a:rPr>
              <a:t>sans </a:t>
            </a:r>
            <a:r>
              <a:rPr lang="fr-CA">
                <a:solidFill>
                  <a:schemeClr val="tx1"/>
                </a:solidFill>
                <a:latin typeface="Segoe UI"/>
                <a:ea typeface="+mn-lt"/>
                <a:cs typeface="Segoe UI"/>
              </a:rPr>
              <a:t>toucher au reste de ton code.</a:t>
            </a:r>
            <a:endParaRPr lang="fr-CA" b="0" i="0">
              <a:solidFill>
                <a:schemeClr val="tx1"/>
              </a:solidFill>
              <a:effectLst/>
              <a:latin typeface="Segoe UI" panose="020B0502040204020203" pitchFamily="34" charset="0"/>
              <a:cs typeface="Segoe UI" panose="020B0502040204020203" pitchFamily="34" charset="0"/>
            </a:endParaRPr>
          </a:p>
          <a:p>
            <a:pPr marL="344170" indent="-344170" algn="l">
              <a:buFont typeface="Arial" panose="020B0604020202020204" pitchFamily="34" charset="0"/>
              <a:buChar char="•"/>
            </a:pPr>
            <a:r>
              <a:rPr lang="fr-CA" b="0" i="0">
                <a:solidFill>
                  <a:schemeClr val="tx1"/>
                </a:solidFill>
                <a:effectLst/>
                <a:latin typeface="Segoe UI" panose="020B0502040204020203" pitchFamily="34" charset="0"/>
              </a:rPr>
              <a:t>Un conteneur facilite la testabilité en permettant aux dépendances d’être simulées.</a:t>
            </a:r>
            <a:endParaRPr lang="fr-CA" b="0" i="0">
              <a:solidFill>
                <a:schemeClr val="tx1"/>
              </a:solidFill>
              <a:effectLst/>
              <a:latin typeface="Segoe UI" panose="020B0502040204020203" pitchFamily="34" charset="0"/>
              <a:cs typeface="Segoe UI" panose="020B0502040204020203" pitchFamily="34" charset="0"/>
            </a:endParaRPr>
          </a:p>
          <a:p>
            <a:pPr marL="344170" indent="-344170" algn="l">
              <a:buFont typeface="Arial" panose="020B0604020202020204" pitchFamily="34" charset="0"/>
              <a:buChar char="•"/>
            </a:pPr>
            <a:r>
              <a:rPr lang="fr-CA" b="0" i="0">
                <a:solidFill>
                  <a:schemeClr val="tx1"/>
                </a:solidFill>
                <a:effectLst/>
                <a:latin typeface="Segoe UI"/>
                <a:cs typeface="Segoe UI"/>
              </a:rPr>
              <a:t>Un conteneur </a:t>
            </a:r>
            <a:r>
              <a:rPr lang="fr-CA">
                <a:solidFill>
                  <a:schemeClr val="tx1"/>
                </a:solidFill>
                <a:latin typeface="Segoe UI"/>
                <a:cs typeface="Segoe UI"/>
              </a:rPr>
              <a:t>facilite</a:t>
            </a:r>
            <a:r>
              <a:rPr lang="fr-CA" b="0" i="0">
                <a:solidFill>
                  <a:schemeClr val="tx1"/>
                </a:solidFill>
                <a:effectLst/>
                <a:latin typeface="Segoe UI"/>
                <a:cs typeface="Segoe UI"/>
              </a:rPr>
              <a:t> la maintenance en permettant aux nouvelles classes d’être facilement ajoutées à l’application.</a:t>
            </a:r>
          </a:p>
          <a:p>
            <a:endParaRPr lang="fr-CA"/>
          </a:p>
        </p:txBody>
      </p:sp>
      <p:sp>
        <p:nvSpPr>
          <p:cNvPr id="4" name="Espace réservé du pied de page 3">
            <a:extLst>
              <a:ext uri="{FF2B5EF4-FFF2-40B4-BE49-F238E27FC236}">
                <a16:creationId xmlns:a16="http://schemas.microsoft.com/office/drawing/2014/main" id="{C8FBF039-E65A-243C-83F0-A2B5DBD8075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54595844-289F-0185-D847-F202A267E90B}"/>
              </a:ext>
            </a:extLst>
          </p:cNvPr>
          <p:cNvSpPr>
            <a:spLocks noGrp="1"/>
          </p:cNvSpPr>
          <p:nvPr>
            <p:ph type="sldNum" sz="quarter" idx="12"/>
          </p:nvPr>
        </p:nvSpPr>
        <p:spPr/>
        <p:txBody>
          <a:bodyPr/>
          <a:lstStyle/>
          <a:p>
            <a:r>
              <a:rPr lang="fr-CA"/>
              <a:t>Page </a:t>
            </a:r>
            <a:fld id="{C2CBE6A3-4AEF-4734-8AB8-E4DE745DFB5E}" type="slidenum">
              <a:rPr lang="fr-CA" smtClean="0"/>
              <a:pPr/>
              <a:t>18</a:t>
            </a:fld>
            <a:endParaRPr lang="fr-CA"/>
          </a:p>
        </p:txBody>
      </p:sp>
    </p:spTree>
    <p:extLst>
      <p:ext uri="{BB962C8B-B14F-4D97-AF65-F5344CB8AC3E}">
        <p14:creationId xmlns:p14="http://schemas.microsoft.com/office/powerpoint/2010/main" val="3468115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3C99C-179E-9457-2D04-B6D6F8616A94}"/>
              </a:ext>
            </a:extLst>
          </p:cNvPr>
          <p:cNvSpPr>
            <a:spLocks noGrp="1"/>
          </p:cNvSpPr>
          <p:nvPr>
            <p:ph type="title"/>
          </p:nvPr>
        </p:nvSpPr>
        <p:spPr/>
        <p:txBody>
          <a:bodyPr/>
          <a:lstStyle/>
          <a:p>
            <a:r>
              <a:rPr lang="fr-CA"/>
              <a:t>Exemple complet d’injection</a:t>
            </a:r>
          </a:p>
        </p:txBody>
      </p:sp>
      <p:sp>
        <p:nvSpPr>
          <p:cNvPr id="3" name="Espace réservé du pied de page 2">
            <a:extLst>
              <a:ext uri="{FF2B5EF4-FFF2-40B4-BE49-F238E27FC236}">
                <a16:creationId xmlns:a16="http://schemas.microsoft.com/office/drawing/2014/main" id="{E230AAAA-FAFE-FBC7-4453-7DA96D592D0C}"/>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39DB4DE-BF17-057A-C7BA-73A5E18E993F}"/>
              </a:ext>
            </a:extLst>
          </p:cNvPr>
          <p:cNvSpPr>
            <a:spLocks noGrp="1"/>
          </p:cNvSpPr>
          <p:nvPr>
            <p:ph type="sldNum" sz="quarter" idx="12"/>
          </p:nvPr>
        </p:nvSpPr>
        <p:spPr/>
        <p:txBody>
          <a:bodyPr/>
          <a:lstStyle/>
          <a:p>
            <a:fld id="{C2CBE6A3-4AEF-4734-8AB8-E4DE745DFB5E}" type="slidenum">
              <a:rPr lang="fr-CA" smtClean="0"/>
              <a:t>19</a:t>
            </a:fld>
            <a:endParaRPr lang="fr-CA"/>
          </a:p>
        </p:txBody>
      </p:sp>
      <p:pic>
        <p:nvPicPr>
          <p:cNvPr id="6" name="Image 5">
            <a:extLst>
              <a:ext uri="{FF2B5EF4-FFF2-40B4-BE49-F238E27FC236}">
                <a16:creationId xmlns:a16="http://schemas.microsoft.com/office/drawing/2014/main" id="{AAD6A386-9AB8-D416-3460-A603915446D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97280" y="1176373"/>
            <a:ext cx="5439534" cy="2629267"/>
          </a:xfrm>
          <a:prstGeom prst="rect">
            <a:avLst/>
          </a:prstGeom>
        </p:spPr>
        <p:style>
          <a:lnRef idx="2">
            <a:schemeClr val="dk1"/>
          </a:lnRef>
          <a:fillRef idx="1">
            <a:schemeClr val="lt1"/>
          </a:fillRef>
          <a:effectRef idx="0">
            <a:schemeClr val="dk1"/>
          </a:effectRef>
          <a:fontRef idx="minor">
            <a:schemeClr val="dk1"/>
          </a:fontRef>
        </p:style>
      </p:pic>
      <p:pic>
        <p:nvPicPr>
          <p:cNvPr id="9" name="Image 8">
            <a:extLst>
              <a:ext uri="{FF2B5EF4-FFF2-40B4-BE49-F238E27FC236}">
                <a16:creationId xmlns:a16="http://schemas.microsoft.com/office/drawing/2014/main" id="{AE67DD5A-263C-4EEF-3518-7E57CF4F9AC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7280" y="4037155"/>
            <a:ext cx="5544324" cy="800212"/>
          </a:xfrm>
          <a:prstGeom prst="rect">
            <a:avLst/>
          </a:prstGeom>
        </p:spPr>
        <p:style>
          <a:lnRef idx="2">
            <a:schemeClr val="dk1"/>
          </a:lnRef>
          <a:fillRef idx="1">
            <a:schemeClr val="lt1"/>
          </a:fillRef>
          <a:effectRef idx="0">
            <a:schemeClr val="dk1"/>
          </a:effectRef>
          <a:fontRef idx="minor">
            <a:schemeClr val="dk1"/>
          </a:fontRef>
        </p:style>
      </p:pic>
      <p:pic>
        <p:nvPicPr>
          <p:cNvPr id="11" name="Image 10">
            <a:extLst>
              <a:ext uri="{FF2B5EF4-FFF2-40B4-BE49-F238E27FC236}">
                <a16:creationId xmlns:a16="http://schemas.microsoft.com/office/drawing/2014/main" id="{1A99551E-1C9D-C279-E130-A4F39496AD7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97280" y="5114810"/>
            <a:ext cx="5906324" cy="1133633"/>
          </a:xfrm>
          <a:prstGeom prst="rect">
            <a:avLst/>
          </a:prstGeom>
        </p:spPr>
        <p:style>
          <a:lnRef idx="2">
            <a:schemeClr val="dk1"/>
          </a:lnRef>
          <a:fillRef idx="1">
            <a:schemeClr val="lt1"/>
          </a:fillRef>
          <a:effectRef idx="0">
            <a:schemeClr val="dk1"/>
          </a:effectRef>
          <a:fontRef idx="minor">
            <a:schemeClr val="dk1"/>
          </a:fontRef>
        </p:style>
      </p:pic>
      <p:sp>
        <p:nvSpPr>
          <p:cNvPr id="12" name="ZoneTexte 11">
            <a:extLst>
              <a:ext uri="{FF2B5EF4-FFF2-40B4-BE49-F238E27FC236}">
                <a16:creationId xmlns:a16="http://schemas.microsoft.com/office/drawing/2014/main" id="{1599A588-434A-5C5C-E51F-F443DFF05B92}"/>
              </a:ext>
            </a:extLst>
          </p:cNvPr>
          <p:cNvSpPr txBox="1"/>
          <p:nvPr/>
        </p:nvSpPr>
        <p:spPr>
          <a:xfrm>
            <a:off x="7448063" y="1176373"/>
            <a:ext cx="403273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CA"/>
              <a:t>On injecte les services nécessaires dans le constructeur</a:t>
            </a:r>
          </a:p>
        </p:txBody>
      </p:sp>
      <p:sp>
        <p:nvSpPr>
          <p:cNvPr id="13" name="ZoneTexte 12">
            <a:extLst>
              <a:ext uri="{FF2B5EF4-FFF2-40B4-BE49-F238E27FC236}">
                <a16:creationId xmlns:a16="http://schemas.microsoft.com/office/drawing/2014/main" id="{DC534346-96BC-BFB5-1378-412CCFDE21B1}"/>
              </a:ext>
            </a:extLst>
          </p:cNvPr>
          <p:cNvSpPr txBox="1"/>
          <p:nvPr/>
        </p:nvSpPr>
        <p:spPr>
          <a:xfrm>
            <a:off x="7448063" y="4037155"/>
            <a:ext cx="403273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CA"/>
              <a:t>On enregistre nos services dans </a:t>
            </a:r>
            <a:r>
              <a:rPr lang="fr-CA" err="1"/>
              <a:t>Program.cs</a:t>
            </a:r>
            <a:endParaRPr lang="fr-CA"/>
          </a:p>
        </p:txBody>
      </p:sp>
      <p:sp>
        <p:nvSpPr>
          <p:cNvPr id="14" name="ZoneTexte 13">
            <a:extLst>
              <a:ext uri="{FF2B5EF4-FFF2-40B4-BE49-F238E27FC236}">
                <a16:creationId xmlns:a16="http://schemas.microsoft.com/office/drawing/2014/main" id="{C55B182D-B922-17CD-ECE5-25F7343CB232}"/>
              </a:ext>
            </a:extLst>
          </p:cNvPr>
          <p:cNvSpPr txBox="1"/>
          <p:nvPr/>
        </p:nvSpPr>
        <p:spPr>
          <a:xfrm>
            <a:off x="7448063" y="5114810"/>
            <a:ext cx="403273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CA"/>
              <a:t>On peut injecter </a:t>
            </a:r>
            <a:r>
              <a:rPr lang="fr-CA" err="1"/>
              <a:t>ProfileViewModel</a:t>
            </a:r>
            <a:r>
              <a:rPr lang="fr-CA"/>
              <a:t> dans un contrôleur</a:t>
            </a:r>
          </a:p>
        </p:txBody>
      </p:sp>
    </p:spTree>
    <p:extLst>
      <p:ext uri="{BB962C8B-B14F-4D97-AF65-F5344CB8AC3E}">
        <p14:creationId xmlns:p14="http://schemas.microsoft.com/office/powerpoint/2010/main" val="3111105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31E7DA3-B592-8B9C-D4CF-778769704478}"/>
              </a:ext>
            </a:extLst>
          </p:cNvPr>
          <p:cNvSpPr>
            <a:spLocks noGrp="1"/>
          </p:cNvSpPr>
          <p:nvPr>
            <p:ph type="title"/>
          </p:nvPr>
        </p:nvSpPr>
        <p:spPr/>
        <p:txBody>
          <a:bodyPr/>
          <a:lstStyle/>
          <a:p>
            <a:r>
              <a:rPr lang="fr-CA"/>
              <a:t>2 façons d’injecter une dépendance</a:t>
            </a:r>
          </a:p>
        </p:txBody>
      </p:sp>
      <p:sp>
        <p:nvSpPr>
          <p:cNvPr id="4" name="Espace réservé du pied de page 3">
            <a:extLst>
              <a:ext uri="{FF2B5EF4-FFF2-40B4-BE49-F238E27FC236}">
                <a16:creationId xmlns:a16="http://schemas.microsoft.com/office/drawing/2014/main" id="{D1B5A43D-CA13-065C-E590-0D9B25151B6B}"/>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39E0AA2-59FE-42E6-4DD6-562BD12E4EDC}"/>
              </a:ext>
            </a:extLst>
          </p:cNvPr>
          <p:cNvSpPr>
            <a:spLocks noGrp="1"/>
          </p:cNvSpPr>
          <p:nvPr>
            <p:ph type="sldNum" sz="quarter" idx="12"/>
          </p:nvPr>
        </p:nvSpPr>
        <p:spPr/>
        <p:txBody>
          <a:bodyPr/>
          <a:lstStyle/>
          <a:p>
            <a:r>
              <a:rPr lang="fr-CA"/>
              <a:t>Page </a:t>
            </a:r>
            <a:fld id="{C2CBE6A3-4AEF-4734-8AB8-E4DE745DFB5E}" type="slidenum">
              <a:rPr lang="fr-CA" smtClean="0"/>
              <a:pPr/>
              <a:t>20</a:t>
            </a:fld>
            <a:endParaRPr lang="fr-CA"/>
          </a:p>
        </p:txBody>
      </p:sp>
      <p:sp>
        <p:nvSpPr>
          <p:cNvPr id="8" name="ZoneTexte 7">
            <a:extLst>
              <a:ext uri="{FF2B5EF4-FFF2-40B4-BE49-F238E27FC236}">
                <a16:creationId xmlns:a16="http://schemas.microsoft.com/office/drawing/2014/main" id="{B586F56E-9098-DACC-4DE2-EE4F01A7F8A8}"/>
              </a:ext>
            </a:extLst>
          </p:cNvPr>
          <p:cNvSpPr txBox="1"/>
          <p:nvPr/>
        </p:nvSpPr>
        <p:spPr>
          <a:xfrm>
            <a:off x="1097280" y="1032159"/>
            <a:ext cx="9030036" cy="4376839"/>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rtlCol="0" anchor="t">
            <a:spAutoFit/>
          </a:bodyPr>
          <a:lstStyle/>
          <a:p>
            <a:pPr>
              <a:lnSpc>
                <a:spcPts val="1425"/>
              </a:lnSpc>
              <a:spcAft>
                <a:spcPts val="600"/>
              </a:spcAft>
            </a:pPr>
            <a:r>
              <a:rPr lang="en-CA" sz="1400">
                <a:solidFill>
                  <a:srgbClr val="000000"/>
                </a:solidFill>
                <a:effectLst/>
                <a:latin typeface="Consolas"/>
                <a:ea typeface="Times New Roman" panose="02020603050405020304" pitchFamily="18" charset="0"/>
                <a:cs typeface="Times New Roman"/>
              </a:rPr>
              <a:t>using </a:t>
            </a:r>
            <a:r>
              <a:rPr lang="en-CA" sz="1400" err="1">
                <a:solidFill>
                  <a:srgbClr val="001080"/>
                </a:solidFill>
                <a:effectLst/>
                <a:latin typeface="Consolas"/>
                <a:ea typeface="Times New Roman" panose="02020603050405020304" pitchFamily="18" charset="0"/>
                <a:cs typeface="Times New Roman"/>
              </a:rPr>
              <a:t>Microsoft</a:t>
            </a:r>
            <a:r>
              <a:rPr lang="en-CA" sz="1400" err="1">
                <a:solidFill>
                  <a:srgbClr val="000000"/>
                </a:solidFill>
                <a:effectLst/>
                <a:latin typeface="Consolas"/>
                <a:ea typeface="Times New Roman" panose="02020603050405020304" pitchFamily="18" charset="0"/>
                <a:cs typeface="Times New Roman"/>
              </a:rPr>
              <a:t>.</a:t>
            </a:r>
            <a:r>
              <a:rPr lang="en-CA" sz="1400" err="1">
                <a:solidFill>
                  <a:srgbClr val="001080"/>
                </a:solidFill>
                <a:effectLst/>
                <a:latin typeface="Consolas"/>
                <a:ea typeface="Times New Roman" panose="02020603050405020304" pitchFamily="18" charset="0"/>
                <a:cs typeface="Times New Roman"/>
              </a:rPr>
              <a:t>Extensions</a:t>
            </a:r>
            <a:r>
              <a:rPr lang="en-CA" sz="1400" err="1">
                <a:solidFill>
                  <a:srgbClr val="000000"/>
                </a:solidFill>
                <a:effectLst/>
                <a:latin typeface="Consolas"/>
                <a:ea typeface="Times New Roman" panose="02020603050405020304" pitchFamily="18" charset="0"/>
                <a:cs typeface="Times New Roman"/>
              </a:rPr>
              <a:t>.</a:t>
            </a:r>
            <a:r>
              <a:rPr lang="en-CA" sz="1400" err="1">
                <a:solidFill>
                  <a:srgbClr val="001080"/>
                </a:solidFill>
                <a:effectLst/>
                <a:latin typeface="Consolas"/>
                <a:ea typeface="Times New Roman" panose="02020603050405020304" pitchFamily="18" charset="0"/>
                <a:cs typeface="Times New Roman"/>
              </a:rPr>
              <a:t>DependencyInjection</a:t>
            </a:r>
            <a:r>
              <a:rPr lang="en-CA" sz="1400">
                <a:solidFill>
                  <a:srgbClr val="000000"/>
                </a:solidFill>
                <a:effectLst/>
                <a:latin typeface="Consolas"/>
                <a:ea typeface="Times New Roman" panose="02020603050405020304" pitchFamily="18" charset="0"/>
                <a:cs typeface="Times New Roman"/>
              </a:rPr>
              <a:t>;</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8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en-CA" sz="1400">
                <a:solidFill>
                  <a:srgbClr val="0000FF"/>
                </a:solidFill>
                <a:effectLst/>
                <a:latin typeface="Consolas"/>
                <a:ea typeface="Times New Roman" panose="02020603050405020304" pitchFamily="18" charset="0"/>
                <a:cs typeface="Times New Roman"/>
              </a:rPr>
              <a:t>public</a:t>
            </a:r>
            <a:r>
              <a:rPr lang="en-CA" sz="1400">
                <a:solidFill>
                  <a:srgbClr val="000000"/>
                </a:solidFill>
                <a:effectLst/>
                <a:latin typeface="Consolas"/>
                <a:ea typeface="Times New Roman" panose="02020603050405020304" pitchFamily="18" charset="0"/>
                <a:cs typeface="Times New Roman"/>
              </a:rPr>
              <a:t> </a:t>
            </a:r>
            <a:r>
              <a:rPr lang="en-CA" sz="1400" err="1">
                <a:solidFill>
                  <a:srgbClr val="267F99"/>
                </a:solidFill>
                <a:effectLst/>
                <a:latin typeface="Consolas"/>
                <a:ea typeface="Times New Roman" panose="02020603050405020304" pitchFamily="18" charset="0"/>
                <a:cs typeface="Times New Roman"/>
              </a:rPr>
              <a:t>IServiceProvider</a:t>
            </a:r>
            <a:r>
              <a:rPr lang="en-CA" sz="1400">
                <a:solidFill>
                  <a:srgbClr val="000000"/>
                </a:solidFill>
                <a:effectLst/>
                <a:latin typeface="Consolas"/>
                <a:ea typeface="Times New Roman" panose="02020603050405020304" pitchFamily="18" charset="0"/>
                <a:cs typeface="Times New Roman"/>
              </a:rPr>
              <a:t> provider { get; set; }</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FF"/>
                </a:solidFill>
                <a:effectLst/>
                <a:latin typeface="Consolas"/>
                <a:ea typeface="Times New Roman" panose="02020603050405020304" pitchFamily="18" charset="0"/>
                <a:cs typeface="Times New Roman"/>
              </a:rPr>
              <a:t>public</a:t>
            </a:r>
            <a:r>
              <a:rPr lang="en-CA" sz="1400">
                <a:solidFill>
                  <a:srgbClr val="000000"/>
                </a:solidFill>
                <a:effectLst/>
                <a:latin typeface="Consolas"/>
                <a:ea typeface="Times New Roman" panose="02020603050405020304" pitchFamily="18" charset="0"/>
                <a:cs typeface="Times New Roman"/>
              </a:rPr>
              <a:t> </a:t>
            </a:r>
            <a:r>
              <a:rPr lang="en-CA" sz="1400" err="1">
                <a:solidFill>
                  <a:srgbClr val="267F99"/>
                </a:solidFill>
                <a:effectLst/>
                <a:latin typeface="Consolas"/>
                <a:ea typeface="Times New Roman" panose="02020603050405020304" pitchFamily="18" charset="0"/>
                <a:cs typeface="Times New Roman"/>
              </a:rPr>
              <a:t>MyDbContext</a:t>
            </a:r>
            <a:r>
              <a:rPr lang="en-CA" sz="1400">
                <a:solidFill>
                  <a:srgbClr val="000000"/>
                </a:solidFill>
                <a:effectLst/>
                <a:latin typeface="Consolas"/>
                <a:ea typeface="Times New Roman" panose="02020603050405020304" pitchFamily="18" charset="0"/>
                <a:cs typeface="Times New Roman"/>
              </a:rPr>
              <a:t> context { get; set; }</a:t>
            </a:r>
            <a:endParaRPr lang="fr-CA" sz="1400">
              <a:effectLst/>
              <a:latin typeface="Consolas"/>
              <a:ea typeface="Calibri" panose="020F0502020204030204" pitchFamily="34" charset="0"/>
              <a:cs typeface="Times New Roman"/>
            </a:endParaRPr>
          </a:p>
          <a:p>
            <a:pPr>
              <a:lnSpc>
                <a:spcPts val="1425"/>
              </a:lnSpc>
              <a:spcAft>
                <a:spcPts val="600"/>
              </a:spcAft>
            </a:pPr>
            <a:endParaRPr lang="fr-CA" sz="14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en-CA" sz="1400">
                <a:solidFill>
                  <a:srgbClr val="0000FF"/>
                </a:solidFill>
                <a:effectLst/>
                <a:latin typeface="Consolas"/>
                <a:ea typeface="Times New Roman" panose="02020603050405020304" pitchFamily="18" charset="0"/>
                <a:cs typeface="Times New Roman"/>
              </a:rPr>
              <a:t>public</a:t>
            </a:r>
            <a:r>
              <a:rPr lang="en-CA" sz="1400">
                <a:solidFill>
                  <a:srgbClr val="000000"/>
                </a:solidFill>
                <a:effectLst/>
                <a:latin typeface="Consolas"/>
                <a:ea typeface="Times New Roman" panose="02020603050405020304" pitchFamily="18" charset="0"/>
                <a:cs typeface="Times New Roman"/>
              </a:rPr>
              <a:t> </a:t>
            </a:r>
            <a:r>
              <a:rPr lang="en-CA" sz="1400" err="1">
                <a:solidFill>
                  <a:srgbClr val="795E26"/>
                </a:solidFill>
                <a:effectLst/>
                <a:latin typeface="Consolas"/>
                <a:ea typeface="Times New Roman" panose="02020603050405020304" pitchFamily="18" charset="0"/>
                <a:cs typeface="Times New Roman"/>
              </a:rPr>
              <a:t>HomeController</a:t>
            </a:r>
            <a:r>
              <a:rPr lang="en-CA" sz="1400">
                <a:solidFill>
                  <a:srgbClr val="000000"/>
                </a:solidFill>
                <a:effectLst/>
                <a:latin typeface="Consolas"/>
                <a:ea typeface="Times New Roman" panose="02020603050405020304" pitchFamily="18" charset="0"/>
                <a:cs typeface="Times New Roman"/>
              </a:rPr>
              <a:t>(</a:t>
            </a:r>
            <a:r>
              <a:rPr lang="en-CA" sz="1400" err="1">
                <a:solidFill>
                  <a:srgbClr val="267F99"/>
                </a:solidFill>
                <a:effectLst/>
                <a:highlight>
                  <a:srgbClr val="FFFF00"/>
                </a:highlight>
                <a:latin typeface="Consolas"/>
                <a:ea typeface="Times New Roman" panose="02020603050405020304" pitchFamily="18" charset="0"/>
                <a:cs typeface="Times New Roman"/>
              </a:rPr>
              <a:t>IServiceProvider</a:t>
            </a:r>
            <a:r>
              <a:rPr lang="en-CA" sz="1400">
                <a:solidFill>
                  <a:srgbClr val="000000"/>
                </a:solidFill>
                <a:effectLst/>
                <a:highlight>
                  <a:srgbClr val="FFFF00"/>
                </a:highlight>
                <a:latin typeface="Consolas"/>
                <a:ea typeface="Times New Roman" panose="02020603050405020304" pitchFamily="18" charset="0"/>
                <a:cs typeface="Times New Roman"/>
              </a:rPr>
              <a:t> provider, </a:t>
            </a:r>
            <a:r>
              <a:rPr lang="en-CA" sz="1400" err="1">
                <a:solidFill>
                  <a:srgbClr val="267F99"/>
                </a:solidFill>
                <a:effectLst/>
                <a:highlight>
                  <a:srgbClr val="FFFF00"/>
                </a:highlight>
                <a:latin typeface="Consolas"/>
                <a:ea typeface="Times New Roman" panose="02020603050405020304" pitchFamily="18" charset="0"/>
                <a:cs typeface="Times New Roman"/>
              </a:rPr>
              <a:t>MyDbContext</a:t>
            </a:r>
            <a:r>
              <a:rPr lang="en-CA" sz="1400">
                <a:solidFill>
                  <a:srgbClr val="000000"/>
                </a:solidFill>
                <a:effectLst/>
                <a:highlight>
                  <a:srgbClr val="FFFF00"/>
                </a:highlight>
                <a:latin typeface="Consolas"/>
                <a:ea typeface="Times New Roman" panose="02020603050405020304" pitchFamily="18" charset="0"/>
                <a:cs typeface="Times New Roman"/>
              </a:rPr>
              <a:t> context</a:t>
            </a:r>
            <a:r>
              <a:rPr lang="en-CA" sz="1400">
                <a:solidFill>
                  <a:srgbClr val="000000"/>
                </a:solidFill>
                <a:effectLst/>
                <a:latin typeface="Consolas"/>
                <a:ea typeface="Times New Roman" panose="02020603050405020304" pitchFamily="18" charset="0"/>
                <a:cs typeface="Times New Roman"/>
              </a:rPr>
              <a:t>)</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r>
              <a:rPr lang="en-CA" sz="1400">
                <a:solidFill>
                  <a:srgbClr val="000000"/>
                </a:solidFill>
                <a:effectLst/>
                <a:latin typeface="Consolas"/>
                <a:ea typeface="Times New Roman" panose="02020603050405020304" pitchFamily="18" charset="0"/>
                <a:cs typeface="Times New Roman"/>
              </a:rPr>
              <a:t>    </a:t>
            </a:r>
            <a:r>
              <a:rPr lang="en-CA" sz="1400" err="1">
                <a:solidFill>
                  <a:srgbClr val="0000FF"/>
                </a:solidFill>
                <a:effectLst/>
                <a:latin typeface="Consolas"/>
                <a:ea typeface="Times New Roman" panose="02020603050405020304" pitchFamily="18" charset="0"/>
                <a:cs typeface="Times New Roman"/>
              </a:rPr>
              <a:t>this</a:t>
            </a:r>
            <a:r>
              <a:rPr lang="en-CA" sz="1400" err="1">
                <a:solidFill>
                  <a:srgbClr val="000000"/>
                </a:solidFill>
                <a:effectLst/>
                <a:latin typeface="Consolas"/>
                <a:ea typeface="Times New Roman" panose="02020603050405020304" pitchFamily="18" charset="0"/>
                <a:cs typeface="Times New Roman"/>
              </a:rPr>
              <a:t>.</a:t>
            </a:r>
            <a:r>
              <a:rPr lang="en-CA" sz="1400" err="1">
                <a:solidFill>
                  <a:srgbClr val="001080"/>
                </a:solidFill>
                <a:effectLst/>
                <a:latin typeface="Consolas"/>
                <a:ea typeface="Times New Roman" panose="02020603050405020304" pitchFamily="18" charset="0"/>
                <a:cs typeface="Times New Roman"/>
              </a:rPr>
              <a:t>provider</a:t>
            </a:r>
            <a:r>
              <a:rPr lang="en-CA" sz="1400">
                <a:solidFill>
                  <a:srgbClr val="000000"/>
                </a:solidFill>
                <a:effectLst/>
                <a:latin typeface="Consolas"/>
                <a:ea typeface="Times New Roman" panose="02020603050405020304" pitchFamily="18" charset="0"/>
                <a:cs typeface="Times New Roman"/>
              </a:rPr>
              <a:t> = provider;</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00"/>
                </a:solidFill>
                <a:effectLst/>
                <a:latin typeface="Consolas"/>
                <a:ea typeface="Times New Roman" panose="02020603050405020304" pitchFamily="18" charset="0"/>
                <a:cs typeface="Times New Roman"/>
              </a:rPr>
              <a:t>    </a:t>
            </a:r>
            <a:r>
              <a:rPr lang="en-CA" sz="1400" err="1">
                <a:solidFill>
                  <a:srgbClr val="0000FF"/>
                </a:solidFill>
                <a:effectLst/>
                <a:latin typeface="Consolas"/>
                <a:ea typeface="Times New Roman" panose="02020603050405020304" pitchFamily="18" charset="0"/>
                <a:cs typeface="Times New Roman"/>
              </a:rPr>
              <a:t>this</a:t>
            </a:r>
            <a:r>
              <a:rPr lang="en-CA" sz="1400" err="1">
                <a:solidFill>
                  <a:srgbClr val="000000"/>
                </a:solidFill>
                <a:effectLst/>
                <a:latin typeface="Consolas"/>
                <a:ea typeface="Times New Roman" panose="02020603050405020304" pitchFamily="18" charset="0"/>
                <a:cs typeface="Times New Roman"/>
              </a:rPr>
              <a:t>.</a:t>
            </a:r>
            <a:r>
              <a:rPr lang="en-CA" sz="1400" err="1">
                <a:solidFill>
                  <a:srgbClr val="001080"/>
                </a:solidFill>
                <a:effectLst/>
                <a:latin typeface="Consolas"/>
                <a:ea typeface="Times New Roman" panose="02020603050405020304" pitchFamily="18" charset="0"/>
                <a:cs typeface="Times New Roman"/>
              </a:rPr>
              <a:t>context</a:t>
            </a:r>
            <a:r>
              <a:rPr lang="en-CA" sz="1400">
                <a:solidFill>
                  <a:srgbClr val="000000"/>
                </a:solidFill>
                <a:effectLst/>
                <a:latin typeface="Consolas"/>
                <a:ea typeface="Times New Roman" panose="02020603050405020304" pitchFamily="18" charset="0"/>
                <a:cs typeface="Times New Roman"/>
              </a:rPr>
              <a:t> = context;</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endParaRPr lang="en-CA" sz="1400">
              <a:solidFill>
                <a:srgbClr val="000000"/>
              </a:solidFill>
              <a:latin typeface="Consolas"/>
              <a:ea typeface="Times New Roman" panose="02020603050405020304" pitchFamily="18" charset="0"/>
              <a:cs typeface="Times New Roman"/>
            </a:endParaRPr>
          </a:p>
          <a:p>
            <a:pPr>
              <a:lnSpc>
                <a:spcPts val="1425"/>
              </a:lnSpc>
              <a:spcAft>
                <a:spcPts val="600"/>
              </a:spcAft>
            </a:pPr>
            <a:r>
              <a:rPr lang="en-CA" sz="1400">
                <a:solidFill>
                  <a:srgbClr val="0000FF"/>
                </a:solidFill>
                <a:effectLst/>
                <a:latin typeface="Consolas"/>
                <a:ea typeface="Times New Roman" panose="02020603050405020304" pitchFamily="18" charset="0"/>
                <a:cs typeface="Times New Roman"/>
              </a:rPr>
              <a:t>public</a:t>
            </a:r>
            <a:r>
              <a:rPr lang="en-CA" sz="1400">
                <a:solidFill>
                  <a:srgbClr val="000000"/>
                </a:solidFill>
                <a:effectLst/>
                <a:latin typeface="Consolas"/>
                <a:ea typeface="Times New Roman" panose="02020603050405020304" pitchFamily="18" charset="0"/>
                <a:cs typeface="Times New Roman"/>
              </a:rPr>
              <a:t> </a:t>
            </a:r>
            <a:r>
              <a:rPr lang="en-CA" sz="1400" err="1">
                <a:solidFill>
                  <a:srgbClr val="267F99"/>
                </a:solidFill>
                <a:effectLst/>
                <a:latin typeface="Consolas"/>
                <a:ea typeface="Times New Roman" panose="02020603050405020304" pitchFamily="18" charset="0"/>
                <a:cs typeface="Times New Roman"/>
              </a:rPr>
              <a:t>IActionResult</a:t>
            </a:r>
            <a:r>
              <a:rPr lang="en-CA" sz="1400">
                <a:solidFill>
                  <a:srgbClr val="000000"/>
                </a:solidFill>
                <a:effectLst/>
                <a:latin typeface="Consolas"/>
                <a:ea typeface="Times New Roman" panose="02020603050405020304" pitchFamily="18" charset="0"/>
                <a:cs typeface="Times New Roman"/>
              </a:rPr>
              <a:t> </a:t>
            </a:r>
            <a:r>
              <a:rPr lang="en-CA" sz="1400" err="1">
                <a:solidFill>
                  <a:srgbClr val="795E26"/>
                </a:solidFill>
                <a:effectLst/>
                <a:latin typeface="Consolas"/>
                <a:ea typeface="Times New Roman" panose="02020603050405020304" pitchFamily="18" charset="0"/>
                <a:cs typeface="Times New Roman"/>
              </a:rPr>
              <a:t>GetProfile</a:t>
            </a:r>
            <a:r>
              <a:rPr lang="en-CA" sz="1400">
                <a:solidFill>
                  <a:srgbClr val="000000"/>
                </a:solidFill>
                <a:effectLst/>
                <a:latin typeface="Consolas"/>
                <a:ea typeface="Times New Roman" panose="02020603050405020304" pitchFamily="18" charset="0"/>
                <a:cs typeface="Times New Roman"/>
              </a:rPr>
              <a:t>(</a:t>
            </a:r>
            <a:r>
              <a:rPr lang="en-CA" sz="1400">
                <a:solidFill>
                  <a:srgbClr val="000000"/>
                </a:solidFill>
                <a:effectLst/>
                <a:highlight>
                  <a:srgbClr val="00FFFF"/>
                </a:highlight>
                <a:latin typeface="Consolas"/>
                <a:ea typeface="Times New Roman" panose="02020603050405020304" pitchFamily="18" charset="0"/>
                <a:cs typeface="Times New Roman"/>
              </a:rPr>
              <a:t>[</a:t>
            </a:r>
            <a:r>
              <a:rPr lang="en-CA" sz="1400" err="1">
                <a:solidFill>
                  <a:srgbClr val="000000"/>
                </a:solidFill>
                <a:effectLst/>
                <a:highlight>
                  <a:srgbClr val="00FFFF"/>
                </a:highlight>
                <a:latin typeface="Consolas"/>
                <a:ea typeface="Times New Roman" panose="02020603050405020304" pitchFamily="18" charset="0"/>
                <a:cs typeface="Times New Roman"/>
              </a:rPr>
              <a:t>FromServices</a:t>
            </a:r>
            <a:r>
              <a:rPr lang="en-CA" sz="1400">
                <a:solidFill>
                  <a:srgbClr val="000000"/>
                </a:solidFill>
                <a:effectLst/>
                <a:highlight>
                  <a:srgbClr val="00FFFF"/>
                </a:highlight>
                <a:latin typeface="Consolas"/>
                <a:ea typeface="Times New Roman" panose="02020603050405020304" pitchFamily="18" charset="0"/>
                <a:cs typeface="Times New Roman"/>
              </a:rPr>
              <a:t>]</a:t>
            </a:r>
            <a:r>
              <a:rPr lang="en-CA" sz="1400" err="1">
                <a:solidFill>
                  <a:srgbClr val="267F99"/>
                </a:solidFill>
                <a:effectLst/>
                <a:highlight>
                  <a:srgbClr val="00FFFF"/>
                </a:highlight>
                <a:latin typeface="Consolas"/>
                <a:ea typeface="Times New Roman" panose="02020603050405020304" pitchFamily="18" charset="0"/>
                <a:cs typeface="Times New Roman"/>
              </a:rPr>
              <a:t>ProfileViewModel</a:t>
            </a:r>
            <a:r>
              <a:rPr lang="en-CA" sz="1400">
                <a:solidFill>
                  <a:srgbClr val="000000"/>
                </a:solidFill>
                <a:effectLst/>
                <a:highlight>
                  <a:srgbClr val="00FFFF"/>
                </a:highlight>
                <a:latin typeface="Consolas"/>
                <a:ea typeface="Times New Roman" panose="02020603050405020304" pitchFamily="18" charset="0"/>
                <a:cs typeface="Times New Roman"/>
              </a:rPr>
              <a:t> </a:t>
            </a:r>
            <a:r>
              <a:rPr lang="en-CA" sz="1400" err="1">
                <a:solidFill>
                  <a:srgbClr val="000000"/>
                </a:solidFill>
                <a:effectLst/>
                <a:highlight>
                  <a:srgbClr val="00FFFF"/>
                </a:highlight>
                <a:latin typeface="Consolas"/>
                <a:ea typeface="Times New Roman" panose="02020603050405020304" pitchFamily="18" charset="0"/>
                <a:cs typeface="Times New Roman"/>
              </a:rPr>
              <a:t>profileViewModel</a:t>
            </a:r>
            <a:r>
              <a:rPr lang="en-CA" sz="1400">
                <a:solidFill>
                  <a:srgbClr val="000000"/>
                </a:solidFill>
                <a:effectLst/>
                <a:latin typeface="Consolas"/>
                <a:ea typeface="Times New Roman" panose="02020603050405020304" pitchFamily="18" charset="0"/>
                <a:cs typeface="Times New Roman"/>
              </a:rPr>
              <a:t>, </a:t>
            </a:r>
            <a:r>
              <a:rPr lang="en-CA" sz="1400">
                <a:solidFill>
                  <a:srgbClr val="267F99"/>
                </a:solidFill>
                <a:effectLst/>
                <a:latin typeface="Consolas"/>
                <a:ea typeface="Times New Roman" panose="02020603050405020304" pitchFamily="18" charset="0"/>
                <a:cs typeface="Times New Roman"/>
              </a:rPr>
              <a:t>int</a:t>
            </a:r>
            <a:r>
              <a:rPr lang="en-CA" sz="1400">
                <a:solidFill>
                  <a:srgbClr val="000000"/>
                </a:solidFill>
                <a:effectLst/>
                <a:latin typeface="Consolas"/>
                <a:ea typeface="Times New Roman" panose="02020603050405020304" pitchFamily="18" charset="0"/>
                <a:cs typeface="Times New Roman"/>
              </a:rPr>
              <a:t> id){</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00"/>
                </a:solidFill>
                <a:effectLst/>
                <a:latin typeface="Consolas"/>
                <a:ea typeface="Times New Roman" panose="02020603050405020304" pitchFamily="18" charset="0"/>
                <a:cs typeface="Times New Roman"/>
              </a:rPr>
              <a:t>    </a:t>
            </a:r>
            <a:r>
              <a:rPr lang="en-CA" sz="1400">
                <a:solidFill>
                  <a:srgbClr val="0000FF"/>
                </a:solidFill>
                <a:effectLst/>
                <a:latin typeface="Consolas"/>
                <a:ea typeface="Times New Roman" panose="02020603050405020304" pitchFamily="18" charset="0"/>
                <a:cs typeface="Times New Roman"/>
              </a:rPr>
              <a:t>var</a:t>
            </a:r>
            <a:r>
              <a:rPr lang="en-CA" sz="1400">
                <a:solidFill>
                  <a:srgbClr val="000000"/>
                </a:solidFill>
                <a:effectLst/>
                <a:latin typeface="Consolas"/>
                <a:ea typeface="Times New Roman" panose="02020603050405020304" pitchFamily="18" charset="0"/>
                <a:cs typeface="Times New Roman"/>
              </a:rPr>
              <a:t> </a:t>
            </a:r>
            <a:r>
              <a:rPr lang="en-CA" sz="1400">
                <a:solidFill>
                  <a:srgbClr val="001080"/>
                </a:solidFill>
                <a:effectLst/>
                <a:latin typeface="Consolas"/>
                <a:ea typeface="Times New Roman" panose="02020603050405020304" pitchFamily="18" charset="0"/>
                <a:cs typeface="Times New Roman"/>
              </a:rPr>
              <a:t>profile</a:t>
            </a:r>
            <a:r>
              <a:rPr lang="en-CA" sz="1400">
                <a:solidFill>
                  <a:srgbClr val="000000"/>
                </a:solidFill>
                <a:effectLst/>
                <a:latin typeface="Consolas"/>
                <a:ea typeface="Times New Roman" panose="02020603050405020304" pitchFamily="18" charset="0"/>
                <a:cs typeface="Times New Roman"/>
              </a:rPr>
              <a:t> = </a:t>
            </a:r>
            <a:r>
              <a:rPr lang="en-CA" sz="1400" err="1">
                <a:solidFill>
                  <a:srgbClr val="0000FF"/>
                </a:solidFill>
                <a:effectLst/>
                <a:latin typeface="Consolas"/>
                <a:ea typeface="Times New Roman" panose="02020603050405020304" pitchFamily="18" charset="0"/>
                <a:cs typeface="Times New Roman"/>
              </a:rPr>
              <a:t>this</a:t>
            </a:r>
            <a:r>
              <a:rPr lang="en-CA" sz="1400" err="1">
                <a:solidFill>
                  <a:srgbClr val="000000"/>
                </a:solidFill>
                <a:effectLst/>
                <a:latin typeface="Consolas"/>
                <a:ea typeface="Times New Roman" panose="02020603050405020304" pitchFamily="18" charset="0"/>
                <a:cs typeface="Times New Roman"/>
              </a:rPr>
              <a:t>.</a:t>
            </a:r>
            <a:r>
              <a:rPr lang="en-CA" sz="1400" err="1">
                <a:solidFill>
                  <a:srgbClr val="001080"/>
                </a:solidFill>
                <a:effectLst/>
                <a:latin typeface="Consolas"/>
                <a:ea typeface="Times New Roman" panose="02020603050405020304" pitchFamily="18" charset="0"/>
                <a:cs typeface="Times New Roman"/>
              </a:rPr>
              <a:t>context</a:t>
            </a:r>
            <a:r>
              <a:rPr lang="en-CA" sz="1400" err="1">
                <a:solidFill>
                  <a:srgbClr val="000000"/>
                </a:solidFill>
                <a:effectLst/>
                <a:latin typeface="Consolas"/>
                <a:ea typeface="Times New Roman" panose="02020603050405020304" pitchFamily="18" charset="0"/>
                <a:cs typeface="Times New Roman"/>
              </a:rPr>
              <a:t>.</a:t>
            </a:r>
            <a:r>
              <a:rPr lang="en-CA" sz="1400" err="1">
                <a:solidFill>
                  <a:srgbClr val="001080"/>
                </a:solidFill>
                <a:effectLst/>
                <a:latin typeface="Consolas"/>
                <a:ea typeface="Times New Roman" panose="02020603050405020304" pitchFamily="18" charset="0"/>
                <a:cs typeface="Times New Roman"/>
              </a:rPr>
              <a:t>profile</a:t>
            </a:r>
            <a:r>
              <a:rPr lang="en-CA" sz="1400" err="1">
                <a:solidFill>
                  <a:srgbClr val="000000"/>
                </a:solidFill>
                <a:effectLst/>
                <a:latin typeface="Consolas"/>
                <a:ea typeface="Times New Roman" panose="02020603050405020304" pitchFamily="18" charset="0"/>
                <a:cs typeface="Times New Roman"/>
              </a:rPr>
              <a:t>.</a:t>
            </a:r>
            <a:r>
              <a:rPr lang="en-CA" sz="1400" err="1">
                <a:solidFill>
                  <a:srgbClr val="795E26"/>
                </a:solidFill>
                <a:effectLst/>
                <a:latin typeface="Consolas"/>
                <a:ea typeface="Times New Roman" panose="02020603050405020304" pitchFamily="18" charset="0"/>
                <a:cs typeface="Times New Roman"/>
              </a:rPr>
              <a:t>find</a:t>
            </a:r>
            <a:r>
              <a:rPr lang="en-CA" sz="1400">
                <a:solidFill>
                  <a:srgbClr val="000000"/>
                </a:solidFill>
                <a:effectLst/>
                <a:latin typeface="Consolas"/>
                <a:ea typeface="Times New Roman" panose="02020603050405020304" pitchFamily="18" charset="0"/>
                <a:cs typeface="Times New Roman"/>
              </a:rPr>
              <a:t>(id);</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00"/>
                </a:solidFill>
                <a:effectLst/>
                <a:latin typeface="Consolas"/>
                <a:ea typeface="Times New Roman" panose="02020603050405020304" pitchFamily="18" charset="0"/>
                <a:cs typeface="Times New Roman"/>
              </a:rPr>
              <a:t>    </a:t>
            </a:r>
            <a:r>
              <a:rPr lang="en-CA" sz="1400">
                <a:solidFill>
                  <a:srgbClr val="001080"/>
                </a:solidFill>
                <a:effectLst/>
                <a:latin typeface="Consolas"/>
                <a:ea typeface="Times New Roman" panose="02020603050405020304" pitchFamily="18" charset="0"/>
                <a:cs typeface="Times New Roman"/>
              </a:rPr>
              <a:t>profileViewModel</a:t>
            </a:r>
            <a:r>
              <a:rPr lang="en-CA" sz="1400">
                <a:solidFill>
                  <a:srgbClr val="000000"/>
                </a:solidFill>
                <a:effectLst/>
                <a:latin typeface="Consolas"/>
                <a:ea typeface="Times New Roman" panose="02020603050405020304" pitchFamily="18" charset="0"/>
                <a:cs typeface="Times New Roman"/>
              </a:rPr>
              <a:t>.</a:t>
            </a:r>
            <a:r>
              <a:rPr lang="en-CA" sz="1400">
                <a:solidFill>
                  <a:srgbClr val="001080"/>
                </a:solidFill>
                <a:effectLst/>
                <a:latin typeface="Consolas"/>
                <a:ea typeface="Times New Roman" panose="02020603050405020304" pitchFamily="18" charset="0"/>
                <a:cs typeface="Times New Roman"/>
              </a:rPr>
              <a:t>name</a:t>
            </a:r>
            <a:r>
              <a:rPr lang="en-CA" sz="1400">
                <a:solidFill>
                  <a:srgbClr val="000000"/>
                </a:solidFill>
                <a:effectLst/>
                <a:latin typeface="Consolas"/>
                <a:ea typeface="Times New Roman" panose="02020603050405020304" pitchFamily="18" charset="0"/>
                <a:cs typeface="Times New Roman"/>
              </a:rPr>
              <a:t> = </a:t>
            </a:r>
            <a:r>
              <a:rPr lang="en-CA" sz="1400">
                <a:solidFill>
                  <a:srgbClr val="001080"/>
                </a:solidFill>
                <a:effectLst/>
                <a:latin typeface="Consolas"/>
                <a:ea typeface="Times New Roman" panose="02020603050405020304" pitchFamily="18" charset="0"/>
                <a:cs typeface="Times New Roman"/>
              </a:rPr>
              <a:t>profile</a:t>
            </a:r>
            <a:r>
              <a:rPr lang="en-CA" sz="1400">
                <a:solidFill>
                  <a:srgbClr val="000000"/>
                </a:solidFill>
                <a:effectLst/>
                <a:latin typeface="Consolas"/>
                <a:ea typeface="Times New Roman" panose="02020603050405020304" pitchFamily="18" charset="0"/>
                <a:cs typeface="Times New Roman"/>
              </a:rPr>
              <a:t>.</a:t>
            </a:r>
            <a:r>
              <a:rPr lang="en-CA" sz="1400">
                <a:solidFill>
                  <a:srgbClr val="001080"/>
                </a:solidFill>
                <a:effectLst/>
                <a:latin typeface="Consolas"/>
                <a:ea typeface="Times New Roman" panose="02020603050405020304" pitchFamily="18" charset="0"/>
                <a:cs typeface="Times New Roman"/>
              </a:rPr>
              <a:t>name</a:t>
            </a:r>
            <a:r>
              <a:rPr lang="en-CA" sz="1400">
                <a:solidFill>
                  <a:srgbClr val="000000"/>
                </a:solidFill>
                <a:effectLst/>
                <a:latin typeface="Consolas"/>
                <a:ea typeface="Times New Roman" panose="02020603050405020304" pitchFamily="18" charset="0"/>
                <a:cs typeface="Times New Roman"/>
              </a:rPr>
              <a:t>;</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00"/>
                </a:solidFill>
                <a:effectLst/>
                <a:latin typeface="Consolas"/>
                <a:ea typeface="Times New Roman" panose="02020603050405020304" pitchFamily="18" charset="0"/>
                <a:cs typeface="Times New Roman"/>
              </a:rPr>
              <a:t>    </a:t>
            </a:r>
            <a:r>
              <a:rPr lang="en-CA" sz="1400">
                <a:solidFill>
                  <a:srgbClr val="AF00DB"/>
                </a:solidFill>
                <a:effectLst/>
                <a:latin typeface="Consolas"/>
                <a:ea typeface="Times New Roman" panose="02020603050405020304" pitchFamily="18" charset="0"/>
                <a:cs typeface="Times New Roman"/>
              </a:rPr>
              <a:t>return</a:t>
            </a:r>
            <a:r>
              <a:rPr lang="en-CA" sz="1400">
                <a:solidFill>
                  <a:srgbClr val="000000"/>
                </a:solidFill>
                <a:effectLst/>
                <a:latin typeface="Consolas"/>
                <a:ea typeface="Times New Roman" panose="02020603050405020304" pitchFamily="18" charset="0"/>
                <a:cs typeface="Times New Roman"/>
              </a:rPr>
              <a:t> </a:t>
            </a:r>
            <a:r>
              <a:rPr lang="en-CA" sz="1400">
                <a:solidFill>
                  <a:srgbClr val="795E26"/>
                </a:solidFill>
                <a:effectLst/>
                <a:latin typeface="Consolas"/>
                <a:ea typeface="Times New Roman" panose="02020603050405020304" pitchFamily="18" charset="0"/>
                <a:cs typeface="Times New Roman"/>
              </a:rPr>
              <a:t>View</a:t>
            </a:r>
            <a:r>
              <a:rPr lang="en-CA" sz="1400">
                <a:solidFill>
                  <a:srgbClr val="000000"/>
                </a:solidFill>
                <a:effectLst/>
                <a:latin typeface="Consolas"/>
                <a:ea typeface="Times New Roman" panose="02020603050405020304" pitchFamily="18" charset="0"/>
                <a:cs typeface="Times New Roman"/>
              </a:rPr>
              <a:t>(</a:t>
            </a:r>
            <a:r>
              <a:rPr lang="en-CA" sz="1400" err="1">
                <a:solidFill>
                  <a:srgbClr val="000000"/>
                </a:solidFill>
                <a:effectLst/>
                <a:latin typeface="Consolas"/>
                <a:ea typeface="Times New Roman" panose="02020603050405020304" pitchFamily="18" charset="0"/>
                <a:cs typeface="Times New Roman"/>
              </a:rPr>
              <a:t>profileViewModel</a:t>
            </a:r>
            <a:r>
              <a:rPr lang="en-CA" sz="1400">
                <a:solidFill>
                  <a:srgbClr val="000000"/>
                </a:solidFill>
                <a:effectLst/>
                <a:latin typeface="Consolas"/>
                <a:ea typeface="Times New Roman" panose="02020603050405020304" pitchFamily="18" charset="0"/>
                <a:cs typeface="Times New Roman"/>
              </a:rPr>
              <a:t>);</a:t>
            </a:r>
            <a:endParaRPr lang="fr-CA" sz="1400">
              <a:effectLst/>
              <a:latin typeface="Consolas"/>
              <a:ea typeface="Calibri" panose="020F0502020204030204" pitchFamily="34" charset="0"/>
              <a:cs typeface="Times New Roman"/>
            </a:endParaRPr>
          </a:p>
          <a:p>
            <a:pPr>
              <a:lnSpc>
                <a:spcPts val="1425"/>
              </a:lnSpc>
              <a:spcAft>
                <a:spcPts val="600"/>
              </a:spcAft>
            </a:pPr>
            <a:r>
              <a:rPr lang="en-CA" sz="1400">
                <a:solidFill>
                  <a:srgbClr val="000000"/>
                </a:solidFill>
                <a:effectLst/>
                <a:latin typeface="Consolas" panose="020B0609020204030204" pitchFamily="49" charset="0"/>
                <a:ea typeface="Times New Roman" panose="02020603050405020304" pitchFamily="18" charset="0"/>
                <a:cs typeface="Times New Roman" panose="02020603050405020304" pitchFamily="18" charset="0"/>
              </a:rPr>
              <a:t>}</a:t>
            </a:r>
            <a:endParaRPr lang="fr-CA" sz="14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600"/>
              </a:spcAft>
            </a:pPr>
            <a:endParaRPr lang="en-CA" sz="1400">
              <a:latin typeface="Consolas"/>
              <a:cs typeface="Times New Roman"/>
            </a:endParaRPr>
          </a:p>
        </p:txBody>
      </p:sp>
      <p:sp>
        <p:nvSpPr>
          <p:cNvPr id="9" name="Bulle narrative : rectangle 8">
            <a:extLst>
              <a:ext uri="{FF2B5EF4-FFF2-40B4-BE49-F238E27FC236}">
                <a16:creationId xmlns:a16="http://schemas.microsoft.com/office/drawing/2014/main" id="{1A57D248-6E28-A03D-36A2-83512D560718}"/>
              </a:ext>
            </a:extLst>
          </p:cNvPr>
          <p:cNvSpPr/>
          <p:nvPr/>
        </p:nvSpPr>
        <p:spPr>
          <a:xfrm>
            <a:off x="8712666" y="2182408"/>
            <a:ext cx="3048000" cy="1295400"/>
          </a:xfrm>
          <a:prstGeom prst="wedgeRectCallout">
            <a:avLst>
              <a:gd name="adj1" fmla="val -74778"/>
              <a:gd name="adj2" fmla="val -30754"/>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CA">
                <a:solidFill>
                  <a:schemeClr val="tx1"/>
                </a:solidFill>
              </a:rPr>
              <a:t>On peut aller les chercher dans le constructeur du contrôleur</a:t>
            </a:r>
          </a:p>
        </p:txBody>
      </p:sp>
      <p:sp>
        <p:nvSpPr>
          <p:cNvPr id="10" name="Bulle narrative : rectangle 9">
            <a:extLst>
              <a:ext uri="{FF2B5EF4-FFF2-40B4-BE49-F238E27FC236}">
                <a16:creationId xmlns:a16="http://schemas.microsoft.com/office/drawing/2014/main" id="{8D79DD63-E4CB-9B3D-CA2E-F530AA9DA979}"/>
              </a:ext>
            </a:extLst>
          </p:cNvPr>
          <p:cNvSpPr/>
          <p:nvPr/>
        </p:nvSpPr>
        <p:spPr>
          <a:xfrm>
            <a:off x="8603809" y="4324053"/>
            <a:ext cx="3048000" cy="1295400"/>
          </a:xfrm>
          <a:prstGeom prst="wedgeRectCallout">
            <a:avLst>
              <a:gd name="adj1" fmla="val -74502"/>
              <a:gd name="adj2" fmla="val -540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a:solidFill>
                  <a:schemeClr val="tx1"/>
                </a:solidFill>
              </a:rPr>
              <a:t>Le mettre dans l’action en utilisant l’attribut </a:t>
            </a:r>
            <a:r>
              <a:rPr lang="fr-CA" err="1">
                <a:solidFill>
                  <a:schemeClr val="tx1"/>
                </a:solidFill>
              </a:rPr>
              <a:t>FromServices</a:t>
            </a:r>
            <a:endParaRPr lang="fr-CA">
              <a:solidFill>
                <a:schemeClr val="tx1"/>
              </a:solidFill>
            </a:endParaRPr>
          </a:p>
        </p:txBody>
      </p:sp>
    </p:spTree>
    <p:extLst>
      <p:ext uri="{BB962C8B-B14F-4D97-AF65-F5344CB8AC3E}">
        <p14:creationId xmlns:p14="http://schemas.microsoft.com/office/powerpoint/2010/main" val="2693495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4C2CC07E-E064-FC9A-4F9A-D7AE0C689611}"/>
              </a:ext>
            </a:extLst>
          </p:cNvPr>
          <p:cNvSpPr>
            <a:spLocks noGrp="1"/>
          </p:cNvSpPr>
          <p:nvPr>
            <p:ph type="title"/>
          </p:nvPr>
        </p:nvSpPr>
        <p:spPr/>
        <p:txBody>
          <a:bodyPr/>
          <a:lstStyle/>
          <a:p>
            <a:r>
              <a:rPr lang="fr-CA"/>
              <a:t>Construction des dépendances</a:t>
            </a:r>
          </a:p>
        </p:txBody>
      </p:sp>
      <p:sp>
        <p:nvSpPr>
          <p:cNvPr id="7" name="Espace réservé du contenu 6">
            <a:extLst>
              <a:ext uri="{FF2B5EF4-FFF2-40B4-BE49-F238E27FC236}">
                <a16:creationId xmlns:a16="http://schemas.microsoft.com/office/drawing/2014/main" id="{2306A8FE-F4E3-CCFA-B9AA-D014936B7B87}"/>
              </a:ext>
            </a:extLst>
          </p:cNvPr>
          <p:cNvSpPr>
            <a:spLocks noGrp="1"/>
          </p:cNvSpPr>
          <p:nvPr>
            <p:ph idx="1"/>
          </p:nvPr>
        </p:nvSpPr>
        <p:spPr/>
        <p:txBody>
          <a:bodyPr/>
          <a:lstStyle/>
          <a:p>
            <a:pPr marL="0" indent="0">
              <a:buNone/>
            </a:pPr>
            <a:r>
              <a:rPr lang="fr-CA"/>
              <a:t>Lors de l’utilisation de </a:t>
            </a:r>
            <a:r>
              <a:rPr lang="fr-CA" b="1"/>
              <a:t>Singleton</a:t>
            </a:r>
            <a:r>
              <a:rPr lang="fr-CA"/>
              <a:t>, </a:t>
            </a:r>
            <a:r>
              <a:rPr lang="fr-CA" b="1" err="1"/>
              <a:t>Scoped</a:t>
            </a:r>
            <a:r>
              <a:rPr lang="fr-CA"/>
              <a:t> ou </a:t>
            </a:r>
            <a:r>
              <a:rPr lang="fr-CA" b="1"/>
              <a:t>Transient</a:t>
            </a:r>
            <a:r>
              <a:rPr lang="fr-CA"/>
              <a:t> on peut spécifier comment l’instance est créé.</a:t>
            </a:r>
          </a:p>
        </p:txBody>
      </p:sp>
      <p:sp>
        <p:nvSpPr>
          <p:cNvPr id="4" name="Espace réservé du pied de page 3">
            <a:extLst>
              <a:ext uri="{FF2B5EF4-FFF2-40B4-BE49-F238E27FC236}">
                <a16:creationId xmlns:a16="http://schemas.microsoft.com/office/drawing/2014/main" id="{785E0745-F4DC-62C2-F6F1-81DE53FEADD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AFC969A-5542-21FD-1F45-5429A7E24EC3}"/>
              </a:ext>
            </a:extLst>
          </p:cNvPr>
          <p:cNvSpPr>
            <a:spLocks noGrp="1"/>
          </p:cNvSpPr>
          <p:nvPr>
            <p:ph type="sldNum" sz="quarter" idx="12"/>
          </p:nvPr>
        </p:nvSpPr>
        <p:spPr/>
        <p:txBody>
          <a:bodyPr/>
          <a:lstStyle/>
          <a:p>
            <a:r>
              <a:rPr lang="fr-CA"/>
              <a:t>Page </a:t>
            </a:r>
            <a:fld id="{C2CBE6A3-4AEF-4734-8AB8-E4DE745DFB5E}" type="slidenum">
              <a:rPr lang="fr-CA" smtClean="0"/>
              <a:pPr/>
              <a:t>21</a:t>
            </a:fld>
            <a:endParaRPr lang="fr-CA"/>
          </a:p>
        </p:txBody>
      </p:sp>
      <p:sp>
        <p:nvSpPr>
          <p:cNvPr id="8" name="ZoneTexte 7">
            <a:extLst>
              <a:ext uri="{FF2B5EF4-FFF2-40B4-BE49-F238E27FC236}">
                <a16:creationId xmlns:a16="http://schemas.microsoft.com/office/drawing/2014/main" id="{A103E320-4BF3-EA16-4631-A81DBA89A638}"/>
              </a:ext>
            </a:extLst>
          </p:cNvPr>
          <p:cNvSpPr txBox="1"/>
          <p:nvPr/>
        </p:nvSpPr>
        <p:spPr>
          <a:xfrm>
            <a:off x="462109" y="2008185"/>
            <a:ext cx="11328742" cy="3673442"/>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rtlCol="0" anchor="t">
            <a:spAutoFit/>
          </a:bodyPr>
          <a:lstStyle/>
          <a:p>
            <a:pPr>
              <a:lnSpc>
                <a:spcPts val="1425"/>
              </a:lnSpc>
              <a:spcAft>
                <a:spcPts val="800"/>
              </a:spcAft>
            </a:pP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fr-CA" sz="1800">
                <a:solidFill>
                  <a:srgbClr val="008000"/>
                </a:solidFill>
                <a:effectLst/>
                <a:latin typeface="Consolas" panose="020B0609020204030204" pitchFamily="49" charset="0"/>
                <a:ea typeface="Times New Roman" panose="02020603050405020304" pitchFamily="18" charset="0"/>
                <a:cs typeface="Times New Roman" panose="02020603050405020304" pitchFamily="18" charset="0"/>
              </a:rPr>
              <a:t>/*Il y a plusieurs surcharges : */</a:t>
            </a: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endParaRPr lang="fr-CA" sz="1800">
              <a:effectLst/>
              <a:latin typeface="Calibri" panose="020F0502020204030204" pitchFamily="34" charset="0"/>
              <a:ea typeface="Calibri" panose="020F0502020204030204" pitchFamily="34" charset="0"/>
              <a:cs typeface="Times New Roman" panose="02020603050405020304" pitchFamily="18" charset="0"/>
            </a:endParaRPr>
          </a:p>
          <a:p>
            <a:pPr>
              <a:lnSpc>
                <a:spcPts val="1425"/>
              </a:lnSpc>
              <a:spcAft>
                <a:spcPts val="800"/>
              </a:spcAft>
            </a:pPr>
            <a:r>
              <a:rPr lang="en-CA" sz="1800" err="1">
                <a:solidFill>
                  <a:srgbClr val="001080"/>
                </a:solidFill>
                <a:effectLst/>
                <a:latin typeface="Consolas"/>
                <a:ea typeface="Times New Roman" panose="02020603050405020304" pitchFamily="18" charset="0"/>
                <a:cs typeface="Times New Roman"/>
              </a:rPr>
              <a:t>builder</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001080"/>
                </a:solidFill>
                <a:effectLst/>
                <a:latin typeface="Consolas"/>
                <a:ea typeface="Times New Roman" panose="02020603050405020304" pitchFamily="18" charset="0"/>
                <a:cs typeface="Times New Roman"/>
              </a:rPr>
              <a:t>Services</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795E26"/>
                </a:solidFill>
                <a:effectLst/>
                <a:latin typeface="Consolas"/>
                <a:ea typeface="Times New Roman" panose="02020603050405020304" pitchFamily="18" charset="0"/>
                <a:cs typeface="Times New Roman"/>
              </a:rPr>
              <a:t>AddSingleton</a:t>
            </a:r>
            <a:r>
              <a:rPr lang="en-CA" sz="1800">
                <a:solidFill>
                  <a:srgbClr val="000000"/>
                </a:solidFill>
                <a:effectLst/>
                <a:latin typeface="Consolas"/>
                <a:ea typeface="Times New Roman" panose="02020603050405020304" pitchFamily="18" charset="0"/>
                <a:cs typeface="Times New Roman"/>
              </a:rPr>
              <a:t>(</a:t>
            </a:r>
            <a:r>
              <a:rPr lang="en-CA" sz="1800" err="1">
                <a:solidFill>
                  <a:srgbClr val="0000FF"/>
                </a:solidFill>
                <a:effectLst/>
                <a:latin typeface="Consolas"/>
                <a:ea typeface="Times New Roman" panose="02020603050405020304" pitchFamily="18" charset="0"/>
                <a:cs typeface="Times New Roman"/>
              </a:rPr>
              <a:t>typeof</a:t>
            </a:r>
            <a:r>
              <a:rPr lang="en-CA" sz="1800">
                <a:solidFill>
                  <a:srgbClr val="000000"/>
                </a:solidFill>
                <a:effectLst/>
                <a:latin typeface="Consolas"/>
                <a:ea typeface="Times New Roman" panose="02020603050405020304" pitchFamily="18" charset="0"/>
                <a:cs typeface="Times New Roman"/>
              </a:rPr>
              <a:t>(</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a:t>
            </a:r>
            <a:endParaRPr lang="fr-CA" sz="1800">
              <a:effectLs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latin typeface="Consolas"/>
                <a:ea typeface="Times New Roman" panose="02020603050405020304" pitchFamily="18" charset="0"/>
                <a:cs typeface="Times New Roman"/>
              </a:rPr>
              <a:t>builder</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001080"/>
                </a:solidFill>
                <a:effectLst/>
                <a:latin typeface="Consolas"/>
                <a:ea typeface="Times New Roman" panose="02020603050405020304" pitchFamily="18" charset="0"/>
                <a:cs typeface="Times New Roman"/>
              </a:rPr>
              <a:t>Services</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795E26"/>
                </a:solidFill>
                <a:effectLst/>
                <a:latin typeface="Consolas"/>
                <a:ea typeface="Times New Roman" panose="02020603050405020304" pitchFamily="18" charset="0"/>
                <a:cs typeface="Times New Roman"/>
              </a:rPr>
              <a:t>AddSingleton</a:t>
            </a:r>
            <a:r>
              <a:rPr lang="en-CA" sz="1800">
                <a:solidFill>
                  <a:srgbClr val="000000"/>
                </a:solidFill>
                <a:effectLst/>
                <a:latin typeface="Consolas"/>
                <a:ea typeface="Times New Roman" panose="02020603050405020304" pitchFamily="18" charset="0"/>
                <a:cs typeface="Times New Roman"/>
              </a:rPr>
              <a:t>(</a:t>
            </a:r>
            <a:r>
              <a:rPr lang="en-CA" sz="1800" err="1">
                <a:solidFill>
                  <a:srgbClr val="0000FF"/>
                </a:solidFill>
                <a:effectLst/>
                <a:latin typeface="Consolas"/>
                <a:ea typeface="Times New Roman" panose="02020603050405020304" pitchFamily="18" charset="0"/>
                <a:cs typeface="Times New Roman"/>
              </a:rPr>
              <a:t>typeof</a:t>
            </a:r>
            <a:r>
              <a:rPr lang="en-CA" sz="1800">
                <a:solidFill>
                  <a:srgbClr val="000000"/>
                </a:solidFill>
                <a:effectLst/>
                <a:latin typeface="Consolas"/>
                <a:ea typeface="Times New Roman" panose="02020603050405020304" pitchFamily="18" charset="0"/>
                <a:cs typeface="Times New Roman"/>
              </a:rPr>
              <a:t>(</a:t>
            </a:r>
            <a:r>
              <a:rPr lang="en-CA" sz="1800" err="1">
                <a:solidFill>
                  <a:srgbClr val="267F99"/>
                </a:solidFill>
                <a:effectLst/>
                <a:latin typeface="Consolas"/>
                <a:ea typeface="Times New Roman" panose="02020603050405020304" pitchFamily="18" charset="0"/>
                <a:cs typeface="Times New Roman"/>
              </a:rPr>
              <a:t>IBuildingSurvey</a:t>
            </a:r>
            <a:r>
              <a:rPr lang="en-CA" sz="1800">
                <a:solidFill>
                  <a:srgbClr val="000000"/>
                </a:solidFill>
                <a:effectLst/>
                <a:latin typeface="Consolas"/>
                <a:ea typeface="Times New Roman" panose="02020603050405020304" pitchFamily="18" charset="0"/>
                <a:cs typeface="Times New Roman"/>
              </a:rPr>
              <a:t>),(</a:t>
            </a:r>
            <a:r>
              <a:rPr lang="en-CA" sz="1800">
                <a:solidFill>
                  <a:srgbClr val="001080"/>
                </a:solidFill>
                <a:effectLst/>
                <a:latin typeface="Consolas"/>
                <a:ea typeface="Times New Roman" panose="02020603050405020304" pitchFamily="18" charset="0"/>
                <a:cs typeface="Times New Roman"/>
              </a:rPr>
              <a:t>s</a:t>
            </a:r>
            <a:r>
              <a:rPr lang="en-CA" sz="1800">
                <a:solidFill>
                  <a:srgbClr val="000000"/>
                </a:solidFill>
                <a:effectLst/>
                <a:latin typeface="Consolas"/>
                <a:ea typeface="Times New Roman" panose="02020603050405020304" pitchFamily="18" charset="0"/>
                <a:cs typeface="Times New Roman"/>
              </a:rPr>
              <a:t>)=&gt;</a:t>
            </a:r>
            <a:r>
              <a:rPr lang="en-CA" sz="1800">
                <a:solidFill>
                  <a:srgbClr val="0000FF"/>
                </a:solidFill>
                <a:effectLst/>
                <a:latin typeface="Consolas"/>
                <a:ea typeface="Times New Roman" panose="02020603050405020304" pitchFamily="18" charset="0"/>
                <a:cs typeface="Times New Roman"/>
              </a:rPr>
              <a:t>new</a:t>
            </a:r>
            <a:r>
              <a:rPr lang="en-CA" sz="1800">
                <a:solidFill>
                  <a:srgbClr val="000000"/>
                </a:solidFill>
                <a:effectLst/>
                <a:latin typeface="Consolas"/>
                <a:ea typeface="Times New Roman" panose="02020603050405020304" pitchFamily="18" charset="0"/>
                <a:cs typeface="Times New Roman"/>
              </a:rPr>
              <a:t> </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a:t>
            </a:r>
            <a:endParaRPr lang="fr-CA" sz="1800">
              <a:effectLs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latin typeface="Consolas"/>
                <a:ea typeface="Times New Roman" panose="02020603050405020304" pitchFamily="18" charset="0"/>
                <a:cs typeface="Times New Roman"/>
              </a:rPr>
              <a:t>builder</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001080"/>
                </a:solidFill>
                <a:effectLst/>
                <a:latin typeface="Consolas"/>
                <a:ea typeface="Times New Roman" panose="02020603050405020304" pitchFamily="18" charset="0"/>
                <a:cs typeface="Times New Roman"/>
              </a:rPr>
              <a:t>Services</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795E26"/>
                </a:solidFill>
                <a:effectLst/>
                <a:latin typeface="Consolas"/>
                <a:ea typeface="Times New Roman" panose="02020603050405020304" pitchFamily="18" charset="0"/>
                <a:cs typeface="Times New Roman"/>
              </a:rPr>
              <a:t>AddSingleton</a:t>
            </a:r>
            <a:r>
              <a:rPr lang="en-CA" sz="1800">
                <a:solidFill>
                  <a:srgbClr val="000000"/>
                </a:solidFill>
                <a:effectLst/>
                <a:latin typeface="Consolas"/>
                <a:ea typeface="Times New Roman" panose="02020603050405020304" pitchFamily="18" charset="0"/>
                <a:cs typeface="Times New Roman"/>
              </a:rPr>
              <a:t>(</a:t>
            </a:r>
            <a:r>
              <a:rPr lang="en-CA" sz="1800" err="1">
                <a:solidFill>
                  <a:srgbClr val="0000FF"/>
                </a:solidFill>
                <a:effectLst/>
                <a:latin typeface="Consolas"/>
                <a:ea typeface="Times New Roman" panose="02020603050405020304" pitchFamily="18" charset="0"/>
                <a:cs typeface="Times New Roman"/>
              </a:rPr>
              <a:t>typeof</a:t>
            </a:r>
            <a:r>
              <a:rPr lang="en-CA" sz="1800">
                <a:solidFill>
                  <a:srgbClr val="000000"/>
                </a:solidFill>
                <a:effectLst/>
                <a:latin typeface="Consolas"/>
                <a:ea typeface="Times New Roman" panose="02020603050405020304" pitchFamily="18" charset="0"/>
                <a:cs typeface="Times New Roman"/>
              </a:rPr>
              <a:t>(</a:t>
            </a:r>
            <a:r>
              <a:rPr lang="en-CA" sz="1800" err="1">
                <a:solidFill>
                  <a:srgbClr val="267F99"/>
                </a:solidFill>
                <a:effectLst/>
                <a:latin typeface="Consolas"/>
                <a:ea typeface="Times New Roman" panose="02020603050405020304" pitchFamily="18" charset="0"/>
                <a:cs typeface="Times New Roman"/>
              </a:rPr>
              <a:t>IBuildingSurvey</a:t>
            </a:r>
            <a:r>
              <a:rPr lang="en-CA" sz="1800">
                <a:solidFill>
                  <a:srgbClr val="000000"/>
                </a:solidFill>
                <a:effectLst/>
                <a:latin typeface="Consolas"/>
                <a:ea typeface="Times New Roman" panose="02020603050405020304" pitchFamily="18" charset="0"/>
                <a:cs typeface="Times New Roman"/>
              </a:rPr>
              <a:t>),</a:t>
            </a:r>
            <a:r>
              <a:rPr lang="en-CA" sz="1800">
                <a:solidFill>
                  <a:srgbClr val="0000FF"/>
                </a:solidFill>
                <a:effectLst/>
                <a:latin typeface="Consolas"/>
                <a:ea typeface="Times New Roman" panose="02020603050405020304" pitchFamily="18" charset="0"/>
                <a:cs typeface="Times New Roman"/>
              </a:rPr>
              <a:t>new</a:t>
            </a:r>
            <a:r>
              <a:rPr lang="en-CA" sz="1800">
                <a:solidFill>
                  <a:srgbClr val="000000"/>
                </a:solidFill>
                <a:effectLst/>
                <a:latin typeface="Consolas"/>
                <a:ea typeface="Times New Roman" panose="02020603050405020304" pitchFamily="18" charset="0"/>
                <a:cs typeface="Times New Roman"/>
              </a:rPr>
              <a:t> </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a:t>
            </a:r>
            <a:endParaRPr lang="fr-CA" sz="1800">
              <a:effectLs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latin typeface="Consolas"/>
                <a:ea typeface="Times New Roman" panose="02020603050405020304" pitchFamily="18" charset="0"/>
                <a:cs typeface="Times New Roman"/>
              </a:rPr>
              <a:t>builder</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001080"/>
                </a:solidFill>
                <a:effectLst/>
                <a:latin typeface="Consolas"/>
                <a:ea typeface="Times New Roman" panose="02020603050405020304" pitchFamily="18" charset="0"/>
                <a:cs typeface="Times New Roman"/>
              </a:rPr>
              <a:t>Services</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795E26"/>
                </a:solidFill>
                <a:effectLst/>
                <a:latin typeface="Consolas"/>
                <a:ea typeface="Times New Roman" panose="02020603050405020304" pitchFamily="18" charset="0"/>
                <a:cs typeface="Times New Roman"/>
              </a:rPr>
              <a:t>AddSingleton</a:t>
            </a:r>
            <a:r>
              <a:rPr lang="en-CA" sz="1800">
                <a:solidFill>
                  <a:srgbClr val="000000"/>
                </a:solidFill>
                <a:effectLst/>
                <a:latin typeface="Consolas"/>
                <a:ea typeface="Times New Roman" panose="02020603050405020304" pitchFamily="18" charset="0"/>
                <a:cs typeface="Times New Roman"/>
              </a:rPr>
              <a:t>(</a:t>
            </a:r>
            <a:r>
              <a:rPr lang="en-CA" sz="1800" err="1">
                <a:solidFill>
                  <a:srgbClr val="0000FF"/>
                </a:solidFill>
                <a:effectLst/>
                <a:latin typeface="Consolas"/>
                <a:ea typeface="Times New Roman" panose="02020603050405020304" pitchFamily="18" charset="0"/>
                <a:cs typeface="Times New Roman"/>
              </a:rPr>
              <a:t>typeof</a:t>
            </a:r>
            <a:r>
              <a:rPr lang="en-CA" sz="1800">
                <a:solidFill>
                  <a:srgbClr val="000000"/>
                </a:solidFill>
                <a:effectLst/>
                <a:latin typeface="Consolas"/>
                <a:ea typeface="Times New Roman" panose="02020603050405020304" pitchFamily="18" charset="0"/>
                <a:cs typeface="Times New Roman"/>
              </a:rPr>
              <a:t>(</a:t>
            </a:r>
            <a:r>
              <a:rPr lang="en-CA" sz="1800" err="1">
                <a:solidFill>
                  <a:srgbClr val="267F99"/>
                </a:solidFill>
                <a:effectLst/>
                <a:latin typeface="Consolas"/>
                <a:ea typeface="Times New Roman" panose="02020603050405020304" pitchFamily="18" charset="0"/>
                <a:cs typeface="Times New Roman"/>
              </a:rPr>
              <a:t>IBuildingSurvey</a:t>
            </a:r>
            <a:r>
              <a:rPr lang="en-CA" sz="1800">
                <a:solidFill>
                  <a:srgbClr val="000000"/>
                </a:solidFill>
                <a:effectLst/>
                <a:latin typeface="Consolas"/>
                <a:ea typeface="Times New Roman" panose="02020603050405020304" pitchFamily="18" charset="0"/>
                <a:cs typeface="Times New Roman"/>
              </a:rPr>
              <a:t>),</a:t>
            </a:r>
            <a:r>
              <a:rPr lang="en-CA" sz="1800" err="1">
                <a:solidFill>
                  <a:srgbClr val="0000FF"/>
                </a:solidFill>
                <a:effectLst/>
                <a:latin typeface="Consolas"/>
                <a:ea typeface="Times New Roman" panose="02020603050405020304" pitchFamily="18" charset="0"/>
                <a:cs typeface="Times New Roman"/>
              </a:rPr>
              <a:t>typeof</a:t>
            </a:r>
            <a:r>
              <a:rPr lang="en-CA" sz="1800">
                <a:solidFill>
                  <a:srgbClr val="000000"/>
                </a:solidFill>
                <a:effectLst/>
                <a:latin typeface="Consolas"/>
                <a:ea typeface="Times New Roman" panose="02020603050405020304" pitchFamily="18" charset="0"/>
                <a:cs typeface="Times New Roman"/>
              </a:rPr>
              <a:t>(</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a:t>
            </a:r>
            <a:endParaRPr lang="fr-CA" sz="1800">
              <a:effectLs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latin typeface="Consolas"/>
                <a:ea typeface="Times New Roman" panose="02020603050405020304" pitchFamily="18" charset="0"/>
                <a:cs typeface="Times New Roman"/>
              </a:rPr>
              <a:t>builder</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001080"/>
                </a:solidFill>
                <a:effectLst/>
                <a:latin typeface="Consolas"/>
                <a:ea typeface="Times New Roman" panose="02020603050405020304" pitchFamily="18" charset="0"/>
                <a:cs typeface="Times New Roman"/>
              </a:rPr>
              <a:t>Services</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795E26"/>
                </a:solidFill>
                <a:effectLst/>
                <a:latin typeface="Consolas"/>
                <a:ea typeface="Times New Roman" panose="02020603050405020304" pitchFamily="18" charset="0"/>
                <a:cs typeface="Times New Roman"/>
              </a:rPr>
              <a:t>AddSingleton</a:t>
            </a:r>
            <a:r>
              <a:rPr lang="en-CA" sz="1800">
                <a:solidFill>
                  <a:srgbClr val="000000"/>
                </a:solidFill>
                <a:effectLst/>
                <a:latin typeface="Consolas"/>
                <a:ea typeface="Times New Roman" panose="02020603050405020304" pitchFamily="18" charset="0"/>
                <a:cs typeface="Times New Roman"/>
              </a:rPr>
              <a:t>&lt;</a:t>
            </a:r>
            <a:r>
              <a:rPr lang="en-CA" sz="1800" err="1">
                <a:solidFill>
                  <a:srgbClr val="267F99"/>
                </a:solidFill>
                <a:effectLst/>
                <a:latin typeface="Consolas"/>
                <a:ea typeface="Times New Roman" panose="02020603050405020304" pitchFamily="18" charset="0"/>
                <a:cs typeface="Times New Roman"/>
              </a:rPr>
              <a:t>IBuildingSurvey</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&gt;((</a:t>
            </a:r>
            <a:r>
              <a:rPr lang="en-CA" sz="1800">
                <a:solidFill>
                  <a:srgbClr val="001080"/>
                </a:solidFill>
                <a:effectLst/>
                <a:latin typeface="Consolas"/>
                <a:ea typeface="Times New Roman" panose="02020603050405020304" pitchFamily="18" charset="0"/>
                <a:cs typeface="Times New Roman"/>
              </a:rPr>
              <a:t>s</a:t>
            </a:r>
            <a:r>
              <a:rPr lang="en-CA" sz="1800">
                <a:solidFill>
                  <a:srgbClr val="000000"/>
                </a:solidFill>
                <a:effectLst/>
                <a:latin typeface="Consolas"/>
                <a:ea typeface="Times New Roman" panose="02020603050405020304" pitchFamily="18" charset="0"/>
                <a:cs typeface="Times New Roman"/>
              </a:rPr>
              <a:t>)=&gt;</a:t>
            </a:r>
            <a:r>
              <a:rPr lang="en-CA" sz="1800">
                <a:solidFill>
                  <a:srgbClr val="0000FF"/>
                </a:solidFill>
                <a:effectLst/>
                <a:latin typeface="Consolas"/>
                <a:ea typeface="Times New Roman" panose="02020603050405020304" pitchFamily="18" charset="0"/>
                <a:cs typeface="Times New Roman"/>
              </a:rPr>
              <a:t>new</a:t>
            </a:r>
            <a:r>
              <a:rPr lang="en-CA" sz="1800">
                <a:solidFill>
                  <a:srgbClr val="000000"/>
                </a:solidFill>
                <a:effectLst/>
                <a:latin typeface="Consolas"/>
                <a:ea typeface="Times New Roman" panose="02020603050405020304" pitchFamily="18" charset="0"/>
                <a:cs typeface="Times New Roman"/>
              </a:rPr>
              <a:t> </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a:t>
            </a:r>
            <a:endParaRPr lang="fr-CA" sz="1800">
              <a:effectLs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highlight>
                  <a:srgbClr val="FFFF00"/>
                </a:highlight>
                <a:latin typeface="Consolas"/>
                <a:ea typeface="Times New Roman" panose="02020603050405020304" pitchFamily="18" charset="0"/>
                <a:cs typeface="Times New Roman"/>
              </a:rPr>
              <a:t>builder</a:t>
            </a:r>
            <a:r>
              <a:rPr lang="en-CA" sz="1800" err="1">
                <a:solidFill>
                  <a:srgbClr val="000000"/>
                </a:solidFill>
                <a:effectLst/>
                <a:highlight>
                  <a:srgbClr val="FFFF00"/>
                </a:highlight>
                <a:latin typeface="Consolas"/>
                <a:ea typeface="Times New Roman" panose="02020603050405020304" pitchFamily="18" charset="0"/>
                <a:cs typeface="Times New Roman"/>
              </a:rPr>
              <a:t>.</a:t>
            </a:r>
            <a:r>
              <a:rPr lang="en-CA" sz="1800" err="1">
                <a:solidFill>
                  <a:srgbClr val="001080"/>
                </a:solidFill>
                <a:effectLst/>
                <a:highlight>
                  <a:srgbClr val="FFFF00"/>
                </a:highlight>
                <a:latin typeface="Consolas"/>
                <a:ea typeface="Times New Roman" panose="02020603050405020304" pitchFamily="18" charset="0"/>
                <a:cs typeface="Times New Roman"/>
              </a:rPr>
              <a:t>Services</a:t>
            </a:r>
            <a:r>
              <a:rPr lang="en-CA" sz="1800" err="1">
                <a:solidFill>
                  <a:srgbClr val="000000"/>
                </a:solidFill>
                <a:effectLst/>
                <a:highlight>
                  <a:srgbClr val="FFFF00"/>
                </a:highlight>
                <a:latin typeface="Consolas"/>
                <a:ea typeface="Times New Roman" panose="02020603050405020304" pitchFamily="18" charset="0"/>
                <a:cs typeface="Times New Roman"/>
              </a:rPr>
              <a:t>.</a:t>
            </a:r>
            <a:r>
              <a:rPr lang="en-CA" sz="1800" err="1">
                <a:solidFill>
                  <a:srgbClr val="795E26"/>
                </a:solidFill>
                <a:effectLst/>
                <a:highlight>
                  <a:srgbClr val="FFFF00"/>
                </a:highlight>
                <a:latin typeface="Consolas"/>
                <a:ea typeface="Times New Roman" panose="02020603050405020304" pitchFamily="18" charset="0"/>
                <a:cs typeface="Times New Roman"/>
              </a:rPr>
              <a:t>AddSingleton</a:t>
            </a:r>
            <a:r>
              <a:rPr lang="en-CA" sz="1800">
                <a:solidFill>
                  <a:srgbClr val="000000"/>
                </a:solidFill>
                <a:effectLst/>
                <a:highlight>
                  <a:srgbClr val="FFFF00"/>
                </a:highlight>
                <a:latin typeface="Consolas"/>
                <a:ea typeface="Times New Roman" panose="02020603050405020304" pitchFamily="18" charset="0"/>
                <a:cs typeface="Times New Roman"/>
              </a:rPr>
              <a:t>&lt;</a:t>
            </a:r>
            <a:r>
              <a:rPr lang="en-CA" sz="1800" err="1">
                <a:solidFill>
                  <a:srgbClr val="267F99"/>
                </a:solidFill>
                <a:effectLst/>
                <a:highlight>
                  <a:srgbClr val="FFFF00"/>
                </a:highlight>
                <a:latin typeface="Consolas"/>
                <a:ea typeface="Times New Roman" panose="02020603050405020304" pitchFamily="18" charset="0"/>
                <a:cs typeface="Times New Roman"/>
              </a:rPr>
              <a:t>IBuildingSurvey</a:t>
            </a:r>
            <a:r>
              <a:rPr lang="en-CA" sz="1800">
                <a:solidFill>
                  <a:srgbClr val="000000"/>
                </a:solidFill>
                <a:effectLst/>
                <a:highlight>
                  <a:srgbClr val="FFFF00"/>
                </a:highlight>
                <a:latin typeface="Consolas"/>
                <a:ea typeface="Times New Roman" panose="02020603050405020304" pitchFamily="18" charset="0"/>
                <a:cs typeface="Times New Roman"/>
              </a:rPr>
              <a:t>, </a:t>
            </a:r>
            <a:r>
              <a:rPr lang="en-CA" sz="1800" err="1">
                <a:solidFill>
                  <a:srgbClr val="267F99"/>
                </a:solidFill>
                <a:effectLst/>
                <a:highlight>
                  <a:srgbClr val="FFFF00"/>
                </a:highlight>
                <a:latin typeface="Consolas"/>
                <a:ea typeface="Times New Roman" panose="02020603050405020304" pitchFamily="18" charset="0"/>
                <a:cs typeface="Times New Roman"/>
              </a:rPr>
              <a:t>BuildingSurvey</a:t>
            </a:r>
            <a:r>
              <a:rPr lang="en-CA" sz="1800">
                <a:solidFill>
                  <a:srgbClr val="000000"/>
                </a:solidFill>
                <a:effectLst/>
                <a:highlight>
                  <a:srgbClr val="FFFF00"/>
                </a:highlight>
                <a:latin typeface="Consolas"/>
                <a:ea typeface="Times New Roman" panose="02020603050405020304" pitchFamily="18" charset="0"/>
                <a:cs typeface="Times New Roman"/>
              </a:rPr>
              <a:t>&gt;();</a:t>
            </a:r>
            <a:endParaRPr lang="fr-CA" sz="1800">
              <a:effectLst/>
              <a:highlight>
                <a:srgbClr val="FFFF00"/>
              </a:highligh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highlight>
                  <a:srgbClr val="FFFF00"/>
                </a:highlight>
                <a:latin typeface="Consolas"/>
                <a:ea typeface="Times New Roman" panose="02020603050405020304" pitchFamily="18" charset="0"/>
                <a:cs typeface="Times New Roman"/>
              </a:rPr>
              <a:t>builder</a:t>
            </a:r>
            <a:r>
              <a:rPr lang="en-CA" sz="1800" err="1">
                <a:solidFill>
                  <a:srgbClr val="000000"/>
                </a:solidFill>
                <a:effectLst/>
                <a:highlight>
                  <a:srgbClr val="FFFF00"/>
                </a:highlight>
                <a:latin typeface="Consolas"/>
                <a:ea typeface="Times New Roman" panose="02020603050405020304" pitchFamily="18" charset="0"/>
                <a:cs typeface="Times New Roman"/>
              </a:rPr>
              <a:t>.</a:t>
            </a:r>
            <a:r>
              <a:rPr lang="en-CA" sz="1800" err="1">
                <a:solidFill>
                  <a:srgbClr val="001080"/>
                </a:solidFill>
                <a:effectLst/>
                <a:highlight>
                  <a:srgbClr val="FFFF00"/>
                </a:highlight>
                <a:latin typeface="Consolas"/>
                <a:ea typeface="Times New Roman" panose="02020603050405020304" pitchFamily="18" charset="0"/>
                <a:cs typeface="Times New Roman"/>
              </a:rPr>
              <a:t>Services</a:t>
            </a:r>
            <a:r>
              <a:rPr lang="en-CA" sz="1800" err="1">
                <a:solidFill>
                  <a:srgbClr val="000000"/>
                </a:solidFill>
                <a:effectLst/>
                <a:highlight>
                  <a:srgbClr val="FFFF00"/>
                </a:highlight>
                <a:latin typeface="Consolas"/>
                <a:ea typeface="Times New Roman" panose="02020603050405020304" pitchFamily="18" charset="0"/>
                <a:cs typeface="Times New Roman"/>
              </a:rPr>
              <a:t>.</a:t>
            </a:r>
            <a:r>
              <a:rPr lang="en-CA" sz="1800" err="1">
                <a:solidFill>
                  <a:srgbClr val="795E26"/>
                </a:solidFill>
                <a:effectLst/>
                <a:highlight>
                  <a:srgbClr val="FFFF00"/>
                </a:highlight>
                <a:latin typeface="Consolas"/>
                <a:ea typeface="Times New Roman" panose="02020603050405020304" pitchFamily="18" charset="0"/>
                <a:cs typeface="Times New Roman"/>
              </a:rPr>
              <a:t>AddSingleton</a:t>
            </a:r>
            <a:r>
              <a:rPr lang="en-CA" sz="1800">
                <a:solidFill>
                  <a:srgbClr val="000000"/>
                </a:solidFill>
                <a:effectLst/>
                <a:highlight>
                  <a:srgbClr val="FFFF00"/>
                </a:highlight>
                <a:latin typeface="Consolas"/>
                <a:ea typeface="Times New Roman" panose="02020603050405020304" pitchFamily="18" charset="0"/>
                <a:cs typeface="Times New Roman"/>
              </a:rPr>
              <a:t>&lt;</a:t>
            </a:r>
            <a:r>
              <a:rPr lang="en-CA" sz="1800" err="1">
                <a:solidFill>
                  <a:srgbClr val="267F99"/>
                </a:solidFill>
                <a:effectLst/>
                <a:highlight>
                  <a:srgbClr val="FFFF00"/>
                </a:highlight>
                <a:latin typeface="Consolas"/>
                <a:ea typeface="Times New Roman" panose="02020603050405020304" pitchFamily="18" charset="0"/>
                <a:cs typeface="Times New Roman"/>
              </a:rPr>
              <a:t>BuildingSurvey</a:t>
            </a:r>
            <a:r>
              <a:rPr lang="en-CA" sz="1800">
                <a:solidFill>
                  <a:srgbClr val="000000"/>
                </a:solidFill>
                <a:effectLst/>
                <a:highlight>
                  <a:srgbClr val="FFFF00"/>
                </a:highlight>
                <a:latin typeface="Consolas"/>
                <a:ea typeface="Times New Roman" panose="02020603050405020304" pitchFamily="18" charset="0"/>
                <a:cs typeface="Times New Roman"/>
              </a:rPr>
              <a:t>&gt;();</a:t>
            </a:r>
            <a:endParaRPr lang="fr-CA" sz="1800">
              <a:effectLst/>
              <a:highlight>
                <a:srgbClr val="FFFF00"/>
              </a:highligh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latin typeface="Consolas"/>
                <a:ea typeface="Times New Roman" panose="02020603050405020304" pitchFamily="18" charset="0"/>
                <a:cs typeface="Times New Roman"/>
              </a:rPr>
              <a:t>builder</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001080"/>
                </a:solidFill>
                <a:effectLst/>
                <a:latin typeface="Consolas"/>
                <a:ea typeface="Times New Roman" panose="02020603050405020304" pitchFamily="18" charset="0"/>
                <a:cs typeface="Times New Roman"/>
              </a:rPr>
              <a:t>Services</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795E26"/>
                </a:solidFill>
                <a:effectLst/>
                <a:latin typeface="Consolas"/>
                <a:ea typeface="Times New Roman" panose="02020603050405020304" pitchFamily="18" charset="0"/>
                <a:cs typeface="Times New Roman"/>
              </a:rPr>
              <a:t>AddSingleton</a:t>
            </a:r>
            <a:r>
              <a:rPr lang="en-CA" sz="1800">
                <a:solidFill>
                  <a:srgbClr val="000000"/>
                </a:solidFill>
                <a:effectLst/>
                <a:latin typeface="Consolas"/>
                <a:ea typeface="Times New Roman" panose="02020603050405020304" pitchFamily="18" charset="0"/>
                <a:cs typeface="Times New Roman"/>
              </a:rPr>
              <a:t>&lt;</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&gt;((</a:t>
            </a:r>
            <a:r>
              <a:rPr lang="en-CA" sz="1800">
                <a:solidFill>
                  <a:srgbClr val="001080"/>
                </a:solidFill>
                <a:effectLst/>
                <a:latin typeface="Consolas"/>
                <a:ea typeface="Times New Roman" panose="02020603050405020304" pitchFamily="18" charset="0"/>
                <a:cs typeface="Times New Roman"/>
              </a:rPr>
              <a:t>s</a:t>
            </a:r>
            <a:r>
              <a:rPr lang="en-CA" sz="1800">
                <a:solidFill>
                  <a:srgbClr val="000000"/>
                </a:solidFill>
                <a:effectLst/>
                <a:latin typeface="Consolas"/>
                <a:ea typeface="Times New Roman" panose="02020603050405020304" pitchFamily="18" charset="0"/>
                <a:cs typeface="Times New Roman"/>
              </a:rPr>
              <a:t>)=&gt;</a:t>
            </a:r>
            <a:r>
              <a:rPr lang="en-CA" sz="1800">
                <a:solidFill>
                  <a:srgbClr val="0000FF"/>
                </a:solidFill>
                <a:effectLst/>
                <a:latin typeface="Consolas"/>
                <a:ea typeface="Times New Roman" panose="02020603050405020304" pitchFamily="18" charset="0"/>
                <a:cs typeface="Times New Roman"/>
              </a:rPr>
              <a:t>new</a:t>
            </a:r>
            <a:r>
              <a:rPr lang="en-CA" sz="1800">
                <a:solidFill>
                  <a:srgbClr val="000000"/>
                </a:solidFill>
                <a:effectLst/>
                <a:latin typeface="Consolas"/>
                <a:ea typeface="Times New Roman" panose="02020603050405020304" pitchFamily="18" charset="0"/>
                <a:cs typeface="Times New Roman"/>
              </a:rPr>
              <a:t> </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a:t>
            </a:r>
            <a:endParaRPr lang="fr-CA" sz="1800">
              <a:effectLst/>
              <a:latin typeface="Consolas"/>
              <a:ea typeface="Calibri" panose="020F0502020204030204" pitchFamily="34" charset="0"/>
              <a:cs typeface="Times New Roman"/>
            </a:endParaRPr>
          </a:p>
          <a:p>
            <a:pPr>
              <a:lnSpc>
                <a:spcPts val="1425"/>
              </a:lnSpc>
              <a:spcAft>
                <a:spcPts val="800"/>
              </a:spcAft>
            </a:pPr>
            <a:r>
              <a:rPr lang="en-CA" sz="1800" err="1">
                <a:solidFill>
                  <a:srgbClr val="001080"/>
                </a:solidFill>
                <a:effectLst/>
                <a:latin typeface="Consolas"/>
                <a:ea typeface="Times New Roman" panose="02020603050405020304" pitchFamily="18" charset="0"/>
                <a:cs typeface="Times New Roman"/>
              </a:rPr>
              <a:t>builder</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001080"/>
                </a:solidFill>
                <a:effectLst/>
                <a:latin typeface="Consolas"/>
                <a:ea typeface="Times New Roman" panose="02020603050405020304" pitchFamily="18" charset="0"/>
                <a:cs typeface="Times New Roman"/>
              </a:rPr>
              <a:t>Services</a:t>
            </a:r>
            <a:r>
              <a:rPr lang="en-CA" sz="1800" err="1">
                <a:solidFill>
                  <a:srgbClr val="000000"/>
                </a:solidFill>
                <a:effectLst/>
                <a:latin typeface="Consolas"/>
                <a:ea typeface="Times New Roman" panose="02020603050405020304" pitchFamily="18" charset="0"/>
                <a:cs typeface="Times New Roman"/>
              </a:rPr>
              <a:t>.</a:t>
            </a:r>
            <a:r>
              <a:rPr lang="en-CA" sz="1800" err="1">
                <a:solidFill>
                  <a:srgbClr val="795E26"/>
                </a:solidFill>
                <a:effectLst/>
                <a:latin typeface="Consolas"/>
                <a:ea typeface="Times New Roman" panose="02020603050405020304" pitchFamily="18" charset="0"/>
                <a:cs typeface="Times New Roman"/>
              </a:rPr>
              <a:t>AddSingleton</a:t>
            </a:r>
            <a:r>
              <a:rPr lang="en-CA" sz="1800">
                <a:solidFill>
                  <a:srgbClr val="000000"/>
                </a:solidFill>
                <a:effectLst/>
                <a:latin typeface="Consolas"/>
                <a:ea typeface="Times New Roman" panose="02020603050405020304" pitchFamily="18" charset="0"/>
                <a:cs typeface="Times New Roman"/>
              </a:rPr>
              <a:t>&lt;</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&gt;(</a:t>
            </a:r>
            <a:r>
              <a:rPr lang="en-CA" sz="1800">
                <a:solidFill>
                  <a:srgbClr val="0000FF"/>
                </a:solidFill>
                <a:effectLst/>
                <a:latin typeface="Consolas"/>
                <a:ea typeface="Times New Roman" panose="02020603050405020304" pitchFamily="18" charset="0"/>
                <a:cs typeface="Times New Roman"/>
              </a:rPr>
              <a:t>new</a:t>
            </a:r>
            <a:r>
              <a:rPr lang="en-CA" sz="1800">
                <a:solidFill>
                  <a:srgbClr val="000000"/>
                </a:solidFill>
                <a:effectLst/>
                <a:latin typeface="Consolas"/>
                <a:ea typeface="Times New Roman" panose="02020603050405020304" pitchFamily="18" charset="0"/>
                <a:cs typeface="Times New Roman"/>
              </a:rPr>
              <a:t> </a:t>
            </a:r>
            <a:r>
              <a:rPr lang="en-CA" sz="1800" err="1">
                <a:solidFill>
                  <a:srgbClr val="267F99"/>
                </a:solidFill>
                <a:effectLst/>
                <a:latin typeface="Consolas"/>
                <a:ea typeface="Times New Roman" panose="02020603050405020304" pitchFamily="18" charset="0"/>
                <a:cs typeface="Times New Roman"/>
              </a:rPr>
              <a:t>BuildingSurvey</a:t>
            </a:r>
            <a:r>
              <a:rPr lang="en-CA" sz="1800">
                <a:solidFill>
                  <a:srgbClr val="000000"/>
                </a:solidFill>
                <a:effectLst/>
                <a:latin typeface="Consolas"/>
                <a:ea typeface="Times New Roman" panose="02020603050405020304" pitchFamily="18" charset="0"/>
                <a:cs typeface="Times New Roman"/>
              </a:rPr>
              <a:t>());</a:t>
            </a:r>
            <a:endParaRPr lang="fr-CA">
              <a:solidFill>
                <a:srgbClr val="000000"/>
              </a:solidFill>
              <a:latin typeface="Consolas"/>
              <a:ea typeface="Times New Roman" panose="02020603050405020304" pitchFamily="18" charset="0"/>
              <a:cs typeface="Times New Roman"/>
            </a:endParaRPr>
          </a:p>
          <a:p>
            <a:pPr>
              <a:lnSpc>
                <a:spcPts val="1425"/>
              </a:lnSpc>
              <a:spcAft>
                <a:spcPts val="800"/>
              </a:spcAft>
            </a:pPr>
            <a:endParaRPr lang="fr-CA" sz="18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4871139"/>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BD4E3F-366D-4C21-B678-CD16BECA3845}">
  <ds:schemaRefs>
    <ds:schemaRef ds:uri="http://purl.org/dc/elements/1.1/"/>
    <ds:schemaRef ds:uri="http://www.w3.org/XML/1998/namespace"/>
    <ds:schemaRef ds:uri="402449c1-179d-48c4-9422-13d234b0788f"/>
    <ds:schemaRef ds:uri="http://schemas.microsoft.com/office/infopath/2007/PartnerControls"/>
    <ds:schemaRef ds:uri="http://purl.org/dc/terms/"/>
    <ds:schemaRef ds:uri="http://schemas.microsoft.com/office/2006/documentManagement/types"/>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4CFC1EEA-B388-4EBC-805D-C0D321BA1571}">
  <ds:schemaRefs>
    <ds:schemaRef ds:uri="http://schemas.microsoft.com/sharepoint/v3/contenttype/forms"/>
  </ds:schemaRefs>
</ds:datastoreItem>
</file>

<file path=customXml/itemProps3.xml><?xml version="1.0" encoding="utf-8"?>
<ds:datastoreItem xmlns:ds="http://schemas.openxmlformats.org/officeDocument/2006/customXml" ds:itemID="{EFBCFC11-402D-4F43-8E91-9C34C313E879}">
  <ds:schemaRefs>
    <ds:schemaRef ds:uri="402449c1-179d-48c4-9422-13d234b078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TotalTime>0</TotalTime>
  <Words>1396</Words>
  <Application>Microsoft Office PowerPoint</Application>
  <PresentationFormat>Grand écran</PresentationFormat>
  <Paragraphs>210</Paragraphs>
  <Slides>21</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21</vt:i4>
      </vt:variant>
    </vt:vector>
  </HeadingPairs>
  <TitlesOfParts>
    <vt:vector size="31" baseType="lpstr">
      <vt:lpstr>Arial</vt:lpstr>
      <vt:lpstr>Calibri</vt:lpstr>
      <vt:lpstr>Calibri Light</vt:lpstr>
      <vt:lpstr>Consolas</vt:lpstr>
      <vt:lpstr>Courier New</vt:lpstr>
      <vt:lpstr>Segoe UI</vt:lpstr>
      <vt:lpstr>Symbol</vt:lpstr>
      <vt:lpstr>Times New Roman</vt:lpstr>
      <vt:lpstr>Wingdings</vt:lpstr>
      <vt:lpstr>Rétrospective</vt:lpstr>
      <vt:lpstr>Cours 16 </vt:lpstr>
      <vt:lpstr>Contenu du cours</vt:lpstr>
      <vt:lpstr>Injection de dépendances</vt:lpstr>
      <vt:lpstr>Exemple sans Dependency Injection</vt:lpstr>
      <vt:lpstr>Exemple de création</vt:lpstr>
      <vt:lpstr>Changement pour SmsDialogService</vt:lpstr>
      <vt:lpstr>Changement pour SmsDialogService</vt:lpstr>
      <vt:lpstr>Présentation PowerPoint</vt:lpstr>
      <vt:lpstr>La solution, l’injection de dépendances</vt:lpstr>
      <vt:lpstr>La philosophie</vt:lpstr>
      <vt:lpstr>Votre DbContext</vt:lpstr>
      <vt:lpstr>DI Container</vt:lpstr>
      <vt:lpstr>Les responsabilités du DI container</vt:lpstr>
      <vt:lpstr>Peut simplifier l’utilisation d’un service</vt:lpstr>
      <vt:lpstr>Et comment le DI sait quand il doit créer et détruire?</vt:lpstr>
      <vt:lpstr>Poupées russes</vt:lpstr>
      <vt:lpstr>Autres utilisations</vt:lpstr>
      <vt:lpstr>Avantages</vt:lpstr>
      <vt:lpstr>Exemple complet d’injection</vt:lpstr>
      <vt:lpstr>2 façons d’injecter une dépendance</vt:lpstr>
      <vt:lpstr>Construction des dépendances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lastModifiedBy>Xavier Glorot</cp:lastModifiedBy>
  <cp:revision>1</cp:revision>
  <dcterms:created xsi:type="dcterms:W3CDTF">2021-06-05T18:50:42Z</dcterms:created>
  <dcterms:modified xsi:type="dcterms:W3CDTF">2026-06-26T10:34:59Z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28100</vt:r8>
  </property>
  <property fmtid="{D5CDD505-2E9C-101B-9397-08002B2CF9AE}" pid="5" name="WorkflowVersion">
    <vt:i4>1</vt:i4>
  </property>
</Properties>
</file>