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16"/>
  </p:notesMasterIdLst>
  <p:sldIdLst>
    <p:sldId id="256" r:id="rId5"/>
    <p:sldId id="259" r:id="rId6"/>
    <p:sldId id="376" r:id="rId7"/>
    <p:sldId id="387" r:id="rId8"/>
    <p:sldId id="385" r:id="rId9"/>
    <p:sldId id="392" r:id="rId10"/>
    <p:sldId id="393" r:id="rId11"/>
    <p:sldId id="386" r:id="rId12"/>
    <p:sldId id="391" r:id="rId13"/>
    <p:sldId id="389" r:id="rId14"/>
    <p:sldId id="39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 id="376"/>
            <p14:sldId id="387"/>
            <p14:sldId id="385"/>
            <p14:sldId id="392"/>
            <p14:sldId id="393"/>
            <p14:sldId id="386"/>
            <p14:sldId id="391"/>
            <p14:sldId id="389"/>
            <p14:sldId id="3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BD98A5-9803-88B5-9036-7C15F46EAB65}" v="88" dt="2026-06-28T00:17:00.54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9352" autoAdjust="0"/>
    <p:restoredTop sz="94660"/>
  </p:normalViewPr>
  <p:slideViewPr>
    <p:cSldViewPr snapToGrid="0">
      <p:cViewPr varScale="1">
        <p:scale>
          <a:sx n="79" d="100"/>
          <a:sy n="79" d="100"/>
        </p:scale>
        <p:origin x="124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avier Glorot" userId="S::xavier.glorot@cegepmontpetit.ca::3815898f-dfc6-440c-8cc9-e3b5359b8b38" providerId="AD" clId="Web-{77F59DDD-9F95-1819-08EA-177037BBA439}"/>
    <pc:docChg chg="modSld">
      <pc:chgData name="Xavier Glorot" userId="S::xavier.glorot@cegepmontpetit.ca::3815898f-dfc6-440c-8cc9-e3b5359b8b38" providerId="AD" clId="Web-{77F59DDD-9F95-1819-08EA-177037BBA439}" dt="2026-06-26T18:42:43.583" v="4" actId="20577"/>
      <pc:docMkLst>
        <pc:docMk/>
      </pc:docMkLst>
      <pc:sldChg chg="modSp">
        <pc:chgData name="Xavier Glorot" userId="S::xavier.glorot@cegepmontpetit.ca::3815898f-dfc6-440c-8cc9-e3b5359b8b38" providerId="AD" clId="Web-{77F59DDD-9F95-1819-08EA-177037BBA439}" dt="2026-06-26T18:42:43.583" v="4" actId="20577"/>
        <pc:sldMkLst>
          <pc:docMk/>
          <pc:sldMk cId="375330482" sldId="376"/>
        </pc:sldMkLst>
        <pc:spChg chg="mod">
          <ac:chgData name="Xavier Glorot" userId="S::xavier.glorot@cegepmontpetit.ca::3815898f-dfc6-440c-8cc9-e3b5359b8b38" providerId="AD" clId="Web-{77F59DDD-9F95-1819-08EA-177037BBA439}" dt="2026-06-26T18:42:43.583" v="4" actId="20577"/>
          <ac:spMkLst>
            <pc:docMk/>
            <pc:sldMk cId="375330482" sldId="376"/>
            <ac:spMk id="2" creationId="{7A31D376-F802-A484-66B2-2903E2735CA7}"/>
          </ac:spMkLst>
        </pc:spChg>
      </pc:sldChg>
    </pc:docChg>
  </pc:docChgLst>
  <pc:docChgLst>
    <pc:chgData name="David Marsolais" userId="S::david.marsolais@cegepmontpetit.ca::2bec40e6-1e22-4cb7-8f80-b64477357b7d" providerId="AD" clId="Web-{D4BD98A5-9803-88B5-9036-7C15F46EAB65}"/>
    <pc:docChg chg="modSld sldOrd">
      <pc:chgData name="David Marsolais" userId="S::david.marsolais@cegepmontpetit.ca::2bec40e6-1e22-4cb7-8f80-b64477357b7d" providerId="AD" clId="Web-{D4BD98A5-9803-88B5-9036-7C15F46EAB65}" dt="2026-06-28T00:17:00.541" v="85" actId="20577"/>
      <pc:docMkLst>
        <pc:docMk/>
      </pc:docMkLst>
      <pc:sldChg chg="modSp ord">
        <pc:chgData name="David Marsolais" userId="S::david.marsolais@cegepmontpetit.ca::2bec40e6-1e22-4cb7-8f80-b64477357b7d" providerId="AD" clId="Web-{D4BD98A5-9803-88B5-9036-7C15F46EAB65}" dt="2026-06-28T00:17:00.541" v="85" actId="20577"/>
        <pc:sldMkLst>
          <pc:docMk/>
          <pc:sldMk cId="507330184" sldId="386"/>
        </pc:sldMkLst>
        <pc:spChg chg="mod">
          <ac:chgData name="David Marsolais" userId="S::david.marsolais@cegepmontpetit.ca::2bec40e6-1e22-4cb7-8f80-b64477357b7d" providerId="AD" clId="Web-{D4BD98A5-9803-88B5-9036-7C15F46EAB65}" dt="2026-06-28T00:17:00.541" v="85" actId="20577"/>
          <ac:spMkLst>
            <pc:docMk/>
            <pc:sldMk cId="507330184" sldId="386"/>
            <ac:spMk id="7" creationId="{00371E87-4E91-4E08-0F0D-9BC86FCC6876}"/>
          </ac:spMkLst>
        </pc:spChg>
      </pc:sldChg>
      <pc:sldChg chg="addSp modSp">
        <pc:chgData name="David Marsolais" userId="S::david.marsolais@cegepmontpetit.ca::2bec40e6-1e22-4cb7-8f80-b64477357b7d" providerId="AD" clId="Web-{D4BD98A5-9803-88B5-9036-7C15F46EAB65}" dt="2026-06-28T00:02:56.285" v="46" actId="1076"/>
        <pc:sldMkLst>
          <pc:docMk/>
          <pc:sldMk cId="397383780" sldId="390"/>
        </pc:sldMkLst>
        <pc:spChg chg="mod">
          <ac:chgData name="David Marsolais" userId="S::david.marsolais@cegepmontpetit.ca::2bec40e6-1e22-4cb7-8f80-b64477357b7d" providerId="AD" clId="Web-{D4BD98A5-9803-88B5-9036-7C15F46EAB65}" dt="2026-06-28T00:02:31.847" v="45" actId="20577"/>
          <ac:spMkLst>
            <pc:docMk/>
            <pc:sldMk cId="397383780" sldId="390"/>
            <ac:spMk id="7" creationId="{B29255F4-B2AA-C5D2-0933-31A7494E5E3E}"/>
          </ac:spMkLst>
        </pc:spChg>
        <pc:picChg chg="add mod">
          <ac:chgData name="David Marsolais" userId="S::david.marsolais@cegepmontpetit.ca::2bec40e6-1e22-4cb7-8f80-b64477357b7d" providerId="AD" clId="Web-{D4BD98A5-9803-88B5-9036-7C15F46EAB65}" dt="2026-06-28T00:02:56.285" v="46" actId="1076"/>
          <ac:picMkLst>
            <pc:docMk/>
            <pc:sldMk cId="397383780" sldId="390"/>
            <ac:picMk id="2" creationId="{CD7A35C8-4AFF-16FC-275D-18B67E541BD6}"/>
          </ac:picMkLst>
        </pc:picChg>
      </pc:sldChg>
    </pc:docChg>
  </pc:docChgLst>
  <pc:docChgLst>
    <pc:chgData name="Xavier Glorot" userId="3815898f-dfc6-440c-8cc9-e3b5359b8b38" providerId="ADAL" clId="{E9B53BD4-1AC2-4979-B538-5EB21EF254EE}"/>
    <pc:docChg chg="custSel modSld">
      <pc:chgData name="Xavier Glorot" userId="3815898f-dfc6-440c-8cc9-e3b5359b8b38" providerId="ADAL" clId="{E9B53BD4-1AC2-4979-B538-5EB21EF254EE}" dt="2026-06-28T20:16:58.713" v="86" actId="20577"/>
      <pc:docMkLst>
        <pc:docMk/>
      </pc:docMkLst>
      <pc:sldChg chg="modSp mod">
        <pc:chgData name="Xavier Glorot" userId="3815898f-dfc6-440c-8cc9-e3b5359b8b38" providerId="ADAL" clId="{E9B53BD4-1AC2-4979-B538-5EB21EF254EE}" dt="2026-06-28T20:16:58.713" v="86" actId="20577"/>
        <pc:sldMkLst>
          <pc:docMk/>
          <pc:sldMk cId="375330482" sldId="376"/>
        </pc:sldMkLst>
        <pc:spChg chg="mod">
          <ac:chgData name="Xavier Glorot" userId="3815898f-dfc6-440c-8cc9-e3b5359b8b38" providerId="ADAL" clId="{E9B53BD4-1AC2-4979-B538-5EB21EF254EE}" dt="2026-06-28T20:16:58.713" v="86" actId="20577"/>
          <ac:spMkLst>
            <pc:docMk/>
            <pc:sldMk cId="375330482" sldId="376"/>
            <ac:spMk id="2" creationId="{7A31D376-F802-A484-66B2-2903E2735CA7}"/>
          </ac:spMkLst>
        </pc:spChg>
      </pc:sldChg>
      <pc:sldChg chg="modSp mod">
        <pc:chgData name="Xavier Glorot" userId="3815898f-dfc6-440c-8cc9-e3b5359b8b38" providerId="ADAL" clId="{E9B53BD4-1AC2-4979-B538-5EB21EF254EE}" dt="2026-05-30T20:21:59.476" v="8" actId="20577"/>
        <pc:sldMkLst>
          <pc:docMk/>
          <pc:sldMk cId="473803609" sldId="387"/>
        </pc:sldMkLst>
        <pc:spChg chg="mod">
          <ac:chgData name="Xavier Glorot" userId="3815898f-dfc6-440c-8cc9-e3b5359b8b38" providerId="ADAL" clId="{E9B53BD4-1AC2-4979-B538-5EB21EF254EE}" dt="2026-05-30T20:21:59.476" v="8" actId="20577"/>
          <ac:spMkLst>
            <pc:docMk/>
            <pc:sldMk cId="473803609" sldId="387"/>
            <ac:spMk id="5" creationId="{75FF1EED-0DC5-0F8A-BCFF-AC82143FED6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9F278-1280-48D5-A5A7-B2BDBEE54FF3}">
      <dgm:prSet/>
      <dgm:spPr/>
      <dgm:t>
        <a:bodyPr/>
        <a:lstStyle/>
        <a:p>
          <a:r>
            <a:rPr lang="en-US" dirty="0"/>
            <a:t>Generics</a:t>
          </a:r>
        </a:p>
      </dgm:t>
    </dgm:pt>
    <dgm:pt modelId="{685DF9B7-1D13-4DD0-838A-DD71A1B933DF}" type="parTrans" cxnId="{47A03863-705E-4288-9139-4BD74EB0E53D}">
      <dgm:prSet/>
      <dgm:spPr/>
      <dgm:t>
        <a:bodyPr/>
        <a:lstStyle/>
        <a:p>
          <a:endParaRPr lang="en-US"/>
        </a:p>
      </dgm:t>
    </dgm:pt>
    <dgm:pt modelId="{14EE5258-73A9-4BFE-B0DA-A0382D6B405A}" type="sibTrans" cxnId="{47A03863-705E-4288-9139-4BD74EB0E53D}">
      <dgm:prSet/>
      <dgm:spPr/>
      <dgm:t>
        <a:bodyPr/>
        <a:lstStyle/>
        <a:p>
          <a:endParaRPr lang="en-US"/>
        </a:p>
      </dgm:t>
    </dgm:pt>
    <dgm:pt modelId="{2202D379-9CE0-450F-BE92-A43487A4572F}">
      <dgm:prSet/>
      <dgm:spPr/>
      <dgm:t>
        <a:bodyPr/>
        <a:lstStyle/>
        <a:p>
          <a:r>
            <a:rPr lang="en-US" dirty="0" err="1"/>
            <a:t>Injecter</a:t>
          </a:r>
          <a:r>
            <a:rPr lang="en-US" dirty="0"/>
            <a:t> </a:t>
          </a:r>
          <a:r>
            <a:rPr lang="en-US" dirty="0" err="1"/>
            <a:t>notre</a:t>
          </a:r>
          <a:r>
            <a:rPr lang="en-US" dirty="0"/>
            <a:t> service</a:t>
          </a:r>
        </a:p>
      </dgm:t>
    </dgm:pt>
    <dgm:pt modelId="{1D88AD9E-5728-4329-9934-DDFB074C20ED}" type="parTrans" cxnId="{CDDB23FA-6126-48D4-B1B3-5CC35574BA81}">
      <dgm:prSet/>
      <dgm:spPr/>
      <dgm:t>
        <a:bodyPr/>
        <a:lstStyle/>
        <a:p>
          <a:endParaRPr lang="fr-CA"/>
        </a:p>
      </dgm:t>
    </dgm:pt>
    <dgm:pt modelId="{56E6BDD4-CA31-406C-B466-7BA99DCDFB7B}" type="sibTrans" cxnId="{CDDB23FA-6126-48D4-B1B3-5CC35574BA81}">
      <dgm:prSet/>
      <dgm:spPr/>
      <dgm:t>
        <a:bodyPr/>
        <a:lstStyle/>
        <a:p>
          <a:endParaRPr lang="fr-CA"/>
        </a:p>
      </dgm:t>
    </dgm:pt>
    <dgm:pt modelId="{0DA86583-E5B6-4AAA-8771-8483CF94F016}">
      <dgm:prSet/>
      <dgm:spPr/>
      <dgm:t>
        <a:bodyPr/>
        <a:lstStyle/>
        <a:p>
          <a:r>
            <a:rPr lang="fr-CA" dirty="0" err="1"/>
            <a:t>Generics</a:t>
          </a:r>
          <a:r>
            <a:rPr lang="fr-CA" dirty="0"/>
            <a:t> avec interface</a:t>
          </a:r>
        </a:p>
      </dgm:t>
    </dgm:pt>
    <dgm:pt modelId="{789C893E-D1D5-4213-845D-616609511BE3}" type="parTrans" cxnId="{C29240F7-C057-485B-B7FB-40A7908DCB42}">
      <dgm:prSet/>
      <dgm:spPr/>
      <dgm:t>
        <a:bodyPr/>
        <a:lstStyle/>
        <a:p>
          <a:endParaRPr lang="fr-CA"/>
        </a:p>
      </dgm:t>
    </dgm:pt>
    <dgm:pt modelId="{76683554-804C-4825-BA3B-75DA127A2D16}" type="sibTrans" cxnId="{C29240F7-C057-485B-B7FB-40A7908DCB42}">
      <dgm:prSet/>
      <dgm:spPr/>
      <dgm:t>
        <a:bodyPr/>
        <a:lstStyle/>
        <a:p>
          <a:endParaRPr lang="fr-CA"/>
        </a:p>
      </dgm:t>
    </dgm:pt>
    <dgm:pt modelId="{16AABE10-A64A-4B8D-B4BA-2AAD062A5550}">
      <dgm:prSet/>
      <dgm:spPr/>
      <dgm:t>
        <a:bodyPr/>
        <a:lstStyle/>
        <a:p>
          <a:r>
            <a:rPr lang="en-US" dirty="0" err="1"/>
            <a:t>Révision</a:t>
          </a:r>
          <a:r>
            <a:rPr lang="en-US" dirty="0"/>
            <a:t> Dependency Injection</a:t>
          </a:r>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53E10F27-FC09-4688-96F4-9CC671EF3923}">
      <dgm:prSet/>
      <dgm:spPr/>
      <dgm:t>
        <a:bodyPr/>
        <a:lstStyle/>
        <a:p>
          <a:r>
            <a:rPr lang="fr-CA" dirty="0" err="1"/>
            <a:t>IReadOnlyList</a:t>
          </a:r>
          <a:endParaRPr lang="fr-CA" dirty="0"/>
        </a:p>
      </dgm:t>
    </dgm:pt>
    <dgm:pt modelId="{5678DECF-404C-4A47-9155-392A29B3CE61}" type="parTrans" cxnId="{3DECF97E-1313-4A8E-96A7-8DFDA7BDD9D7}">
      <dgm:prSet/>
      <dgm:spPr/>
      <dgm:t>
        <a:bodyPr/>
        <a:lstStyle/>
        <a:p>
          <a:endParaRPr lang="fr-CA"/>
        </a:p>
      </dgm:t>
    </dgm:pt>
    <dgm:pt modelId="{5D898817-C148-4629-A7D9-E38CE7CAA879}" type="sibTrans" cxnId="{3DECF97E-1313-4A8E-96A7-8DFDA7BDD9D7}">
      <dgm:prSet/>
      <dgm:spPr/>
      <dgm:t>
        <a:bodyPr/>
        <a:lstStyle/>
        <a:p>
          <a:endParaRPr lang="fr-CA"/>
        </a:p>
      </dgm:t>
    </dgm:pt>
    <dgm:pt modelId="{198A0F16-91E0-459A-B222-1C767168702E}">
      <dgm:prSet/>
      <dgm:spPr/>
      <dgm:t>
        <a:bodyPr/>
        <a:lstStyle/>
        <a:p>
          <a:r>
            <a:rPr lang="fr-CA" dirty="0"/>
            <a:t>Génération de code d’une interface</a:t>
          </a:r>
        </a:p>
      </dgm:t>
    </dgm:pt>
    <dgm:pt modelId="{34351A71-386F-42CE-9DD7-6B4B032A4CAA}" type="parTrans" cxnId="{3D41C96D-6920-40D6-8FEB-10B535BAE832}">
      <dgm:prSet/>
      <dgm:spPr/>
      <dgm:t>
        <a:bodyPr/>
        <a:lstStyle/>
        <a:p>
          <a:endParaRPr lang="fr-CA"/>
        </a:p>
      </dgm:t>
    </dgm:pt>
    <dgm:pt modelId="{90057096-2BE4-4D1E-A70B-9BDE3571F49A}" type="sibTrans" cxnId="{3D41C96D-6920-40D6-8FEB-10B535BAE832}">
      <dgm:prSet/>
      <dgm:spPr/>
      <dgm:t>
        <a:bodyPr/>
        <a:lstStyle/>
        <a:p>
          <a:endParaRPr lang="fr-CA"/>
        </a:p>
      </dgm:t>
    </dgm:pt>
    <dgm:pt modelId="{163C7026-FC5F-4A2A-BDEA-1CDCA881A0BD}">
      <dgm:prSet/>
      <dgm:spPr/>
      <dgm:t>
        <a:bodyPr/>
        <a:lstStyle/>
        <a:p>
          <a:r>
            <a:rPr lang="en-US" dirty="0"/>
            <a:t>Services</a:t>
          </a:r>
        </a:p>
      </dgm:t>
    </dgm:pt>
    <dgm:pt modelId="{EAA33FFA-8B9C-482B-85E9-F73CA01CD7FC}" type="parTrans" cxnId="{ACB1D97F-D932-452D-8E7C-ED3E82FBD964}">
      <dgm:prSet/>
      <dgm:spPr/>
      <dgm:t>
        <a:bodyPr/>
        <a:lstStyle/>
        <a:p>
          <a:endParaRPr lang="fr-CA"/>
        </a:p>
      </dgm:t>
    </dgm:pt>
    <dgm:pt modelId="{5B9DBCD5-A502-4B5C-8A3C-8DBC84CD361C}" type="sibTrans" cxnId="{ACB1D97F-D932-452D-8E7C-ED3E82FBD964}">
      <dgm:prSet/>
      <dgm:spPr/>
      <dgm:t>
        <a:bodyPr/>
        <a:lstStyle/>
        <a:p>
          <a:endParaRPr lang="fr-CA"/>
        </a:p>
      </dgm:t>
    </dgm:pt>
    <dgm:pt modelId="{54DBE819-CED5-40A6-A1FD-0869378AD46C}">
      <dgm:prSet/>
      <dgm:spPr/>
      <dgm:t>
        <a:bodyPr/>
        <a:lstStyle/>
        <a:p>
          <a:r>
            <a:rPr lang="fr-CA" dirty="0"/>
            <a:t>Un service CRUD </a:t>
          </a:r>
          <a:r>
            <a:rPr lang="fr-CA" dirty="0" err="1"/>
            <a:t>generics</a:t>
          </a:r>
          <a:endParaRPr lang="fr-CA" dirty="0"/>
        </a:p>
      </dgm:t>
    </dgm:pt>
    <dgm:pt modelId="{652D613A-2097-45AB-BB0A-ED0CADD03E77}" type="parTrans" cxnId="{5A0C7FE7-3211-4957-B992-92CF1D2C20E1}">
      <dgm:prSet/>
      <dgm:spPr/>
      <dgm:t>
        <a:bodyPr/>
        <a:lstStyle/>
        <a:p>
          <a:endParaRPr lang="fr-CA"/>
        </a:p>
      </dgm:t>
    </dgm:pt>
    <dgm:pt modelId="{79867DF1-F8F9-4757-92B1-35B9DD7C4680}" type="sibTrans" cxnId="{5A0C7FE7-3211-4957-B992-92CF1D2C20E1}">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17E77E7-5BFB-431B-B8AF-567259D43D0A}" type="pres">
      <dgm:prSet presAssocID="{16AABE10-A64A-4B8D-B4BA-2AAD062A5550}" presName="parentText" presStyleLbl="node1" presStyleIdx="0" presStyleCnt="8">
        <dgm:presLayoutVars>
          <dgm:chMax val="0"/>
          <dgm:bulletEnabled val="1"/>
        </dgm:presLayoutVars>
      </dgm:prSet>
      <dgm:spPr/>
    </dgm:pt>
    <dgm:pt modelId="{BF42BD39-C17A-4097-9871-167C5A314F0E}" type="pres">
      <dgm:prSet presAssocID="{CF90DA37-5128-4921-9A1E-0804D868CD26}" presName="spacer" presStyleCnt="0"/>
      <dgm:spPr/>
    </dgm:pt>
    <dgm:pt modelId="{ABEC7631-9EF0-4692-9D63-04A0FA6E2CFF}" type="pres">
      <dgm:prSet presAssocID="{163C7026-FC5F-4A2A-BDEA-1CDCA881A0BD}" presName="parentText" presStyleLbl="node1" presStyleIdx="1" presStyleCnt="8">
        <dgm:presLayoutVars>
          <dgm:chMax val="0"/>
          <dgm:bulletEnabled val="1"/>
        </dgm:presLayoutVars>
      </dgm:prSet>
      <dgm:spPr/>
    </dgm:pt>
    <dgm:pt modelId="{7C6C5EFD-12C9-433B-AA21-766C878B036A}" type="pres">
      <dgm:prSet presAssocID="{5B9DBCD5-A502-4B5C-8A3C-8DBC84CD361C}" presName="spacer" presStyleCnt="0"/>
      <dgm:spPr/>
    </dgm:pt>
    <dgm:pt modelId="{EBDFD51D-196F-4AC6-8257-AA7A6A15EB52}" type="pres">
      <dgm:prSet presAssocID="{FEE9F278-1280-48D5-A5A7-B2BDBEE54FF3}" presName="parentText" presStyleLbl="node1" presStyleIdx="2" presStyleCnt="8">
        <dgm:presLayoutVars>
          <dgm:chMax val="0"/>
          <dgm:bulletEnabled val="1"/>
        </dgm:presLayoutVars>
      </dgm:prSet>
      <dgm:spPr/>
    </dgm:pt>
    <dgm:pt modelId="{AFEE4678-9EA1-4DE8-B98E-EEDA301873C7}" type="pres">
      <dgm:prSet presAssocID="{14EE5258-73A9-4BFE-B0DA-A0382D6B405A}" presName="spacer" presStyleCnt="0"/>
      <dgm:spPr/>
    </dgm:pt>
    <dgm:pt modelId="{A3338052-5C45-4D06-9D05-CA54A2DA9BA7}" type="pres">
      <dgm:prSet presAssocID="{0DA86583-E5B6-4AAA-8771-8483CF94F016}" presName="parentText" presStyleLbl="node1" presStyleIdx="3" presStyleCnt="8">
        <dgm:presLayoutVars>
          <dgm:chMax val="0"/>
          <dgm:bulletEnabled val="1"/>
        </dgm:presLayoutVars>
      </dgm:prSet>
      <dgm:spPr/>
    </dgm:pt>
    <dgm:pt modelId="{44171E2C-D5F7-4234-9222-D651A9BC6221}" type="pres">
      <dgm:prSet presAssocID="{76683554-804C-4825-BA3B-75DA127A2D16}" presName="spacer" presStyleCnt="0"/>
      <dgm:spPr/>
    </dgm:pt>
    <dgm:pt modelId="{0D64E0E5-1DA5-4CCA-A564-0F07B45F77E4}" type="pres">
      <dgm:prSet presAssocID="{53E10F27-FC09-4688-96F4-9CC671EF3923}" presName="parentText" presStyleLbl="node1" presStyleIdx="4" presStyleCnt="8">
        <dgm:presLayoutVars>
          <dgm:chMax val="0"/>
          <dgm:bulletEnabled val="1"/>
        </dgm:presLayoutVars>
      </dgm:prSet>
      <dgm:spPr/>
    </dgm:pt>
    <dgm:pt modelId="{4CAADCAE-7669-4B72-B9FC-3B3D08837FA0}" type="pres">
      <dgm:prSet presAssocID="{5D898817-C148-4629-A7D9-E38CE7CAA879}" presName="spacer" presStyleCnt="0"/>
      <dgm:spPr/>
    </dgm:pt>
    <dgm:pt modelId="{CCE3D882-C799-4845-AE73-3E679D7F7568}" type="pres">
      <dgm:prSet presAssocID="{54DBE819-CED5-40A6-A1FD-0869378AD46C}" presName="parentText" presStyleLbl="node1" presStyleIdx="5" presStyleCnt="8">
        <dgm:presLayoutVars>
          <dgm:chMax val="0"/>
          <dgm:bulletEnabled val="1"/>
        </dgm:presLayoutVars>
      </dgm:prSet>
      <dgm:spPr/>
    </dgm:pt>
    <dgm:pt modelId="{93CC2598-A8E0-439B-A77E-AD894DB89DBE}" type="pres">
      <dgm:prSet presAssocID="{79867DF1-F8F9-4757-92B1-35B9DD7C4680}" presName="spacer" presStyleCnt="0"/>
      <dgm:spPr/>
    </dgm:pt>
    <dgm:pt modelId="{A68999E4-1C52-4AD5-9E76-2197315ABD06}" type="pres">
      <dgm:prSet presAssocID="{198A0F16-91E0-459A-B222-1C767168702E}" presName="parentText" presStyleLbl="node1" presStyleIdx="6" presStyleCnt="8">
        <dgm:presLayoutVars>
          <dgm:chMax val="0"/>
          <dgm:bulletEnabled val="1"/>
        </dgm:presLayoutVars>
      </dgm:prSet>
      <dgm:spPr/>
    </dgm:pt>
    <dgm:pt modelId="{4DE4E7F6-7F14-40D7-B845-B857448C9C9C}" type="pres">
      <dgm:prSet presAssocID="{90057096-2BE4-4D1E-A70B-9BDE3571F49A}" presName="spacer" presStyleCnt="0"/>
      <dgm:spPr/>
    </dgm:pt>
    <dgm:pt modelId="{A1806376-2610-459C-9F34-080BF4DF7B23}" type="pres">
      <dgm:prSet presAssocID="{2202D379-9CE0-450F-BE92-A43487A4572F}" presName="parentText" presStyleLbl="node1" presStyleIdx="7" presStyleCnt="8">
        <dgm:presLayoutVars>
          <dgm:chMax val="0"/>
          <dgm:bulletEnabled val="1"/>
        </dgm:presLayoutVars>
      </dgm:prSet>
      <dgm:spPr/>
    </dgm:pt>
  </dgm:ptLst>
  <dgm:cxnLst>
    <dgm:cxn modelId="{82F1380D-452A-414C-81B7-5EFE13302138}" type="presOf" srcId="{2202D379-9CE0-450F-BE92-A43487A4572F}" destId="{A1806376-2610-459C-9F34-080BF4DF7B23}" srcOrd="0" destOrd="0" presId="urn:microsoft.com/office/officeart/2005/8/layout/vList2"/>
    <dgm:cxn modelId="{D144652D-4CB3-4A49-80CC-2CC7DCE90CE5}" type="presOf" srcId="{16AABE10-A64A-4B8D-B4BA-2AAD062A5550}" destId="{D17E77E7-5BFB-431B-B8AF-567259D43D0A}" srcOrd="0" destOrd="0" presId="urn:microsoft.com/office/officeart/2005/8/layout/vList2"/>
    <dgm:cxn modelId="{C7B70E33-4809-41D6-8863-578DF6DAD317}" type="presOf" srcId="{0DA86583-E5B6-4AAA-8771-8483CF94F016}" destId="{A3338052-5C45-4D06-9D05-CA54A2DA9BA7}" srcOrd="0" destOrd="0" presId="urn:microsoft.com/office/officeart/2005/8/layout/vList2"/>
    <dgm:cxn modelId="{47A03863-705E-4288-9139-4BD74EB0E53D}" srcId="{629F67AB-6A10-4FB6-B979-E0D4DB2AAD86}" destId="{FEE9F278-1280-48D5-A5A7-B2BDBEE54FF3}" srcOrd="2" destOrd="0" parTransId="{685DF9B7-1D13-4DD0-838A-DD71A1B933DF}" sibTransId="{14EE5258-73A9-4BFE-B0DA-A0382D6B405A}"/>
    <dgm:cxn modelId="{EA6E9D66-137C-4FF2-9B5F-EFB645CF046E}" srcId="{629F67AB-6A10-4FB6-B979-E0D4DB2AAD86}" destId="{16AABE10-A64A-4B8D-B4BA-2AAD062A5550}" srcOrd="0"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3D41C96D-6920-40D6-8FEB-10B535BAE832}" srcId="{629F67AB-6A10-4FB6-B979-E0D4DB2AAD86}" destId="{198A0F16-91E0-459A-B222-1C767168702E}" srcOrd="6" destOrd="0" parTransId="{34351A71-386F-42CE-9DD7-6B4B032A4CAA}" sibTransId="{90057096-2BE4-4D1E-A70B-9BDE3571F49A}"/>
    <dgm:cxn modelId="{E49F7D6F-7B1D-44E8-8677-379C9870DD36}" type="presOf" srcId="{53E10F27-FC09-4688-96F4-9CC671EF3923}" destId="{0D64E0E5-1DA5-4CCA-A564-0F07B45F77E4}" srcOrd="0" destOrd="0" presId="urn:microsoft.com/office/officeart/2005/8/layout/vList2"/>
    <dgm:cxn modelId="{BDD1D470-D173-4FFD-B552-E5F615F6FEA4}" type="presOf" srcId="{FEE9F278-1280-48D5-A5A7-B2BDBEE54FF3}" destId="{EBDFD51D-196F-4AC6-8257-AA7A6A15EB52}" srcOrd="0" destOrd="0" presId="urn:microsoft.com/office/officeart/2005/8/layout/vList2"/>
    <dgm:cxn modelId="{D4BD1352-3193-4EC2-A0C9-49083B7385BD}" type="presOf" srcId="{163C7026-FC5F-4A2A-BDEA-1CDCA881A0BD}" destId="{ABEC7631-9EF0-4692-9D63-04A0FA6E2CFF}" srcOrd="0" destOrd="0" presId="urn:microsoft.com/office/officeart/2005/8/layout/vList2"/>
    <dgm:cxn modelId="{3DECF97E-1313-4A8E-96A7-8DFDA7BDD9D7}" srcId="{629F67AB-6A10-4FB6-B979-E0D4DB2AAD86}" destId="{53E10F27-FC09-4688-96F4-9CC671EF3923}" srcOrd="4" destOrd="0" parTransId="{5678DECF-404C-4A47-9155-392A29B3CE61}" sibTransId="{5D898817-C148-4629-A7D9-E38CE7CAA879}"/>
    <dgm:cxn modelId="{ACB1D97F-D932-452D-8E7C-ED3E82FBD964}" srcId="{629F67AB-6A10-4FB6-B979-E0D4DB2AAD86}" destId="{163C7026-FC5F-4A2A-BDEA-1CDCA881A0BD}" srcOrd="1" destOrd="0" parTransId="{EAA33FFA-8B9C-482B-85E9-F73CA01CD7FC}" sibTransId="{5B9DBCD5-A502-4B5C-8A3C-8DBC84CD361C}"/>
    <dgm:cxn modelId="{4FFA4E9A-258F-40CB-B70C-AD91D0D06E88}" type="presOf" srcId="{198A0F16-91E0-459A-B222-1C767168702E}" destId="{A68999E4-1C52-4AD5-9E76-2197315ABD06}" srcOrd="0" destOrd="0" presId="urn:microsoft.com/office/officeart/2005/8/layout/vList2"/>
    <dgm:cxn modelId="{2BC58EDA-6E9D-471F-8987-8002AE952092}" type="presOf" srcId="{54DBE819-CED5-40A6-A1FD-0869378AD46C}" destId="{CCE3D882-C799-4845-AE73-3E679D7F7568}" srcOrd="0" destOrd="0" presId="urn:microsoft.com/office/officeart/2005/8/layout/vList2"/>
    <dgm:cxn modelId="{5A0C7FE7-3211-4957-B992-92CF1D2C20E1}" srcId="{629F67AB-6A10-4FB6-B979-E0D4DB2AAD86}" destId="{54DBE819-CED5-40A6-A1FD-0869378AD46C}" srcOrd="5" destOrd="0" parTransId="{652D613A-2097-45AB-BB0A-ED0CADD03E77}" sibTransId="{79867DF1-F8F9-4757-92B1-35B9DD7C4680}"/>
    <dgm:cxn modelId="{C29240F7-C057-485B-B7FB-40A7908DCB42}" srcId="{629F67AB-6A10-4FB6-B979-E0D4DB2AAD86}" destId="{0DA86583-E5B6-4AAA-8771-8483CF94F016}" srcOrd="3" destOrd="0" parTransId="{789C893E-D1D5-4213-845D-616609511BE3}" sibTransId="{76683554-804C-4825-BA3B-75DA127A2D16}"/>
    <dgm:cxn modelId="{CDDB23FA-6126-48D4-B1B3-5CC35574BA81}" srcId="{629F67AB-6A10-4FB6-B979-E0D4DB2AAD86}" destId="{2202D379-9CE0-450F-BE92-A43487A4572F}" srcOrd="7" destOrd="0" parTransId="{1D88AD9E-5728-4329-9934-DDFB074C20ED}" sibTransId="{56E6BDD4-CA31-406C-B466-7BA99DCDFB7B}"/>
    <dgm:cxn modelId="{8134964F-F9EA-40D6-9C9D-2C57AB3C447F}" type="presParOf" srcId="{5DC2C262-0B83-414A-973C-378445C35B15}" destId="{D17E77E7-5BFB-431B-B8AF-567259D43D0A}" srcOrd="0" destOrd="0" presId="urn:microsoft.com/office/officeart/2005/8/layout/vList2"/>
    <dgm:cxn modelId="{F01EF35B-68C9-4587-A82D-4216109BBA9A}" type="presParOf" srcId="{5DC2C262-0B83-414A-973C-378445C35B15}" destId="{BF42BD39-C17A-4097-9871-167C5A314F0E}" srcOrd="1" destOrd="0" presId="urn:microsoft.com/office/officeart/2005/8/layout/vList2"/>
    <dgm:cxn modelId="{868EF09F-FEE2-4F92-B53B-902E267C61E5}" type="presParOf" srcId="{5DC2C262-0B83-414A-973C-378445C35B15}" destId="{ABEC7631-9EF0-4692-9D63-04A0FA6E2CFF}" srcOrd="2" destOrd="0" presId="urn:microsoft.com/office/officeart/2005/8/layout/vList2"/>
    <dgm:cxn modelId="{52919767-E9DF-4DEE-B93E-AEC3A5D803FE}" type="presParOf" srcId="{5DC2C262-0B83-414A-973C-378445C35B15}" destId="{7C6C5EFD-12C9-433B-AA21-766C878B036A}" srcOrd="3" destOrd="0" presId="urn:microsoft.com/office/officeart/2005/8/layout/vList2"/>
    <dgm:cxn modelId="{BE2F7F71-5B17-4FBD-A9FF-45BFD755E902}" type="presParOf" srcId="{5DC2C262-0B83-414A-973C-378445C35B15}" destId="{EBDFD51D-196F-4AC6-8257-AA7A6A15EB52}" srcOrd="4" destOrd="0" presId="urn:microsoft.com/office/officeart/2005/8/layout/vList2"/>
    <dgm:cxn modelId="{238A6CB0-EB1C-4EE3-91EB-D0FE340FD629}" type="presParOf" srcId="{5DC2C262-0B83-414A-973C-378445C35B15}" destId="{AFEE4678-9EA1-4DE8-B98E-EEDA301873C7}" srcOrd="5" destOrd="0" presId="urn:microsoft.com/office/officeart/2005/8/layout/vList2"/>
    <dgm:cxn modelId="{4CD45AB4-4F50-4578-8108-B7D3152DD0EC}" type="presParOf" srcId="{5DC2C262-0B83-414A-973C-378445C35B15}" destId="{A3338052-5C45-4D06-9D05-CA54A2DA9BA7}" srcOrd="6" destOrd="0" presId="urn:microsoft.com/office/officeart/2005/8/layout/vList2"/>
    <dgm:cxn modelId="{04F3BB2C-8929-4D80-AACA-EE3D66FE21CF}" type="presParOf" srcId="{5DC2C262-0B83-414A-973C-378445C35B15}" destId="{44171E2C-D5F7-4234-9222-D651A9BC6221}" srcOrd="7" destOrd="0" presId="urn:microsoft.com/office/officeart/2005/8/layout/vList2"/>
    <dgm:cxn modelId="{C54B3326-D8C7-430F-A574-2FB9D69C0B7E}" type="presParOf" srcId="{5DC2C262-0B83-414A-973C-378445C35B15}" destId="{0D64E0E5-1DA5-4CCA-A564-0F07B45F77E4}" srcOrd="8" destOrd="0" presId="urn:microsoft.com/office/officeart/2005/8/layout/vList2"/>
    <dgm:cxn modelId="{4A9854ED-782B-4CB4-9634-C588174A3468}" type="presParOf" srcId="{5DC2C262-0B83-414A-973C-378445C35B15}" destId="{4CAADCAE-7669-4B72-B9FC-3B3D08837FA0}" srcOrd="9" destOrd="0" presId="urn:microsoft.com/office/officeart/2005/8/layout/vList2"/>
    <dgm:cxn modelId="{19F04D90-A2DE-431B-B5D7-D15EC70339AC}" type="presParOf" srcId="{5DC2C262-0B83-414A-973C-378445C35B15}" destId="{CCE3D882-C799-4845-AE73-3E679D7F7568}" srcOrd="10" destOrd="0" presId="urn:microsoft.com/office/officeart/2005/8/layout/vList2"/>
    <dgm:cxn modelId="{F3041840-B6F9-4184-A0C9-4F9CB9949404}" type="presParOf" srcId="{5DC2C262-0B83-414A-973C-378445C35B15}" destId="{93CC2598-A8E0-439B-A77E-AD894DB89DBE}" srcOrd="11" destOrd="0" presId="urn:microsoft.com/office/officeart/2005/8/layout/vList2"/>
    <dgm:cxn modelId="{F760DF88-EDA6-4009-BB26-5EE1AFCD274A}" type="presParOf" srcId="{5DC2C262-0B83-414A-973C-378445C35B15}" destId="{A68999E4-1C52-4AD5-9E76-2197315ABD06}" srcOrd="12" destOrd="0" presId="urn:microsoft.com/office/officeart/2005/8/layout/vList2"/>
    <dgm:cxn modelId="{5EE00BFD-FAC0-4CE5-B49B-1FC9A580D5D4}" type="presParOf" srcId="{5DC2C262-0B83-414A-973C-378445C35B15}" destId="{4DE4E7F6-7F14-40D7-B845-B857448C9C9C}" srcOrd="13" destOrd="0" presId="urn:microsoft.com/office/officeart/2005/8/layout/vList2"/>
    <dgm:cxn modelId="{0CABE7DA-6B9A-4E27-9763-BDCCA26109C9}" type="presParOf" srcId="{5DC2C262-0B83-414A-973C-378445C35B15}" destId="{A1806376-2610-459C-9F34-080BF4DF7B23}"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E77E7-5BFB-431B-B8AF-567259D43D0A}">
      <dsp:nvSpPr>
        <dsp:cNvPr id="0" name=""/>
        <dsp:cNvSpPr/>
      </dsp:nvSpPr>
      <dsp:spPr>
        <a:xfrm>
          <a:off x="0" y="16233"/>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Révision</a:t>
          </a:r>
          <a:r>
            <a:rPr lang="en-US" sz="2000" kern="1200" dirty="0"/>
            <a:t> Dependency Injection</a:t>
          </a:r>
        </a:p>
      </dsp:txBody>
      <dsp:txXfrm>
        <a:off x="23417" y="39650"/>
        <a:ext cx="10011565" cy="432866"/>
      </dsp:txXfrm>
    </dsp:sp>
    <dsp:sp modelId="{ABEC7631-9EF0-4692-9D63-04A0FA6E2CFF}">
      <dsp:nvSpPr>
        <dsp:cNvPr id="0" name=""/>
        <dsp:cNvSpPr/>
      </dsp:nvSpPr>
      <dsp:spPr>
        <a:xfrm>
          <a:off x="0" y="553533"/>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Services</a:t>
          </a:r>
        </a:p>
      </dsp:txBody>
      <dsp:txXfrm>
        <a:off x="23417" y="576950"/>
        <a:ext cx="10011565" cy="432866"/>
      </dsp:txXfrm>
    </dsp:sp>
    <dsp:sp modelId="{EBDFD51D-196F-4AC6-8257-AA7A6A15EB52}">
      <dsp:nvSpPr>
        <dsp:cNvPr id="0" name=""/>
        <dsp:cNvSpPr/>
      </dsp:nvSpPr>
      <dsp:spPr>
        <a:xfrm>
          <a:off x="0" y="10908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Generics</a:t>
          </a:r>
        </a:p>
      </dsp:txBody>
      <dsp:txXfrm>
        <a:off x="23417" y="1114251"/>
        <a:ext cx="10011565" cy="432866"/>
      </dsp:txXfrm>
    </dsp:sp>
    <dsp:sp modelId="{A3338052-5C45-4D06-9D05-CA54A2DA9BA7}">
      <dsp:nvSpPr>
        <dsp:cNvPr id="0" name=""/>
        <dsp:cNvSpPr/>
      </dsp:nvSpPr>
      <dsp:spPr>
        <a:xfrm>
          <a:off x="0" y="16281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err="1"/>
            <a:t>Generics</a:t>
          </a:r>
          <a:r>
            <a:rPr lang="fr-CA" sz="2000" kern="1200" dirty="0"/>
            <a:t> avec interface</a:t>
          </a:r>
        </a:p>
      </dsp:txBody>
      <dsp:txXfrm>
        <a:off x="23417" y="1651551"/>
        <a:ext cx="10011565" cy="432866"/>
      </dsp:txXfrm>
    </dsp:sp>
    <dsp:sp modelId="{0D64E0E5-1DA5-4CCA-A564-0F07B45F77E4}">
      <dsp:nvSpPr>
        <dsp:cNvPr id="0" name=""/>
        <dsp:cNvSpPr/>
      </dsp:nvSpPr>
      <dsp:spPr>
        <a:xfrm>
          <a:off x="0" y="21654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err="1"/>
            <a:t>IReadOnlyList</a:t>
          </a:r>
          <a:endParaRPr lang="fr-CA" sz="2000" kern="1200" dirty="0"/>
        </a:p>
      </dsp:txBody>
      <dsp:txXfrm>
        <a:off x="23417" y="2188851"/>
        <a:ext cx="10011565" cy="432866"/>
      </dsp:txXfrm>
    </dsp:sp>
    <dsp:sp modelId="{CCE3D882-C799-4845-AE73-3E679D7F7568}">
      <dsp:nvSpPr>
        <dsp:cNvPr id="0" name=""/>
        <dsp:cNvSpPr/>
      </dsp:nvSpPr>
      <dsp:spPr>
        <a:xfrm>
          <a:off x="0" y="27027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Un service CRUD </a:t>
          </a:r>
          <a:r>
            <a:rPr lang="fr-CA" sz="2000" kern="1200" dirty="0" err="1"/>
            <a:t>generics</a:t>
          </a:r>
          <a:endParaRPr lang="fr-CA" sz="2000" kern="1200" dirty="0"/>
        </a:p>
      </dsp:txBody>
      <dsp:txXfrm>
        <a:off x="23417" y="2726151"/>
        <a:ext cx="10011565" cy="432866"/>
      </dsp:txXfrm>
    </dsp:sp>
    <dsp:sp modelId="{A68999E4-1C52-4AD5-9E76-2197315ABD06}">
      <dsp:nvSpPr>
        <dsp:cNvPr id="0" name=""/>
        <dsp:cNvSpPr/>
      </dsp:nvSpPr>
      <dsp:spPr>
        <a:xfrm>
          <a:off x="0" y="32400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Génération de code d’une interface</a:t>
          </a:r>
        </a:p>
      </dsp:txBody>
      <dsp:txXfrm>
        <a:off x="23417" y="3263451"/>
        <a:ext cx="10011565" cy="432866"/>
      </dsp:txXfrm>
    </dsp:sp>
    <dsp:sp modelId="{A1806376-2610-459C-9F34-080BF4DF7B23}">
      <dsp:nvSpPr>
        <dsp:cNvPr id="0" name=""/>
        <dsp:cNvSpPr/>
      </dsp:nvSpPr>
      <dsp:spPr>
        <a:xfrm>
          <a:off x="0" y="3777334"/>
          <a:ext cx="10058399" cy="4797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Injecter</a:t>
          </a:r>
          <a:r>
            <a:rPr lang="en-US" sz="2000" kern="1200" dirty="0"/>
            <a:t> </a:t>
          </a:r>
          <a:r>
            <a:rPr lang="en-US" sz="2000" kern="1200" dirty="0" err="1"/>
            <a:t>notre</a:t>
          </a:r>
          <a:r>
            <a:rPr lang="en-US" sz="2000" kern="1200" dirty="0"/>
            <a:t> service</a:t>
          </a:r>
        </a:p>
      </dsp:txBody>
      <dsp:txXfrm>
        <a:off x="23417" y="3800751"/>
        <a:ext cx="10011565" cy="4328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2026-06-28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‹N°›</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2026-06-28</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2026-06-28</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2026-06-28</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2026-06-28</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2026-06-28</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2026-06-28</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2026-06-28</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‹N°›</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2026-06-28</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‹N°›</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dirty="0"/>
              <a:t>Cours </a:t>
            </a:r>
            <a:r>
              <a:rPr lang="fr-CA" dirty="0"/>
              <a:t>17</a:t>
            </a:r>
            <a:r>
              <a:rPr lang="fr-CA" noProof="0" dirty="0"/>
              <a:t> </a:t>
            </a:r>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dirty="0">
                <a:solidFill>
                  <a:schemeClr val="tx1">
                    <a:lumMod val="85000"/>
                    <a:lumOff val="15000"/>
                  </a:schemeClr>
                </a:solidFill>
              </a:rPr>
              <a:t>GENERICS, SERVICES</a:t>
            </a:r>
            <a:endParaRPr lang="fr-CA" noProof="0" dirty="0">
              <a:solidFill>
                <a:schemeClr val="tx1">
                  <a:lumMod val="85000"/>
                  <a:lumOff val="15000"/>
                </a:schemeClr>
              </a:solidFill>
            </a:endParaRP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1806734496"/>
              </p:ext>
            </p:extLst>
          </p:nvPr>
        </p:nvGraphicFramePr>
        <p:xfrm>
          <a:off x="1097280" y="1179576"/>
          <a:ext cx="10058400" cy="4273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dirty="0"/>
              <a:t>Révision </a:t>
            </a:r>
            <a:r>
              <a:rPr lang="fr-CA" dirty="0" err="1"/>
              <a:t>Dependency</a:t>
            </a:r>
            <a:r>
              <a:rPr lang="fr-CA" dirty="0"/>
              <a:t> Injection (DI)</a:t>
            </a:r>
          </a:p>
        </p:txBody>
      </p:sp>
      <p:sp>
        <p:nvSpPr>
          <p:cNvPr id="2" name="Espace réservé du contenu 1">
            <a:extLst>
              <a:ext uri="{FF2B5EF4-FFF2-40B4-BE49-F238E27FC236}">
                <a16:creationId xmlns:a16="http://schemas.microsoft.com/office/drawing/2014/main" id="{7A31D376-F802-A484-66B2-2903E2735CA7}"/>
              </a:ext>
            </a:extLst>
          </p:cNvPr>
          <p:cNvSpPr>
            <a:spLocks noGrp="1"/>
          </p:cNvSpPr>
          <p:nvPr>
            <p:ph idx="1"/>
          </p:nvPr>
        </p:nvSpPr>
        <p:spPr/>
        <p:txBody>
          <a:bodyPr vert="horz" lIns="0" tIns="45720" rIns="0" bIns="45720" rtlCol="0" anchor="t">
            <a:normAutofit/>
          </a:bodyPr>
          <a:lstStyle/>
          <a:p>
            <a:pPr marL="0" indent="0">
              <a:buNone/>
            </a:pPr>
            <a:r>
              <a:rPr lang="fr-CA" dirty="0"/>
              <a:t>- On peut ajouter une dépendance (ou service) dans </a:t>
            </a:r>
            <a:r>
              <a:rPr lang="fr-CA" dirty="0" err="1"/>
              <a:t>Program.cs</a:t>
            </a:r>
            <a:endParaRPr lang="fr-CA" dirty="0"/>
          </a:p>
          <a:p>
            <a:pPr marL="0" indent="0">
              <a:buNone/>
            </a:pPr>
            <a:r>
              <a:rPr lang="fr-CA" dirty="0"/>
              <a:t>- Une dépendance peut avoir une des durées de vie suivante:</a:t>
            </a:r>
          </a:p>
          <a:p>
            <a:pPr marL="0" indent="0">
              <a:buNone/>
            </a:pPr>
            <a:r>
              <a:rPr lang="fr-CA" dirty="0"/>
              <a:t>	- </a:t>
            </a:r>
            <a:r>
              <a:rPr lang="fr-CA" b="1" dirty="0" err="1">
                <a:solidFill>
                  <a:schemeClr val="tx1"/>
                </a:solidFill>
              </a:rPr>
              <a:t>AddSingleton</a:t>
            </a:r>
            <a:r>
              <a:rPr lang="fr-CA" dirty="0"/>
              <a:t> (une seule instance créée)</a:t>
            </a:r>
          </a:p>
          <a:p>
            <a:pPr marL="0" indent="0">
              <a:buNone/>
            </a:pPr>
            <a:r>
              <a:rPr lang="fr-CA" dirty="0"/>
              <a:t>	- </a:t>
            </a:r>
            <a:r>
              <a:rPr lang="fr-CA" b="1" dirty="0" err="1">
                <a:solidFill>
                  <a:schemeClr val="tx1"/>
                </a:solidFill>
              </a:rPr>
              <a:t>AddScoped</a:t>
            </a:r>
            <a:r>
              <a:rPr lang="fr-CA" dirty="0"/>
              <a:t> (Une instance créée pour la durée d’une action d’un contrôleur)</a:t>
            </a:r>
          </a:p>
          <a:p>
            <a:pPr marL="0" indent="0">
              <a:buNone/>
            </a:pPr>
            <a:r>
              <a:rPr lang="fr-CA" dirty="0"/>
              <a:t>	- </a:t>
            </a:r>
            <a:r>
              <a:rPr lang="fr-CA" b="1" dirty="0" err="1">
                <a:solidFill>
                  <a:schemeClr val="tx1"/>
                </a:solidFill>
              </a:rPr>
              <a:t>AddTransient</a:t>
            </a:r>
            <a:r>
              <a:rPr lang="fr-CA" dirty="0"/>
              <a:t> (Nouvelle instance créée pour chaque demande, les instances sont 	détruites à la fin du scope/action)</a:t>
            </a:r>
          </a:p>
          <a:p>
            <a:pPr marL="0" indent="0">
              <a:buNone/>
            </a:pPr>
            <a:r>
              <a:rPr lang="fr-CA" dirty="0"/>
              <a:t>- Nous avons vu deux manières d’injecter le service:</a:t>
            </a:r>
            <a:endParaRPr lang="fr-CA" dirty="0">
              <a:ea typeface="Calibri"/>
              <a:cs typeface="Calibri"/>
            </a:endParaRPr>
          </a:p>
          <a:p>
            <a:pPr marL="0" indent="0">
              <a:buNone/>
            </a:pPr>
            <a:r>
              <a:rPr lang="fr-CA" dirty="0"/>
              <a:t>	- </a:t>
            </a:r>
            <a:r>
              <a:rPr lang="fr-CA" b="1" dirty="0">
                <a:solidFill>
                  <a:schemeClr val="tx1"/>
                </a:solidFill>
              </a:rPr>
              <a:t>Constructeur</a:t>
            </a:r>
          </a:p>
          <a:p>
            <a:pPr marL="0" indent="0">
              <a:buNone/>
            </a:pPr>
            <a:r>
              <a:rPr lang="fr-CA" dirty="0"/>
              <a:t>	- </a:t>
            </a:r>
            <a:r>
              <a:rPr lang="fr-CA" b="1" i="0" dirty="0">
                <a:solidFill>
                  <a:srgbClr val="161616"/>
                </a:solidFill>
                <a:effectLst/>
                <a:latin typeface="SFMono-Regular"/>
              </a:rPr>
              <a:t>[</a:t>
            </a:r>
            <a:r>
              <a:rPr lang="fr-CA" b="1" i="0" dirty="0" err="1">
                <a:solidFill>
                  <a:srgbClr val="161616"/>
                </a:solidFill>
                <a:effectLst/>
                <a:latin typeface="SFMono-Regular"/>
              </a:rPr>
              <a:t>FromServices</a:t>
            </a:r>
            <a:r>
              <a:rPr lang="fr-CA" b="1" i="0" dirty="0">
                <a:solidFill>
                  <a:srgbClr val="161616"/>
                </a:solidFill>
                <a:effectLst/>
                <a:latin typeface="SFMono-Regular"/>
              </a:rPr>
              <a:t>]</a:t>
            </a:r>
          </a:p>
          <a:p>
            <a:pPr marL="0" indent="0">
              <a:buNone/>
            </a:pPr>
            <a:r>
              <a:rPr lang="fr-CA" dirty="0"/>
              <a:t>Voir les notes du </a:t>
            </a:r>
            <a:r>
              <a:rPr lang="fr-CA" b="1" dirty="0">
                <a:solidFill>
                  <a:schemeClr val="tx1"/>
                </a:solidFill>
              </a:rPr>
              <a:t>cours 16 </a:t>
            </a:r>
            <a:r>
              <a:rPr lang="fr-CA" dirty="0"/>
              <a:t>pour plus de détails</a:t>
            </a:r>
            <a:endParaRPr lang="fr-CA" dirty="0">
              <a:cs typeface="Calibri"/>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3BBFF5-27F5-3536-77E6-24F7D7FA2FF6}"/>
              </a:ext>
            </a:extLst>
          </p:cNvPr>
          <p:cNvSpPr>
            <a:spLocks noGrp="1"/>
          </p:cNvSpPr>
          <p:nvPr>
            <p:ph type="title"/>
          </p:nvPr>
        </p:nvSpPr>
        <p:spPr/>
        <p:txBody>
          <a:bodyPr/>
          <a:lstStyle/>
          <a:p>
            <a:r>
              <a:rPr lang="fr-CA" dirty="0"/>
              <a:t>Créer nos propres services</a:t>
            </a:r>
          </a:p>
        </p:txBody>
      </p:sp>
      <p:sp>
        <p:nvSpPr>
          <p:cNvPr id="5" name="Espace réservé du contenu 4">
            <a:extLst>
              <a:ext uri="{FF2B5EF4-FFF2-40B4-BE49-F238E27FC236}">
                <a16:creationId xmlns:a16="http://schemas.microsoft.com/office/drawing/2014/main" id="{75FF1EED-0DC5-0F8A-BCFF-AC82143FED69}"/>
              </a:ext>
            </a:extLst>
          </p:cNvPr>
          <p:cNvSpPr>
            <a:spLocks noGrp="1"/>
          </p:cNvSpPr>
          <p:nvPr>
            <p:ph idx="1"/>
          </p:nvPr>
        </p:nvSpPr>
        <p:spPr/>
        <p:txBody>
          <a:bodyPr/>
          <a:lstStyle/>
          <a:p>
            <a:pPr marL="0" indent="0">
              <a:buNone/>
            </a:pPr>
            <a:r>
              <a:rPr lang="fr-CA" b="1" dirty="0"/>
              <a:t>Pourquoi on veut créer nos propres services?</a:t>
            </a:r>
          </a:p>
          <a:p>
            <a:pPr marL="0" indent="0">
              <a:buNone/>
            </a:pPr>
            <a:r>
              <a:rPr lang="fr-CA" dirty="0"/>
              <a:t>- Réutiliser notre code</a:t>
            </a:r>
          </a:p>
          <a:p>
            <a:pPr marL="0" indent="0">
              <a:buNone/>
            </a:pPr>
            <a:r>
              <a:rPr lang="fr-CA" dirty="0"/>
              <a:t>- </a:t>
            </a:r>
            <a:r>
              <a:rPr lang="fr-CA"/>
              <a:t>Bien séparer </a:t>
            </a:r>
            <a:r>
              <a:rPr lang="fr-CA" dirty="0"/>
              <a:t>les responsabilités car sinon, nos </a:t>
            </a:r>
            <a:r>
              <a:rPr lang="fr-CA"/>
              <a:t>contrôleurs risquent </a:t>
            </a:r>
            <a:r>
              <a:rPr lang="fr-CA" dirty="0"/>
              <a:t>de devenir trop complexes</a:t>
            </a:r>
          </a:p>
          <a:p>
            <a:pPr marL="0" indent="0">
              <a:buNone/>
            </a:pPr>
            <a:r>
              <a:rPr lang="fr-CA" dirty="0"/>
              <a:t>La tâche du contrôleur c’est de vérifier les paramètres reçus et de retourner les bons codes d’erreurs ou de succès et rediriger vers la bonne page si nécessaire. C’est déjà beaucoup, alors on veut déplacer le reste de la logique dans un service.</a:t>
            </a:r>
          </a:p>
        </p:txBody>
      </p:sp>
      <p:sp>
        <p:nvSpPr>
          <p:cNvPr id="3" name="Espace réservé du pied de page 2">
            <a:extLst>
              <a:ext uri="{FF2B5EF4-FFF2-40B4-BE49-F238E27FC236}">
                <a16:creationId xmlns:a16="http://schemas.microsoft.com/office/drawing/2014/main" id="{59D4D803-D8DF-FACE-E35F-4E163D27358E}"/>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F288931C-72B6-77B8-356C-B4C353266BA0}"/>
              </a:ext>
            </a:extLst>
          </p:cNvPr>
          <p:cNvSpPr>
            <a:spLocks noGrp="1"/>
          </p:cNvSpPr>
          <p:nvPr>
            <p:ph type="sldNum" sz="quarter" idx="12"/>
          </p:nvPr>
        </p:nvSpPr>
        <p:spPr/>
        <p:txBody>
          <a:bodyPr/>
          <a:lstStyle/>
          <a:p>
            <a:fld id="{C2CBE6A3-4AEF-4734-8AB8-E4DE745DFB5E}" type="slidenum">
              <a:rPr lang="fr-CA" smtClean="0"/>
              <a:t>4</a:t>
            </a:fld>
            <a:endParaRPr lang="fr-CA"/>
          </a:p>
        </p:txBody>
      </p:sp>
    </p:spTree>
    <p:extLst>
      <p:ext uri="{BB962C8B-B14F-4D97-AF65-F5344CB8AC3E}">
        <p14:creationId xmlns:p14="http://schemas.microsoft.com/office/powerpoint/2010/main" val="473803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dirty="0" err="1"/>
              <a:t>Generics</a:t>
            </a:r>
            <a:endParaRPr lang="fr-CA" dirty="0"/>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5</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dirty="0"/>
              <a:t>On peut utiliser des </a:t>
            </a:r>
            <a:r>
              <a:rPr lang="fr-CA" b="1" dirty="0"/>
              <a:t>interfaces</a:t>
            </a:r>
            <a:r>
              <a:rPr lang="fr-CA" dirty="0"/>
              <a:t> pour avoir du code qui traite des objets de </a:t>
            </a:r>
            <a:r>
              <a:rPr lang="fr-CA" b="1" dirty="0"/>
              <a:t>classes différentes </a:t>
            </a:r>
            <a:r>
              <a:rPr lang="fr-CA" dirty="0"/>
              <a:t>qui partagent une même </a:t>
            </a:r>
            <a:r>
              <a:rPr lang="fr-CA" b="1" dirty="0"/>
              <a:t>interface</a:t>
            </a:r>
            <a:r>
              <a:rPr lang="fr-CA" dirty="0"/>
              <a:t>. Mais le </a:t>
            </a:r>
            <a:r>
              <a:rPr lang="fr-CA" b="1" dirty="0"/>
              <a:t>type retourné </a:t>
            </a:r>
            <a:r>
              <a:rPr lang="fr-CA" dirty="0"/>
              <a:t>est alors du type de </a:t>
            </a:r>
            <a:r>
              <a:rPr lang="fr-CA" b="1" dirty="0"/>
              <a:t>l’interface</a:t>
            </a:r>
            <a:r>
              <a:rPr lang="fr-CA" dirty="0"/>
              <a:t>. Ça peut mener à beaucoup de « </a:t>
            </a:r>
            <a:r>
              <a:rPr lang="fr-CA" dirty="0" err="1"/>
              <a:t>cast</a:t>
            </a:r>
            <a:r>
              <a:rPr lang="fr-CA" dirty="0"/>
              <a:t> ».</a:t>
            </a:r>
          </a:p>
          <a:p>
            <a:pPr marL="0" indent="0">
              <a:buNone/>
            </a:pPr>
            <a:endParaRPr lang="fr-CA" dirty="0"/>
          </a:p>
        </p:txBody>
      </p:sp>
      <p:pic>
        <p:nvPicPr>
          <p:cNvPr id="9" name="Image 8">
            <a:extLst>
              <a:ext uri="{FF2B5EF4-FFF2-40B4-BE49-F238E27FC236}">
                <a16:creationId xmlns:a16="http://schemas.microsoft.com/office/drawing/2014/main" id="{AA85875A-978F-295E-83C8-5C141D0E949A}"/>
              </a:ext>
            </a:extLst>
          </p:cNvPr>
          <p:cNvPicPr>
            <a:picLocks noChangeAspect="1"/>
          </p:cNvPicPr>
          <p:nvPr/>
        </p:nvPicPr>
        <p:blipFill>
          <a:blip r:embed="rId2"/>
          <a:stretch>
            <a:fillRect/>
          </a:stretch>
        </p:blipFill>
        <p:spPr>
          <a:xfrm>
            <a:off x="1094033" y="2220302"/>
            <a:ext cx="7991475" cy="4019550"/>
          </a:xfrm>
          <a:prstGeom prst="rect">
            <a:avLst/>
          </a:prstGeom>
          <a:ln>
            <a:solidFill>
              <a:schemeClr val="tx1"/>
            </a:solidFill>
          </a:ln>
        </p:spPr>
      </p:pic>
      <p:sp>
        <p:nvSpPr>
          <p:cNvPr id="8" name="Rectangle 7">
            <a:extLst>
              <a:ext uri="{FF2B5EF4-FFF2-40B4-BE49-F238E27FC236}">
                <a16:creationId xmlns:a16="http://schemas.microsoft.com/office/drawing/2014/main" id="{BC60AF5D-FB60-D9B7-2654-6303276CB7C3}"/>
              </a:ext>
            </a:extLst>
          </p:cNvPr>
          <p:cNvSpPr/>
          <p:nvPr/>
        </p:nvSpPr>
        <p:spPr>
          <a:xfrm>
            <a:off x="4469414" y="5613705"/>
            <a:ext cx="732603" cy="34660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1B8621A4-78A2-562D-4BEF-ECFB5DC184CF}"/>
              </a:ext>
            </a:extLst>
          </p:cNvPr>
          <p:cNvSpPr/>
          <p:nvPr/>
        </p:nvSpPr>
        <p:spPr>
          <a:xfrm>
            <a:off x="3401246" y="1772887"/>
            <a:ext cx="784860" cy="26844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257342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dirty="0" err="1"/>
              <a:t>Generics</a:t>
            </a:r>
            <a:endParaRPr lang="fr-CA" dirty="0"/>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6</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dirty="0"/>
              <a:t>Avec les </a:t>
            </a:r>
            <a:r>
              <a:rPr lang="fr-CA" b="1" dirty="0" err="1"/>
              <a:t>generics</a:t>
            </a:r>
            <a:r>
              <a:rPr lang="fr-CA" dirty="0"/>
              <a:t>, on peut écrire du code qui traite des objets de </a:t>
            </a:r>
            <a:r>
              <a:rPr lang="fr-CA" b="1" dirty="0"/>
              <a:t>classes différentes</a:t>
            </a:r>
            <a:r>
              <a:rPr lang="fr-CA" dirty="0"/>
              <a:t>, mais qui traite ces objets directement dans </a:t>
            </a:r>
            <a:r>
              <a:rPr lang="fr-CA" b="1" dirty="0"/>
              <a:t>le type spécifié dans le </a:t>
            </a:r>
            <a:r>
              <a:rPr lang="fr-CA" b="1" dirty="0" err="1"/>
              <a:t>generics</a:t>
            </a:r>
            <a:r>
              <a:rPr lang="fr-CA" dirty="0"/>
              <a:t>.</a:t>
            </a:r>
          </a:p>
          <a:p>
            <a:pPr marL="0" indent="0">
              <a:buNone/>
            </a:pPr>
            <a:r>
              <a:rPr lang="fr-CA" dirty="0"/>
              <a:t>L’exemple de </a:t>
            </a:r>
            <a:r>
              <a:rPr lang="fr-CA" b="1" dirty="0" err="1"/>
              <a:t>generics</a:t>
            </a:r>
            <a:r>
              <a:rPr lang="fr-CA" dirty="0"/>
              <a:t> que vous utilisez tout le temps, c’est List&lt;</a:t>
            </a:r>
            <a:r>
              <a:rPr lang="fr-CA" b="1" dirty="0"/>
              <a:t>T</a:t>
            </a:r>
            <a:r>
              <a:rPr lang="fr-CA" dirty="0"/>
              <a:t>&gt;. Si on écrit List&lt;</a:t>
            </a:r>
            <a:r>
              <a:rPr lang="fr-CA" b="1" dirty="0"/>
              <a:t>Bateau</a:t>
            </a:r>
            <a:r>
              <a:rPr lang="fr-CA" dirty="0"/>
              <a:t>&gt;, on a une liste dont les méthodes ont maintenant le type </a:t>
            </a:r>
            <a:r>
              <a:rPr lang="fr-CA" b="1" dirty="0"/>
              <a:t>Bateau</a:t>
            </a:r>
            <a:r>
              <a:rPr lang="fr-CA" dirty="0"/>
              <a:t>.</a:t>
            </a:r>
          </a:p>
          <a:p>
            <a:pPr marL="0" indent="0">
              <a:buNone/>
            </a:pPr>
            <a:r>
              <a:rPr lang="fr-CA" dirty="0"/>
              <a:t>Voici un exemple de classe qui gagne à devenir </a:t>
            </a:r>
            <a:r>
              <a:rPr lang="fr-CA" b="1" dirty="0"/>
              <a:t>générique</a:t>
            </a:r>
            <a:r>
              <a:rPr lang="fr-CA" dirty="0"/>
              <a:t>.</a:t>
            </a:r>
          </a:p>
          <a:p>
            <a:pPr marL="0" indent="0">
              <a:buNone/>
            </a:pPr>
            <a:endParaRPr lang="fr-CA" dirty="0"/>
          </a:p>
          <a:p>
            <a:pPr marL="0" indent="0">
              <a:buNone/>
            </a:pPr>
            <a:endParaRPr lang="fr-CA" dirty="0"/>
          </a:p>
          <a:p>
            <a:pPr marL="0" indent="0">
              <a:buNone/>
            </a:pPr>
            <a:endParaRPr lang="fr-CA" dirty="0"/>
          </a:p>
          <a:p>
            <a:pPr marL="0" indent="0">
              <a:buNone/>
            </a:pPr>
            <a:endParaRPr lang="fr-CA" dirty="0"/>
          </a:p>
          <a:p>
            <a:pPr marL="0" indent="0">
              <a:buNone/>
            </a:pPr>
            <a:endParaRPr lang="fr-CA" dirty="0"/>
          </a:p>
          <a:p>
            <a:pPr marL="0" indent="0">
              <a:buNone/>
            </a:pPr>
            <a:r>
              <a:rPr lang="fr-CA" dirty="0"/>
              <a:t>Remarquez que l’on peut passer le type générique </a:t>
            </a:r>
            <a:r>
              <a:rPr lang="fr-CA" b="1" dirty="0"/>
              <a:t>T</a:t>
            </a:r>
            <a:r>
              <a:rPr lang="fr-CA" dirty="0"/>
              <a:t> de SandwichMaker3000 à la </a:t>
            </a:r>
            <a:r>
              <a:rPr lang="fr-CA" b="1" dirty="0"/>
              <a:t>liste</a:t>
            </a:r>
            <a:r>
              <a:rPr lang="fr-CA" dirty="0"/>
              <a:t>!</a:t>
            </a:r>
          </a:p>
        </p:txBody>
      </p:sp>
      <p:grpSp>
        <p:nvGrpSpPr>
          <p:cNvPr id="17" name="Groupe 16">
            <a:extLst>
              <a:ext uri="{FF2B5EF4-FFF2-40B4-BE49-F238E27FC236}">
                <a16:creationId xmlns:a16="http://schemas.microsoft.com/office/drawing/2014/main" id="{9E26AF0D-C30D-14B3-39D3-BC2723FA78F4}"/>
              </a:ext>
            </a:extLst>
          </p:cNvPr>
          <p:cNvGrpSpPr/>
          <p:nvPr/>
        </p:nvGrpSpPr>
        <p:grpSpPr>
          <a:xfrm>
            <a:off x="314182" y="3162006"/>
            <a:ext cx="11395831" cy="1974483"/>
            <a:chOff x="322571" y="3522733"/>
            <a:chExt cx="11395831" cy="1974483"/>
          </a:xfrm>
        </p:grpSpPr>
        <p:pic>
          <p:nvPicPr>
            <p:cNvPr id="9" name="Image 8">
              <a:extLst>
                <a:ext uri="{FF2B5EF4-FFF2-40B4-BE49-F238E27FC236}">
                  <a16:creationId xmlns:a16="http://schemas.microsoft.com/office/drawing/2014/main" id="{526ADB88-68FF-6EC2-2670-7FEC5453F5D0}"/>
                </a:ext>
              </a:extLst>
            </p:cNvPr>
            <p:cNvPicPr>
              <a:picLocks noChangeAspect="1"/>
            </p:cNvPicPr>
            <p:nvPr/>
          </p:nvPicPr>
          <p:blipFill>
            <a:blip r:embed="rId2"/>
            <a:stretch>
              <a:fillRect/>
            </a:stretch>
          </p:blipFill>
          <p:spPr>
            <a:xfrm>
              <a:off x="7175175" y="3522733"/>
              <a:ext cx="4543227" cy="1974483"/>
            </a:xfrm>
            <a:prstGeom prst="rect">
              <a:avLst/>
            </a:prstGeom>
          </p:spPr>
          <p:style>
            <a:lnRef idx="2">
              <a:schemeClr val="dk1"/>
            </a:lnRef>
            <a:fillRef idx="1">
              <a:schemeClr val="lt1"/>
            </a:fillRef>
            <a:effectRef idx="0">
              <a:schemeClr val="dk1"/>
            </a:effectRef>
            <a:fontRef idx="minor">
              <a:schemeClr val="dk1"/>
            </a:fontRef>
          </p:style>
        </p:pic>
        <p:grpSp>
          <p:nvGrpSpPr>
            <p:cNvPr id="16" name="Groupe 15">
              <a:extLst>
                <a:ext uri="{FF2B5EF4-FFF2-40B4-BE49-F238E27FC236}">
                  <a16:creationId xmlns:a16="http://schemas.microsoft.com/office/drawing/2014/main" id="{7774D9AC-E6C5-D312-350B-4C8C5801FFAC}"/>
                </a:ext>
              </a:extLst>
            </p:cNvPr>
            <p:cNvGrpSpPr/>
            <p:nvPr/>
          </p:nvGrpSpPr>
          <p:grpSpPr>
            <a:xfrm>
              <a:off x="322571" y="3522733"/>
              <a:ext cx="10569363" cy="1974483"/>
              <a:chOff x="322571" y="3522733"/>
              <a:chExt cx="10569363" cy="1974483"/>
            </a:xfrm>
          </p:grpSpPr>
          <p:pic>
            <p:nvPicPr>
              <p:cNvPr id="6" name="Image 5">
                <a:extLst>
                  <a:ext uri="{FF2B5EF4-FFF2-40B4-BE49-F238E27FC236}">
                    <a16:creationId xmlns:a16="http://schemas.microsoft.com/office/drawing/2014/main" id="{EF6FF08D-B021-1F4F-726D-3DEFA7C6CEA6}"/>
                  </a:ext>
                </a:extLst>
              </p:cNvPr>
              <p:cNvPicPr>
                <a:picLocks noChangeAspect="1"/>
              </p:cNvPicPr>
              <p:nvPr/>
            </p:nvPicPr>
            <p:blipFill>
              <a:blip r:embed="rId3"/>
              <a:stretch>
                <a:fillRect/>
              </a:stretch>
            </p:blipFill>
            <p:spPr>
              <a:xfrm>
                <a:off x="322571" y="3534792"/>
                <a:ext cx="5623098" cy="1962424"/>
              </a:xfrm>
              <a:prstGeom prst="rect">
                <a:avLst/>
              </a:prstGeom>
            </p:spPr>
            <p:style>
              <a:lnRef idx="2">
                <a:schemeClr val="dk1"/>
              </a:lnRef>
              <a:fillRef idx="1">
                <a:schemeClr val="lt1"/>
              </a:fillRef>
              <a:effectRef idx="0">
                <a:schemeClr val="dk1"/>
              </a:effectRef>
              <a:fontRef idx="minor">
                <a:schemeClr val="dk1"/>
              </a:fontRef>
            </p:style>
          </p:pic>
          <p:sp>
            <p:nvSpPr>
              <p:cNvPr id="10" name="Flèche : droite 9">
                <a:extLst>
                  <a:ext uri="{FF2B5EF4-FFF2-40B4-BE49-F238E27FC236}">
                    <a16:creationId xmlns:a16="http://schemas.microsoft.com/office/drawing/2014/main" id="{BC596344-2689-482A-4406-5DB77A633122}"/>
                  </a:ext>
                </a:extLst>
              </p:cNvPr>
              <p:cNvSpPr/>
              <p:nvPr/>
            </p:nvSpPr>
            <p:spPr>
              <a:xfrm>
                <a:off x="6096000" y="3960495"/>
                <a:ext cx="950752" cy="10989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10">
                <a:extLst>
                  <a:ext uri="{FF2B5EF4-FFF2-40B4-BE49-F238E27FC236}">
                    <a16:creationId xmlns:a16="http://schemas.microsoft.com/office/drawing/2014/main" id="{F0BD8430-3382-6E3F-859C-23F1A2BA869F}"/>
                  </a:ext>
                </a:extLst>
              </p:cNvPr>
              <p:cNvSpPr/>
              <p:nvPr/>
            </p:nvSpPr>
            <p:spPr>
              <a:xfrm>
                <a:off x="9378892" y="3522733"/>
                <a:ext cx="318781" cy="21875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extLst>
                  <a:ext uri="{FF2B5EF4-FFF2-40B4-BE49-F238E27FC236}">
                    <a16:creationId xmlns:a16="http://schemas.microsoft.com/office/drawing/2014/main" id="{E2A9C053-1446-3642-CDC5-76E29338C0DD}"/>
                  </a:ext>
                </a:extLst>
              </p:cNvPr>
              <p:cNvSpPr/>
              <p:nvPr/>
            </p:nvSpPr>
            <p:spPr>
              <a:xfrm>
                <a:off x="9683693" y="3818050"/>
                <a:ext cx="216766" cy="20316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a:extLst>
                  <a:ext uri="{FF2B5EF4-FFF2-40B4-BE49-F238E27FC236}">
                    <a16:creationId xmlns:a16="http://schemas.microsoft.com/office/drawing/2014/main" id="{0C0CF34E-C228-4BBB-C990-8EB55AB03AA8}"/>
                  </a:ext>
                </a:extLst>
              </p:cNvPr>
              <p:cNvSpPr/>
              <p:nvPr/>
            </p:nvSpPr>
            <p:spPr>
              <a:xfrm>
                <a:off x="10675168" y="3818050"/>
                <a:ext cx="216766" cy="20316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Rectangle 13">
                <a:extLst>
                  <a:ext uri="{FF2B5EF4-FFF2-40B4-BE49-F238E27FC236}">
                    <a16:creationId xmlns:a16="http://schemas.microsoft.com/office/drawing/2014/main" id="{B4BE4D6D-BF2B-627D-4F4F-372BADA1FE7F}"/>
                  </a:ext>
                </a:extLst>
              </p:cNvPr>
              <p:cNvSpPr/>
              <p:nvPr/>
            </p:nvSpPr>
            <p:spPr>
              <a:xfrm>
                <a:off x="8306962" y="3806358"/>
                <a:ext cx="216766" cy="20316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a:extLst>
                  <a:ext uri="{FF2B5EF4-FFF2-40B4-BE49-F238E27FC236}">
                    <a16:creationId xmlns:a16="http://schemas.microsoft.com/office/drawing/2014/main" id="{0F9065B2-22F0-46F1-10A7-F39842603AED}"/>
                  </a:ext>
                </a:extLst>
              </p:cNvPr>
              <p:cNvSpPr/>
              <p:nvPr/>
            </p:nvSpPr>
            <p:spPr>
              <a:xfrm>
                <a:off x="9270509" y="4075412"/>
                <a:ext cx="216766" cy="20316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grpSp>
      </p:grpSp>
    </p:spTree>
    <p:extLst>
      <p:ext uri="{BB962C8B-B14F-4D97-AF65-F5344CB8AC3E}">
        <p14:creationId xmlns:p14="http://schemas.microsoft.com/office/powerpoint/2010/main" val="2927252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E1DA219-D95E-755C-640D-1CAEAB22FA06}"/>
              </a:ext>
            </a:extLst>
          </p:cNvPr>
          <p:cNvSpPr>
            <a:spLocks noGrp="1"/>
          </p:cNvSpPr>
          <p:nvPr>
            <p:ph type="title"/>
          </p:nvPr>
        </p:nvSpPr>
        <p:spPr/>
        <p:txBody>
          <a:bodyPr/>
          <a:lstStyle/>
          <a:p>
            <a:r>
              <a:rPr lang="fr-CA" dirty="0"/>
              <a:t>Démo de </a:t>
            </a:r>
            <a:r>
              <a:rPr lang="fr-CA" dirty="0" err="1"/>
              <a:t>generics</a:t>
            </a:r>
            <a:r>
              <a:rPr lang="fr-CA" dirty="0"/>
              <a:t> et interfaces</a:t>
            </a:r>
          </a:p>
        </p:txBody>
      </p:sp>
      <p:sp>
        <p:nvSpPr>
          <p:cNvPr id="7" name="Espace réservé du contenu 6">
            <a:extLst>
              <a:ext uri="{FF2B5EF4-FFF2-40B4-BE49-F238E27FC236}">
                <a16:creationId xmlns:a16="http://schemas.microsoft.com/office/drawing/2014/main" id="{45CCC6A8-32DC-7D77-623D-663F172F4CC9}"/>
              </a:ext>
            </a:extLst>
          </p:cNvPr>
          <p:cNvSpPr>
            <a:spLocks noGrp="1"/>
          </p:cNvSpPr>
          <p:nvPr>
            <p:ph idx="1"/>
          </p:nvPr>
        </p:nvSpPr>
        <p:spPr/>
        <p:txBody>
          <a:bodyPr vert="horz" lIns="0" tIns="45720" rIns="0" bIns="45720" rtlCol="0" anchor="t">
            <a:normAutofit/>
          </a:bodyPr>
          <a:lstStyle/>
          <a:p>
            <a:pPr marL="0" indent="0">
              <a:buNone/>
            </a:pPr>
            <a:r>
              <a:rPr lang="fr-CA" dirty="0"/>
              <a:t>Présentation en classe</a:t>
            </a:r>
          </a:p>
          <a:p>
            <a:pPr marL="0" indent="0">
              <a:buNone/>
            </a:pPr>
            <a:endParaRPr lang="fr-CA" dirty="0">
              <a:ea typeface="Calibri"/>
              <a:cs typeface="Calibri"/>
            </a:endParaRPr>
          </a:p>
          <a:p>
            <a:pPr marL="0" indent="0">
              <a:buNone/>
            </a:pPr>
            <a:r>
              <a:rPr lang="fr-CA" dirty="0">
                <a:ea typeface="Calibri"/>
                <a:cs typeface="Calibri"/>
              </a:rPr>
              <a:t>Note: On veut parfois limiter comment on interagit avec un objet en retournant une interface qui expose seulement </a:t>
            </a:r>
            <a:r>
              <a:rPr lang="fr-CA" b="1" dirty="0">
                <a:ea typeface="Calibri"/>
                <a:cs typeface="Calibri"/>
              </a:rPr>
              <a:t>une partie des fonctionnalités</a:t>
            </a:r>
            <a:r>
              <a:rPr lang="fr-CA" dirty="0">
                <a:ea typeface="Calibri"/>
                <a:cs typeface="Calibri"/>
              </a:rPr>
              <a:t>. On le voit dans l'utilisation de </a:t>
            </a:r>
            <a:r>
              <a:rPr lang="fr-CA" b="1" dirty="0" err="1">
                <a:ea typeface="Calibri"/>
                <a:cs typeface="Calibri"/>
              </a:rPr>
              <a:t>IReadOnlyList</a:t>
            </a:r>
            <a:r>
              <a:rPr lang="fr-CA" b="1" dirty="0">
                <a:ea typeface="Calibri"/>
                <a:cs typeface="Calibri"/>
              </a:rPr>
              <a:t>.</a:t>
            </a:r>
            <a:endParaRPr lang="en-US">
              <a:solidFill>
                <a:srgbClr val="000000"/>
              </a:solidFill>
              <a:ea typeface="Calibri"/>
              <a:cs typeface="Calibri"/>
            </a:endParaRPr>
          </a:p>
          <a:p>
            <a:pPr marL="0" indent="0">
              <a:buNone/>
            </a:pPr>
            <a:endParaRPr lang="fr-CA" dirty="0">
              <a:ea typeface="Calibri"/>
              <a:cs typeface="Calibri"/>
            </a:endParaRPr>
          </a:p>
        </p:txBody>
      </p:sp>
      <p:sp>
        <p:nvSpPr>
          <p:cNvPr id="4" name="Espace réservé du pied de page 3">
            <a:extLst>
              <a:ext uri="{FF2B5EF4-FFF2-40B4-BE49-F238E27FC236}">
                <a16:creationId xmlns:a16="http://schemas.microsoft.com/office/drawing/2014/main" id="{A02C8F4D-D856-17CF-0F3E-2FADE2428EA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B6A0177-0DC5-4A9E-D1B9-B9AC0309C622}"/>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spTree>
    <p:extLst>
      <p:ext uri="{BB962C8B-B14F-4D97-AF65-F5344CB8AC3E}">
        <p14:creationId xmlns:p14="http://schemas.microsoft.com/office/powerpoint/2010/main" val="4026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dirty="0" err="1"/>
              <a:t>Generics</a:t>
            </a:r>
            <a:r>
              <a:rPr lang="fr-CA" dirty="0"/>
              <a:t>, héritage et interfaces</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8</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vert="horz" lIns="0" tIns="45720" rIns="0" bIns="45720" rtlCol="0" anchor="t">
            <a:normAutofit/>
          </a:bodyPr>
          <a:lstStyle/>
          <a:p>
            <a:pPr marL="0" indent="0">
              <a:buNone/>
            </a:pPr>
            <a:r>
              <a:rPr lang="fr-CA" dirty="0"/>
              <a:t>Implémenter une interface ET Hériter d'une classe </a:t>
            </a:r>
            <a:r>
              <a:rPr lang="fr-CA" dirty="0">
                <a:ea typeface="+mn-lt"/>
                <a:cs typeface="+mn-lt"/>
              </a:rPr>
              <a:t>alors que les deux découlent de la même </a:t>
            </a:r>
            <a:r>
              <a:rPr lang="fr-CA">
                <a:ea typeface="+mn-lt"/>
                <a:cs typeface="+mn-lt"/>
              </a:rPr>
              <a:t>interface de base! </a:t>
            </a:r>
            <a:r>
              <a:rPr lang="fr-CA"/>
              <a:t>🤯</a:t>
            </a:r>
          </a:p>
        </p:txBody>
      </p:sp>
      <p:pic>
        <p:nvPicPr>
          <p:cNvPr id="12" name="Image 11">
            <a:extLst>
              <a:ext uri="{FF2B5EF4-FFF2-40B4-BE49-F238E27FC236}">
                <a16:creationId xmlns:a16="http://schemas.microsoft.com/office/drawing/2014/main" id="{819577B5-5AB8-FC74-D7B3-F280CEABF0FB}"/>
              </a:ext>
            </a:extLst>
          </p:cNvPr>
          <p:cNvPicPr>
            <a:picLocks noChangeAspect="1"/>
          </p:cNvPicPr>
          <p:nvPr/>
        </p:nvPicPr>
        <p:blipFill>
          <a:blip r:embed="rId2"/>
          <a:stretch>
            <a:fillRect/>
          </a:stretch>
        </p:blipFill>
        <p:spPr>
          <a:xfrm>
            <a:off x="2525215" y="1918512"/>
            <a:ext cx="7202530" cy="4451399"/>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507330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0068C61-A697-E7C3-3368-BF2FC061E613}"/>
              </a:ext>
            </a:extLst>
          </p:cNvPr>
          <p:cNvSpPr>
            <a:spLocks noGrp="1"/>
          </p:cNvSpPr>
          <p:nvPr>
            <p:ph type="title"/>
          </p:nvPr>
        </p:nvSpPr>
        <p:spPr/>
        <p:txBody>
          <a:bodyPr/>
          <a:lstStyle/>
          <a:p>
            <a:r>
              <a:rPr lang="fr-CA" dirty="0"/>
              <a:t>Un service CRUD </a:t>
            </a:r>
            <a:r>
              <a:rPr lang="fr-CA" dirty="0" err="1"/>
              <a:t>generics</a:t>
            </a:r>
            <a:endParaRPr lang="fr-CA" dirty="0"/>
          </a:p>
        </p:txBody>
      </p:sp>
      <p:sp>
        <p:nvSpPr>
          <p:cNvPr id="7" name="Espace réservé du contenu 6">
            <a:extLst>
              <a:ext uri="{FF2B5EF4-FFF2-40B4-BE49-F238E27FC236}">
                <a16:creationId xmlns:a16="http://schemas.microsoft.com/office/drawing/2014/main" id="{E2D84BB7-391B-921C-C4DC-1C7D98376BFC}"/>
              </a:ext>
            </a:extLst>
          </p:cNvPr>
          <p:cNvSpPr>
            <a:spLocks noGrp="1"/>
          </p:cNvSpPr>
          <p:nvPr>
            <p:ph idx="1"/>
          </p:nvPr>
        </p:nvSpPr>
        <p:spPr/>
        <p:txBody>
          <a:bodyPr/>
          <a:lstStyle/>
          <a:p>
            <a:pPr marL="0" indent="0">
              <a:buNone/>
            </a:pPr>
            <a:r>
              <a:rPr lang="fr-CA" dirty="0"/>
              <a:t>Dans le laboratoire nous allons faire un service générique pour gérer les actions </a:t>
            </a:r>
            <a:r>
              <a:rPr lang="fr-CA" b="1" dirty="0"/>
              <a:t>CRUD</a:t>
            </a:r>
            <a:r>
              <a:rPr lang="fr-CA" dirty="0"/>
              <a:t> de nos modèles.</a:t>
            </a:r>
          </a:p>
        </p:txBody>
      </p:sp>
      <p:sp>
        <p:nvSpPr>
          <p:cNvPr id="4" name="Espace réservé du pied de page 3">
            <a:extLst>
              <a:ext uri="{FF2B5EF4-FFF2-40B4-BE49-F238E27FC236}">
                <a16:creationId xmlns:a16="http://schemas.microsoft.com/office/drawing/2014/main" id="{315D179C-489D-0FCD-C551-F46AFA810DD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361D26E-2C50-EF9C-3708-212D46F34C45}"/>
              </a:ext>
            </a:extLst>
          </p:cNvPr>
          <p:cNvSpPr>
            <a:spLocks noGrp="1"/>
          </p:cNvSpPr>
          <p:nvPr>
            <p:ph type="sldNum" sz="quarter" idx="12"/>
          </p:nvPr>
        </p:nvSpPr>
        <p:spPr/>
        <p:txBody>
          <a:bodyPr/>
          <a:lstStyle/>
          <a:p>
            <a:r>
              <a:rPr lang="fr-CA"/>
              <a:t>Page </a:t>
            </a:r>
            <a:fld id="{C2CBE6A3-4AEF-4734-8AB8-E4DE745DFB5E}" type="slidenum">
              <a:rPr lang="fr-CA" smtClean="0"/>
              <a:pPr/>
              <a:t>9</a:t>
            </a:fld>
            <a:endParaRPr lang="fr-CA"/>
          </a:p>
        </p:txBody>
      </p:sp>
    </p:spTree>
    <p:extLst>
      <p:ext uri="{BB962C8B-B14F-4D97-AF65-F5344CB8AC3E}">
        <p14:creationId xmlns:p14="http://schemas.microsoft.com/office/powerpoint/2010/main" val="297292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46345E9-33FF-E79B-F908-623E26AB8B78}"/>
              </a:ext>
            </a:extLst>
          </p:cNvPr>
          <p:cNvSpPr>
            <a:spLocks noGrp="1"/>
          </p:cNvSpPr>
          <p:nvPr>
            <p:ph type="title"/>
          </p:nvPr>
        </p:nvSpPr>
        <p:spPr/>
        <p:txBody>
          <a:bodyPr/>
          <a:lstStyle/>
          <a:p>
            <a:r>
              <a:rPr lang="fr-CA" dirty="0"/>
              <a:t>Génération de code d’une interface</a:t>
            </a:r>
          </a:p>
        </p:txBody>
      </p:sp>
      <p:sp>
        <p:nvSpPr>
          <p:cNvPr id="7" name="Espace réservé du contenu 6">
            <a:extLst>
              <a:ext uri="{FF2B5EF4-FFF2-40B4-BE49-F238E27FC236}">
                <a16:creationId xmlns:a16="http://schemas.microsoft.com/office/drawing/2014/main" id="{457E9487-2A26-0A98-D647-379F25E901FF}"/>
              </a:ext>
            </a:extLst>
          </p:cNvPr>
          <p:cNvSpPr>
            <a:spLocks noGrp="1"/>
          </p:cNvSpPr>
          <p:nvPr>
            <p:ph idx="1"/>
          </p:nvPr>
        </p:nvSpPr>
        <p:spPr/>
        <p:txBody>
          <a:bodyPr/>
          <a:lstStyle/>
          <a:p>
            <a:pPr marL="0" indent="0">
              <a:buNone/>
            </a:pPr>
            <a:r>
              <a:rPr lang="fr-CA" dirty="0"/>
              <a:t>Lorsque l’on hérite d’une interface, on peut utiliser une action rapide pour implémenter les méthodes.</a:t>
            </a:r>
          </a:p>
          <a:p>
            <a:endParaRPr lang="fr-CA" dirty="0">
              <a:highlight>
                <a:srgbClr val="FFFF00"/>
              </a:highlight>
            </a:endParaRPr>
          </a:p>
          <a:p>
            <a:pPr marL="0" indent="0">
              <a:buNone/>
            </a:pPr>
            <a:endParaRPr lang="fr-CA" dirty="0"/>
          </a:p>
          <a:p>
            <a:pPr marL="0" indent="0">
              <a:buNone/>
            </a:pPr>
            <a:endParaRPr lang="fr-CA" dirty="0"/>
          </a:p>
          <a:p>
            <a:pPr marL="0" indent="0">
              <a:buNone/>
            </a:pPr>
            <a:endParaRPr lang="fr-CA" dirty="0"/>
          </a:p>
          <a:p>
            <a:pPr marL="0" indent="0">
              <a:buNone/>
            </a:pPr>
            <a:endParaRPr lang="fr-CA" dirty="0"/>
          </a:p>
          <a:p>
            <a:pPr marL="0" indent="0">
              <a:buNone/>
            </a:pPr>
            <a:r>
              <a:rPr lang="fr-CA" dirty="0"/>
              <a:t>Toutes les méthodes générées retournent une exception</a:t>
            </a:r>
          </a:p>
        </p:txBody>
      </p:sp>
      <p:sp>
        <p:nvSpPr>
          <p:cNvPr id="4" name="Espace réservé du pied de page 3">
            <a:extLst>
              <a:ext uri="{FF2B5EF4-FFF2-40B4-BE49-F238E27FC236}">
                <a16:creationId xmlns:a16="http://schemas.microsoft.com/office/drawing/2014/main" id="{91F81E92-01DF-3E38-0024-502FFC1B611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1479853-E35F-77CF-BA37-7DEE9DD24D29}"/>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pic>
        <p:nvPicPr>
          <p:cNvPr id="3" name="Image 2">
            <a:extLst>
              <a:ext uri="{FF2B5EF4-FFF2-40B4-BE49-F238E27FC236}">
                <a16:creationId xmlns:a16="http://schemas.microsoft.com/office/drawing/2014/main" id="{82D38DA5-3234-5638-8A57-053E4F53F3AF}"/>
              </a:ext>
            </a:extLst>
          </p:cNvPr>
          <p:cNvPicPr>
            <a:picLocks noChangeAspect="1"/>
          </p:cNvPicPr>
          <p:nvPr/>
        </p:nvPicPr>
        <p:blipFill>
          <a:blip r:embed="rId2"/>
          <a:stretch>
            <a:fillRect/>
          </a:stretch>
        </p:blipFill>
        <p:spPr>
          <a:xfrm>
            <a:off x="1097280" y="1954910"/>
            <a:ext cx="7173326" cy="2000529"/>
          </a:xfrm>
          <a:prstGeom prst="rect">
            <a:avLst/>
          </a:prstGeom>
        </p:spPr>
        <p:style>
          <a:lnRef idx="2">
            <a:schemeClr val="dk1"/>
          </a:lnRef>
          <a:fillRef idx="1">
            <a:schemeClr val="lt1"/>
          </a:fillRef>
          <a:effectRef idx="0">
            <a:schemeClr val="dk1"/>
          </a:effectRef>
          <a:fontRef idx="minor">
            <a:schemeClr val="dk1"/>
          </a:fontRef>
        </p:style>
      </p:pic>
      <p:sp>
        <p:nvSpPr>
          <p:cNvPr id="8" name="Rectangle 7">
            <a:extLst>
              <a:ext uri="{FF2B5EF4-FFF2-40B4-BE49-F238E27FC236}">
                <a16:creationId xmlns:a16="http://schemas.microsoft.com/office/drawing/2014/main" id="{F2A68660-69C2-A07B-273F-0475B780E7A7}"/>
              </a:ext>
            </a:extLst>
          </p:cNvPr>
          <p:cNvSpPr/>
          <p:nvPr/>
        </p:nvSpPr>
        <p:spPr>
          <a:xfrm>
            <a:off x="4244340" y="4175760"/>
            <a:ext cx="2735580" cy="33657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extLst>
              <a:ext uri="{FF2B5EF4-FFF2-40B4-BE49-F238E27FC236}">
                <a16:creationId xmlns:a16="http://schemas.microsoft.com/office/drawing/2014/main" id="{C142C95B-2488-F37A-5F62-1F7D6368189F}"/>
              </a:ext>
            </a:extLst>
          </p:cNvPr>
          <p:cNvSpPr/>
          <p:nvPr/>
        </p:nvSpPr>
        <p:spPr>
          <a:xfrm>
            <a:off x="4907280" y="3429000"/>
            <a:ext cx="2712720" cy="28194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06156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2921D80-00F9-BCDD-5457-52CA9E7EEFC9}"/>
              </a:ext>
            </a:extLst>
          </p:cNvPr>
          <p:cNvSpPr>
            <a:spLocks noGrp="1"/>
          </p:cNvSpPr>
          <p:nvPr>
            <p:ph type="title"/>
          </p:nvPr>
        </p:nvSpPr>
        <p:spPr/>
        <p:txBody>
          <a:bodyPr/>
          <a:lstStyle/>
          <a:p>
            <a:r>
              <a:rPr lang="fr-CA" dirty="0"/>
              <a:t>Injecter notre service</a:t>
            </a:r>
          </a:p>
        </p:txBody>
      </p:sp>
      <p:sp>
        <p:nvSpPr>
          <p:cNvPr id="7" name="Espace réservé du contenu 6">
            <a:extLst>
              <a:ext uri="{FF2B5EF4-FFF2-40B4-BE49-F238E27FC236}">
                <a16:creationId xmlns:a16="http://schemas.microsoft.com/office/drawing/2014/main" id="{B29255F4-B2AA-C5D2-0933-31A7494E5E3E}"/>
              </a:ext>
            </a:extLst>
          </p:cNvPr>
          <p:cNvSpPr>
            <a:spLocks noGrp="1"/>
          </p:cNvSpPr>
          <p:nvPr>
            <p:ph idx="1"/>
          </p:nvPr>
        </p:nvSpPr>
        <p:spPr>
          <a:xfrm>
            <a:off x="1133565" y="1176373"/>
            <a:ext cx="10065657" cy="5128149"/>
          </a:xfrm>
        </p:spPr>
        <p:txBody>
          <a:bodyPr vert="horz" lIns="0" tIns="45720" rIns="0" bIns="45720" rtlCol="0" anchor="t">
            <a:normAutofit/>
          </a:bodyPr>
          <a:lstStyle/>
          <a:p>
            <a:pPr marL="0" indent="0">
              <a:buNone/>
            </a:pPr>
            <a:r>
              <a:rPr lang="fr-CA" dirty="0"/>
              <a:t>N’oubliez pas qu’il faut injecter chacun des services que l’on va utiliser dans notre application.</a:t>
            </a:r>
          </a:p>
          <a:p>
            <a:pPr marL="0" indent="0">
              <a:buNone/>
            </a:pPr>
            <a:r>
              <a:rPr lang="fr-CA" dirty="0"/>
              <a:t>Voici comment injecter un service avec </a:t>
            </a:r>
            <a:r>
              <a:rPr lang="fr-CA"/>
              <a:t>une interface:</a:t>
            </a:r>
            <a:endParaRPr lang="fr-CA" dirty="0"/>
          </a:p>
          <a:p>
            <a:pPr marL="0" indent="0">
              <a:buNone/>
            </a:pPr>
            <a:endParaRPr lang="fr-CA" dirty="0">
              <a:highlight>
                <a:srgbClr val="FFFF00"/>
              </a:highlight>
            </a:endParaRPr>
          </a:p>
          <a:p>
            <a:pPr marL="0" indent="0">
              <a:buNone/>
            </a:pPr>
            <a:endParaRPr lang="fr-CA" dirty="0">
              <a:highlight>
                <a:srgbClr val="FFFF00"/>
              </a:highlight>
            </a:endParaRPr>
          </a:p>
          <a:p>
            <a:pPr marL="0" indent="0">
              <a:buNone/>
            </a:pPr>
            <a:endParaRPr lang="fr-CA" dirty="0">
              <a:highlight>
                <a:srgbClr val="FFFF00"/>
              </a:highlight>
            </a:endParaRPr>
          </a:p>
          <a:p>
            <a:pPr marL="0" indent="0">
              <a:buNone/>
            </a:pPr>
            <a:r>
              <a:rPr lang="fr-CA" dirty="0"/>
              <a:t>Voici comment injecter un service avec une classe </a:t>
            </a:r>
            <a:r>
              <a:rPr lang="fr-CA" dirty="0" err="1"/>
              <a:t>generic</a:t>
            </a:r>
            <a:r>
              <a:rPr lang="fr-CA" dirty="0"/>
              <a:t> :</a:t>
            </a:r>
            <a:endParaRPr lang="fr-CA" dirty="0">
              <a:ea typeface="Calibri"/>
              <a:cs typeface="Calibri"/>
            </a:endParaRPr>
          </a:p>
          <a:p>
            <a:pPr marL="0" indent="0">
              <a:buNone/>
            </a:pPr>
            <a:endParaRPr lang="fr-CA" dirty="0">
              <a:ea typeface="Calibri"/>
              <a:cs typeface="Calibri"/>
            </a:endParaRPr>
          </a:p>
          <a:p>
            <a:pPr marL="0" indent="0">
              <a:buNone/>
            </a:pPr>
            <a:endParaRPr lang="fr-CA" dirty="0">
              <a:ea typeface="Calibri"/>
              <a:cs typeface="Calibri"/>
            </a:endParaRPr>
          </a:p>
          <a:p>
            <a:pPr marL="0" indent="0">
              <a:buNone/>
            </a:pPr>
            <a:br>
              <a:rPr lang="fr-CA" dirty="0">
                <a:ea typeface="Calibri"/>
                <a:cs typeface="Calibri"/>
              </a:rPr>
            </a:br>
            <a:r>
              <a:rPr lang="fr-CA" dirty="0">
                <a:ea typeface="Calibri"/>
                <a:cs typeface="Calibri"/>
              </a:rPr>
              <a:t>Classe </a:t>
            </a:r>
            <a:r>
              <a:rPr lang="fr-CA" dirty="0" err="1">
                <a:ea typeface="Calibri" panose="020F0502020204030204"/>
                <a:cs typeface="Calibri" panose="020F0502020204030204"/>
              </a:rPr>
              <a:t>generic</a:t>
            </a:r>
            <a:r>
              <a:rPr lang="fr-CA" dirty="0">
                <a:ea typeface="Calibri" panose="020F0502020204030204"/>
                <a:cs typeface="Calibri" panose="020F0502020204030204"/>
              </a:rPr>
              <a:t> avec interface</a:t>
            </a:r>
          </a:p>
          <a:p>
            <a:pPr marL="0" indent="0">
              <a:buNone/>
            </a:pPr>
            <a:endParaRPr lang="fr-CA" dirty="0">
              <a:ea typeface="Calibri" panose="020F0502020204030204"/>
              <a:cs typeface="Calibri" panose="020F0502020204030204"/>
            </a:endParaRPr>
          </a:p>
          <a:p>
            <a:pPr marL="0" indent="0">
              <a:buNone/>
            </a:pPr>
            <a:endParaRPr lang="fr-CA" dirty="0">
              <a:highlight>
                <a:srgbClr val="FFFF00"/>
              </a:highlight>
              <a:ea typeface="Calibri" panose="020F0502020204030204"/>
              <a:cs typeface="Calibri" panose="020F0502020204030204"/>
            </a:endParaRPr>
          </a:p>
        </p:txBody>
      </p:sp>
      <p:sp>
        <p:nvSpPr>
          <p:cNvPr id="4" name="Espace réservé du pied de page 3">
            <a:extLst>
              <a:ext uri="{FF2B5EF4-FFF2-40B4-BE49-F238E27FC236}">
                <a16:creationId xmlns:a16="http://schemas.microsoft.com/office/drawing/2014/main" id="{B5CFF03B-D003-E427-6D1A-837731407E47}"/>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7F51FEF-B8FC-6E43-C1B3-7B98858C5806}"/>
              </a:ext>
            </a:extLst>
          </p:cNvPr>
          <p:cNvSpPr>
            <a:spLocks noGrp="1"/>
          </p:cNvSpPr>
          <p:nvPr>
            <p:ph type="sldNum" sz="quarter" idx="12"/>
          </p:nvPr>
        </p:nvSpPr>
        <p:spPr/>
        <p:txBody>
          <a:bodyPr/>
          <a:lstStyle/>
          <a:p>
            <a:r>
              <a:rPr lang="fr-CA"/>
              <a:t>Page </a:t>
            </a:r>
            <a:fld id="{C2CBE6A3-4AEF-4734-8AB8-E4DE745DFB5E}" type="slidenum">
              <a:rPr lang="fr-CA" smtClean="0"/>
              <a:pPr/>
              <a:t>11</a:t>
            </a:fld>
            <a:endParaRPr lang="fr-CA"/>
          </a:p>
        </p:txBody>
      </p:sp>
      <p:pic>
        <p:nvPicPr>
          <p:cNvPr id="3" name="Image 2">
            <a:extLst>
              <a:ext uri="{FF2B5EF4-FFF2-40B4-BE49-F238E27FC236}">
                <a16:creationId xmlns:a16="http://schemas.microsoft.com/office/drawing/2014/main" id="{DB28EBA3-7346-1AE5-6140-61EE1FD174BA}"/>
              </a:ext>
            </a:extLst>
          </p:cNvPr>
          <p:cNvPicPr>
            <a:picLocks noChangeAspect="1"/>
          </p:cNvPicPr>
          <p:nvPr/>
        </p:nvPicPr>
        <p:blipFill>
          <a:blip r:embed="rId2"/>
          <a:stretch>
            <a:fillRect/>
          </a:stretch>
        </p:blipFill>
        <p:spPr>
          <a:xfrm>
            <a:off x="1097280" y="2224976"/>
            <a:ext cx="3772426" cy="914528"/>
          </a:xfrm>
          <a:prstGeom prst="rect">
            <a:avLst/>
          </a:prstGeom>
        </p:spPr>
        <p:style>
          <a:lnRef idx="2">
            <a:schemeClr val="dk1"/>
          </a:lnRef>
          <a:fillRef idx="1">
            <a:schemeClr val="lt1"/>
          </a:fillRef>
          <a:effectRef idx="0">
            <a:schemeClr val="dk1"/>
          </a:effectRef>
          <a:fontRef idx="minor">
            <a:schemeClr val="dk1"/>
          </a:fontRef>
        </p:style>
      </p:pic>
      <p:pic>
        <p:nvPicPr>
          <p:cNvPr id="9" name="Image 8">
            <a:extLst>
              <a:ext uri="{FF2B5EF4-FFF2-40B4-BE49-F238E27FC236}">
                <a16:creationId xmlns:a16="http://schemas.microsoft.com/office/drawing/2014/main" id="{4B840E04-F88F-F705-C0D4-DA5CF4F149CA}"/>
              </a:ext>
            </a:extLst>
          </p:cNvPr>
          <p:cNvPicPr>
            <a:picLocks noChangeAspect="1"/>
          </p:cNvPicPr>
          <p:nvPr/>
        </p:nvPicPr>
        <p:blipFill>
          <a:blip r:embed="rId3"/>
          <a:stretch>
            <a:fillRect/>
          </a:stretch>
        </p:blipFill>
        <p:spPr>
          <a:xfrm>
            <a:off x="1097280" y="3973769"/>
            <a:ext cx="4544059" cy="876422"/>
          </a:xfrm>
          <a:prstGeom prst="rect">
            <a:avLst/>
          </a:prstGeom>
        </p:spPr>
        <p:style>
          <a:lnRef idx="2">
            <a:schemeClr val="dk1"/>
          </a:lnRef>
          <a:fillRef idx="1">
            <a:schemeClr val="lt1"/>
          </a:fillRef>
          <a:effectRef idx="0">
            <a:schemeClr val="dk1"/>
          </a:effectRef>
          <a:fontRef idx="minor">
            <a:schemeClr val="dk1"/>
          </a:fontRef>
        </p:style>
      </p:pic>
      <p:pic>
        <p:nvPicPr>
          <p:cNvPr id="2" name="Image 1">
            <a:extLst>
              <a:ext uri="{FF2B5EF4-FFF2-40B4-BE49-F238E27FC236}">
                <a16:creationId xmlns:a16="http://schemas.microsoft.com/office/drawing/2014/main" id="{CD7A35C8-4AFF-16FC-275D-18B67E541BD6}"/>
              </a:ext>
            </a:extLst>
          </p:cNvPr>
          <p:cNvPicPr>
            <a:picLocks noChangeAspect="1"/>
          </p:cNvPicPr>
          <p:nvPr/>
        </p:nvPicPr>
        <p:blipFill>
          <a:blip r:embed="rId4">
            <a:extLst>
              <a:ext uri="{BEBA8EAE-BF5A-486C-A8C5-ECC9F3942E4B}">
                <a14:imgProps xmlns:a14="http://schemas.microsoft.com/office/drawing/2010/main">
                  <a14:imgLayer r:embed="rId5">
                    <a14:imgEffect>
                      <a14:saturation sat="365000"/>
                    </a14:imgEffect>
                  </a14:imgLayer>
                </a14:imgProps>
              </a:ext>
            </a:extLst>
          </a:blip>
          <a:stretch>
            <a:fillRect/>
          </a:stretch>
        </p:blipFill>
        <p:spPr>
          <a:xfrm>
            <a:off x="1093787" y="5603647"/>
            <a:ext cx="7362825" cy="600075"/>
          </a:xfrm>
          <a:prstGeom prst="rect">
            <a:avLst/>
          </a:prstGeom>
          <a:solidFill>
            <a:srgbClr val="000000">
              <a:shade val="95000"/>
            </a:srgbClr>
          </a:solidFill>
          <a:ln w="127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97383780"/>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http://purl.org/dc/elements/1.1/"/>
    <ds:schemaRef ds:uri="http://schemas.microsoft.com/office/2006/metadata/properties"/>
  </ds:schemaRefs>
</ds:datastoreItem>
</file>

<file path=customXml/itemProps2.xml><?xml version="1.0" encoding="utf-8"?>
<ds:datastoreItem xmlns:ds="http://schemas.openxmlformats.org/officeDocument/2006/customXml" ds:itemID="{3CEB2187-7839-40C4-8C26-5BE0F993E9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2449c1-179d-48c4-9422-13d234b078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FC1EEA-B388-4EBC-805D-C0D321BA15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717</TotalTime>
  <Words>558</Words>
  <Application>Microsoft Office PowerPoint</Application>
  <PresentationFormat>Grand écran</PresentationFormat>
  <Paragraphs>87</Paragraphs>
  <Slides>11</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vt:i4>
      </vt:variant>
    </vt:vector>
  </HeadingPairs>
  <TitlesOfParts>
    <vt:vector size="20" baseType="lpstr">
      <vt:lpstr>Arial</vt:lpstr>
      <vt:lpstr>Calibri</vt:lpstr>
      <vt:lpstr>Calibri Light</vt:lpstr>
      <vt:lpstr>Courier New</vt:lpstr>
      <vt:lpstr>SFMono-Regular</vt:lpstr>
      <vt:lpstr>Symbol</vt:lpstr>
      <vt:lpstr>Times New Roman</vt:lpstr>
      <vt:lpstr>Wingdings</vt:lpstr>
      <vt:lpstr>Rétrospective</vt:lpstr>
      <vt:lpstr>Cours 17 </vt:lpstr>
      <vt:lpstr>Contenu du cours</vt:lpstr>
      <vt:lpstr>Révision Dependency Injection (DI)</vt:lpstr>
      <vt:lpstr>Créer nos propres services</vt:lpstr>
      <vt:lpstr>Generics</vt:lpstr>
      <vt:lpstr>Generics</vt:lpstr>
      <vt:lpstr>Démo de generics et interfaces</vt:lpstr>
      <vt:lpstr>Generics, héritage et interfaces</vt:lpstr>
      <vt:lpstr>Un service CRUD generics</vt:lpstr>
      <vt:lpstr>Génération de code d’une interface</vt:lpstr>
      <vt:lpstr>Injecter notre service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lastModifiedBy>Xavier Glorot</cp:lastModifiedBy>
  <cp:revision>79</cp:revision>
  <dcterms:created xsi:type="dcterms:W3CDTF">2021-06-05T18:50:42Z</dcterms:created>
  <dcterms:modified xsi:type="dcterms:W3CDTF">2026-06-28T20:17:06Z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27000</vt:r8>
  </property>
  <property fmtid="{D5CDD505-2E9C-101B-9397-08002B2CF9AE}" pid="5" name="WorkflowVersion">
    <vt:i4>1</vt:i4>
  </property>
</Properties>
</file>