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4"/>
  </p:sldMasterIdLst>
  <p:notesMasterIdLst>
    <p:notesMasterId r:id="rId23"/>
  </p:notesMasterIdLst>
  <p:sldIdLst>
    <p:sldId id="256" r:id="rId5"/>
    <p:sldId id="259" r:id="rId6"/>
    <p:sldId id="376" r:id="rId7"/>
    <p:sldId id="386" r:id="rId8"/>
    <p:sldId id="392" r:id="rId9"/>
    <p:sldId id="393" r:id="rId10"/>
    <p:sldId id="388" r:id="rId11"/>
    <p:sldId id="387" r:id="rId12"/>
    <p:sldId id="398" r:id="rId13"/>
    <p:sldId id="389" r:id="rId14"/>
    <p:sldId id="385" r:id="rId15"/>
    <p:sldId id="391" r:id="rId16"/>
    <p:sldId id="396" r:id="rId17"/>
    <p:sldId id="395" r:id="rId18"/>
    <p:sldId id="394" r:id="rId19"/>
    <p:sldId id="401" r:id="rId20"/>
    <p:sldId id="399" r:id="rId21"/>
    <p:sldId id="400"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re" id="{0874B0B9-30DB-4504-AAEA-373ABF2A8B60}">
          <p14:sldIdLst>
            <p14:sldId id="256"/>
            <p14:sldId id="259"/>
          </p14:sldIdLst>
        </p14:section>
        <p14:section name="Objectifs" id="{3CB415D7-15C2-4679-8DF0-D4AC5A587774}">
          <p14:sldIdLst>
            <p14:sldId id="376"/>
          </p14:sldIdLst>
        </p14:section>
        <p14:section name="PartialView" id="{EF339303-DD47-478F-AD79-6A35AA7F6DA6}">
          <p14:sldIdLst>
            <p14:sldId id="386"/>
            <p14:sldId id="392"/>
            <p14:sldId id="393"/>
          </p14:sldIdLst>
        </p14:section>
        <p14:section name="jQuery PartialView" id="{0D69B744-F1C2-4611-A3F6-6A9F4025FDB7}">
          <p14:sldIdLst>
            <p14:sldId id="388"/>
          </p14:sldIdLst>
        </p14:section>
        <p14:section name="Appels AJAX" id="{E1017FC8-5D3B-40C1-B882-0932FACB0FAA}">
          <p14:sldIdLst>
            <p14:sldId id="387"/>
            <p14:sldId id="398"/>
            <p14:sldId id="389"/>
          </p14:sldIdLst>
        </p14:section>
        <p14:section name="JSonResult" id="{DB59ACBF-1252-464A-9F23-FBE31947C819}">
          <p14:sldIdLst>
            <p14:sldId id="385"/>
            <p14:sldId id="391"/>
            <p14:sldId id="396"/>
            <p14:sldId id="395"/>
            <p14:sldId id="394"/>
            <p14:sldId id="401"/>
            <p14:sldId id="399"/>
            <p14:sldId id="40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3CC33"/>
    <a:srgbClr val="9073D1"/>
    <a:srgbClr val="FA4098"/>
    <a:srgbClr val="B177BF"/>
    <a:srgbClr val="FFFFFF"/>
    <a:srgbClr val="000000"/>
    <a:srgbClr val="7385D1"/>
    <a:srgbClr val="73B3D1"/>
    <a:srgbClr val="739C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D16A0B-5260-5C0E-43CF-690616AC4B19}" v="2" dt="2026-07-10T13:31:02.65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Marsolais" userId="S::david.marsolais@cegepmontpetit.ca::2bec40e6-1e22-4cb7-8f80-b64477357b7d" providerId="AD" clId="Web-{3E8E7FAE-C4F6-9E93-4B22-F04ADBAE3F23}"/>
    <pc:docChg chg="modSld">
      <pc:chgData name="David Marsolais" userId="S::david.marsolais@cegepmontpetit.ca::2bec40e6-1e22-4cb7-8f80-b64477357b7d" providerId="AD" clId="Web-{3E8E7FAE-C4F6-9E93-4B22-F04ADBAE3F23}" dt="2026-07-04T18:43:25.153" v="67" actId="20577"/>
      <pc:docMkLst>
        <pc:docMk/>
      </pc:docMkLst>
      <pc:sldChg chg="modSp">
        <pc:chgData name="David Marsolais" userId="S::david.marsolais@cegepmontpetit.ca::2bec40e6-1e22-4cb7-8f80-b64477357b7d" providerId="AD" clId="Web-{3E8E7FAE-C4F6-9E93-4B22-F04ADBAE3F23}" dt="2026-07-04T18:43:25.153" v="67" actId="20577"/>
        <pc:sldMkLst>
          <pc:docMk/>
          <pc:sldMk cId="48056882" sldId="389"/>
        </pc:sldMkLst>
        <pc:spChg chg="mod">
          <ac:chgData name="David Marsolais" userId="S::david.marsolais@cegepmontpetit.ca::2bec40e6-1e22-4cb7-8f80-b64477357b7d" providerId="AD" clId="Web-{3E8E7FAE-C4F6-9E93-4B22-F04ADBAE3F23}" dt="2026-07-04T18:43:25.153" v="67" actId="20577"/>
          <ac:spMkLst>
            <pc:docMk/>
            <pc:sldMk cId="48056882" sldId="389"/>
            <ac:spMk id="2" creationId="{6B97E1F3-9BFC-A978-F9B8-A58BDAE0C3D5}"/>
          </ac:spMkLst>
        </pc:spChg>
      </pc:sldChg>
    </pc:docChg>
  </pc:docChgLst>
  <pc:docChgLst>
    <pc:chgData name="David Marsolais" userId="S::david.marsolais@cegepmontpetit.ca::2bec40e6-1e22-4cb7-8f80-b64477357b7d" providerId="AD" clId="Web-{3E61EC25-20A8-C447-8435-BFBE39545318}"/>
    <pc:docChg chg="modSld">
      <pc:chgData name="David Marsolais" userId="S::david.marsolais@cegepmontpetit.ca::2bec40e6-1e22-4cb7-8f80-b64477357b7d" providerId="AD" clId="Web-{3E61EC25-20A8-C447-8435-BFBE39545318}" dt="2026-07-04T22:40:47.115" v="13" actId="20577"/>
      <pc:docMkLst>
        <pc:docMk/>
      </pc:docMkLst>
      <pc:sldChg chg="modSp">
        <pc:chgData name="David Marsolais" userId="S::david.marsolais@cegepmontpetit.ca::2bec40e6-1e22-4cb7-8f80-b64477357b7d" providerId="AD" clId="Web-{3E61EC25-20A8-C447-8435-BFBE39545318}" dt="2026-07-04T22:40:47.115" v="13" actId="20577"/>
        <pc:sldMkLst>
          <pc:docMk/>
          <pc:sldMk cId="48056882" sldId="389"/>
        </pc:sldMkLst>
        <pc:spChg chg="mod">
          <ac:chgData name="David Marsolais" userId="S::david.marsolais@cegepmontpetit.ca::2bec40e6-1e22-4cb7-8f80-b64477357b7d" providerId="AD" clId="Web-{3E61EC25-20A8-C447-8435-BFBE39545318}" dt="2026-07-04T22:40:47.115" v="13" actId="20577"/>
          <ac:spMkLst>
            <pc:docMk/>
            <pc:sldMk cId="48056882" sldId="389"/>
            <ac:spMk id="2" creationId="{6B97E1F3-9BFC-A978-F9B8-A58BDAE0C3D5}"/>
          </ac:spMkLst>
        </pc:spChg>
      </pc:sldChg>
    </pc:docChg>
  </pc:docChgLst>
  <pc:docChgLst>
    <pc:chgData name="Xavier Glorot" userId="3815898f-dfc6-440c-8cc9-e3b5359b8b38" providerId="ADAL" clId="{E9B53BD4-1AC2-4979-B538-5EB21EF254EE}"/>
    <pc:docChg chg="undo custSel modSld">
      <pc:chgData name="Xavier Glorot" userId="3815898f-dfc6-440c-8cc9-e3b5359b8b38" providerId="ADAL" clId="{E9B53BD4-1AC2-4979-B538-5EB21EF254EE}" dt="2026-07-05T14:08:19.212" v="11" actId="313"/>
      <pc:docMkLst>
        <pc:docMk/>
      </pc:docMkLst>
      <pc:sldChg chg="modSp mod">
        <pc:chgData name="Xavier Glorot" userId="3815898f-dfc6-440c-8cc9-e3b5359b8b38" providerId="ADAL" clId="{E9B53BD4-1AC2-4979-B538-5EB21EF254EE}" dt="2026-07-05T14:08:19.212" v="11" actId="313"/>
        <pc:sldMkLst>
          <pc:docMk/>
          <pc:sldMk cId="3365208749" sldId="401"/>
        </pc:sldMkLst>
        <pc:spChg chg="mod">
          <ac:chgData name="Xavier Glorot" userId="3815898f-dfc6-440c-8cc9-e3b5359b8b38" providerId="ADAL" clId="{E9B53BD4-1AC2-4979-B538-5EB21EF254EE}" dt="2026-07-05T14:08:19.212" v="11" actId="313"/>
          <ac:spMkLst>
            <pc:docMk/>
            <pc:sldMk cId="3365208749" sldId="401"/>
            <ac:spMk id="7" creationId="{00371E87-4E91-4E08-0F0D-9BC86FCC6876}"/>
          </ac:spMkLst>
        </pc:spChg>
      </pc:sldChg>
    </pc:docChg>
  </pc:docChgLst>
  <pc:docChgLst>
    <pc:chgData name="David Marsolais" userId="S::david.marsolais@cegepmontpetit.ca::2bec40e6-1e22-4cb7-8f80-b64477357b7d" providerId="AD" clId="Web-{76D16A0B-5260-5C0E-43CF-690616AC4B19}"/>
    <pc:docChg chg="modSld">
      <pc:chgData name="David Marsolais" userId="S::david.marsolais@cegepmontpetit.ca::2bec40e6-1e22-4cb7-8f80-b64477357b7d" providerId="AD" clId="Web-{76D16A0B-5260-5C0E-43CF-690616AC4B19}" dt="2026-07-10T13:31:02.659" v="1" actId="1076"/>
      <pc:docMkLst>
        <pc:docMk/>
      </pc:docMkLst>
      <pc:sldChg chg="modSp">
        <pc:chgData name="David Marsolais" userId="S::david.marsolais@cegepmontpetit.ca::2bec40e6-1e22-4cb7-8f80-b64477357b7d" providerId="AD" clId="Web-{76D16A0B-5260-5C0E-43CF-690616AC4B19}" dt="2026-07-10T13:31:02.659" v="1" actId="1076"/>
        <pc:sldMkLst>
          <pc:docMk/>
          <pc:sldMk cId="555216060" sldId="387"/>
        </pc:sldMkLst>
        <pc:spChg chg="mod">
          <ac:chgData name="David Marsolais" userId="S::david.marsolais@cegepmontpetit.ca::2bec40e6-1e22-4cb7-8f80-b64477357b7d" providerId="AD" clId="Web-{76D16A0B-5260-5C0E-43CF-690616AC4B19}" dt="2026-07-10T13:31:02.659" v="1" actId="1076"/>
          <ac:spMkLst>
            <pc:docMk/>
            <pc:sldMk cId="555216060" sldId="387"/>
            <ac:spMk id="8" creationId="{1F1980A5-A7F9-509A-3D80-14133B1EAADC}"/>
          </ac:spMkLst>
        </pc:spChg>
      </pc:sldChg>
    </pc:docChg>
  </pc:docChgLst>
  <pc:docChgLst>
    <pc:chgData name="Xavier Glorot" userId="3815898f-dfc6-440c-8cc9-e3b5359b8b38" providerId="ADAL" clId="{56D3FA89-C342-4C1B-B742-71F1A6BF24F0}"/>
    <pc:docChg chg="modSld">
      <pc:chgData name="Xavier Glorot" userId="3815898f-dfc6-440c-8cc9-e3b5359b8b38" providerId="ADAL" clId="{56D3FA89-C342-4C1B-B742-71F1A6BF24F0}" dt="2026-07-06T14:39:43.290" v="1" actId="20577"/>
      <pc:docMkLst>
        <pc:docMk/>
      </pc:docMkLst>
      <pc:sldChg chg="modSp mod">
        <pc:chgData name="Xavier Glorot" userId="3815898f-dfc6-440c-8cc9-e3b5359b8b38" providerId="ADAL" clId="{56D3FA89-C342-4C1B-B742-71F1A6BF24F0}" dt="2026-07-06T14:39:33.396" v="0" actId="20577"/>
        <pc:sldMkLst>
          <pc:docMk/>
          <pc:sldMk cId="539264760" sldId="388"/>
        </pc:sldMkLst>
        <pc:spChg chg="mod">
          <ac:chgData name="Xavier Glorot" userId="3815898f-dfc6-440c-8cc9-e3b5359b8b38" providerId="ADAL" clId="{56D3FA89-C342-4C1B-B742-71F1A6BF24F0}" dt="2026-07-06T14:39:33.396" v="0" actId="20577"/>
          <ac:spMkLst>
            <pc:docMk/>
            <pc:sldMk cId="539264760" sldId="388"/>
            <ac:spMk id="8" creationId="{40848558-D9E9-AC4F-2FB3-4C7894DEA924}"/>
          </ac:spMkLst>
        </pc:spChg>
      </pc:sldChg>
      <pc:sldChg chg="modSp mod">
        <pc:chgData name="Xavier Glorot" userId="3815898f-dfc6-440c-8cc9-e3b5359b8b38" providerId="ADAL" clId="{56D3FA89-C342-4C1B-B742-71F1A6BF24F0}" dt="2026-07-06T14:39:43.290" v="1" actId="20577"/>
        <pc:sldMkLst>
          <pc:docMk/>
          <pc:sldMk cId="48056882" sldId="389"/>
        </pc:sldMkLst>
        <pc:spChg chg="mod">
          <ac:chgData name="Xavier Glorot" userId="3815898f-dfc6-440c-8cc9-e3b5359b8b38" providerId="ADAL" clId="{56D3FA89-C342-4C1B-B742-71F1A6BF24F0}" dt="2026-07-06T14:39:43.290" v="1" actId="20577"/>
          <ac:spMkLst>
            <pc:docMk/>
            <pc:sldMk cId="48056882" sldId="389"/>
            <ac:spMk id="2" creationId="{6B97E1F3-9BFC-A978-F9B8-A58BDAE0C3D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9F67AB-6A10-4FB6-B979-E0D4DB2AAD8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EE9F278-1280-48D5-A5A7-B2BDBEE54FF3}">
      <dgm:prSet/>
      <dgm:spPr/>
      <dgm:t>
        <a:bodyPr/>
        <a:lstStyle/>
        <a:p>
          <a:r>
            <a:rPr lang="en-US" err="1"/>
            <a:t>JsonResult</a:t>
          </a:r>
          <a:endParaRPr lang="en-US"/>
        </a:p>
      </dgm:t>
    </dgm:pt>
    <dgm:pt modelId="{685DF9B7-1D13-4DD0-838A-DD71A1B933DF}" type="parTrans" cxnId="{47A03863-705E-4288-9139-4BD74EB0E53D}">
      <dgm:prSet/>
      <dgm:spPr/>
      <dgm:t>
        <a:bodyPr/>
        <a:lstStyle/>
        <a:p>
          <a:endParaRPr lang="en-US"/>
        </a:p>
      </dgm:t>
    </dgm:pt>
    <dgm:pt modelId="{14EE5258-73A9-4BFE-B0DA-A0382D6B405A}" type="sibTrans" cxnId="{47A03863-705E-4288-9139-4BD74EB0E53D}">
      <dgm:prSet/>
      <dgm:spPr/>
      <dgm:t>
        <a:bodyPr/>
        <a:lstStyle/>
        <a:p>
          <a:endParaRPr lang="en-US"/>
        </a:p>
      </dgm:t>
    </dgm:pt>
    <dgm:pt modelId="{0DA86583-E5B6-4AAA-8771-8483CF94F016}">
      <dgm:prSet/>
      <dgm:spPr/>
      <dgm:t>
        <a:bodyPr/>
        <a:lstStyle/>
        <a:p>
          <a:r>
            <a:rPr lang="fr-CA"/>
            <a:t>Appels AJAX</a:t>
          </a:r>
        </a:p>
      </dgm:t>
    </dgm:pt>
    <dgm:pt modelId="{789C893E-D1D5-4213-845D-616609511BE3}" type="parTrans" cxnId="{C29240F7-C057-485B-B7FB-40A7908DCB42}">
      <dgm:prSet/>
      <dgm:spPr/>
      <dgm:t>
        <a:bodyPr/>
        <a:lstStyle/>
        <a:p>
          <a:endParaRPr lang="fr-CA"/>
        </a:p>
      </dgm:t>
    </dgm:pt>
    <dgm:pt modelId="{76683554-804C-4825-BA3B-75DA127A2D16}" type="sibTrans" cxnId="{C29240F7-C057-485B-B7FB-40A7908DCB42}">
      <dgm:prSet/>
      <dgm:spPr/>
      <dgm:t>
        <a:bodyPr/>
        <a:lstStyle/>
        <a:p>
          <a:endParaRPr lang="fr-CA"/>
        </a:p>
      </dgm:t>
    </dgm:pt>
    <dgm:pt modelId="{16AABE10-A64A-4B8D-B4BA-2AAD062A5550}">
      <dgm:prSet/>
      <dgm:spPr/>
      <dgm:t>
        <a:bodyPr/>
        <a:lstStyle/>
        <a:p>
          <a:r>
            <a:rPr lang="en-US" err="1"/>
            <a:t>PartialView</a:t>
          </a:r>
          <a:endParaRPr lang="en-US"/>
        </a:p>
      </dgm:t>
    </dgm:pt>
    <dgm:pt modelId="{15CC5CD0-4FD8-4CD7-B053-6EEF718BDC67}" type="parTrans" cxnId="{EA6E9D66-137C-4FF2-9B5F-EFB645CF046E}">
      <dgm:prSet/>
      <dgm:spPr/>
      <dgm:t>
        <a:bodyPr/>
        <a:lstStyle/>
        <a:p>
          <a:endParaRPr lang="fr-CA"/>
        </a:p>
      </dgm:t>
    </dgm:pt>
    <dgm:pt modelId="{CF90DA37-5128-4921-9A1E-0804D868CD26}" type="sibTrans" cxnId="{EA6E9D66-137C-4FF2-9B5F-EFB645CF046E}">
      <dgm:prSet/>
      <dgm:spPr/>
      <dgm:t>
        <a:bodyPr/>
        <a:lstStyle/>
        <a:p>
          <a:endParaRPr lang="fr-CA"/>
        </a:p>
      </dgm:t>
    </dgm:pt>
    <dgm:pt modelId="{ED76642B-4F9E-4C80-A356-1B0CDC48BFAE}">
      <dgm:prSet/>
      <dgm:spPr/>
      <dgm:t>
        <a:bodyPr/>
        <a:lstStyle/>
        <a:p>
          <a:r>
            <a:rPr lang="en-US"/>
            <a:t>Objectif</a:t>
          </a:r>
        </a:p>
      </dgm:t>
    </dgm:pt>
    <dgm:pt modelId="{64BCC132-9A71-414D-B7AC-8CC8122A3CC7}" type="parTrans" cxnId="{64AA0019-DF3D-434C-B700-919CB2E62950}">
      <dgm:prSet/>
      <dgm:spPr/>
      <dgm:t>
        <a:bodyPr/>
        <a:lstStyle/>
        <a:p>
          <a:endParaRPr lang="fr-CA"/>
        </a:p>
      </dgm:t>
    </dgm:pt>
    <dgm:pt modelId="{320B2E30-76D4-4FCE-B9D9-391CA6DAE02B}" type="sibTrans" cxnId="{64AA0019-DF3D-434C-B700-919CB2E62950}">
      <dgm:prSet/>
      <dgm:spPr/>
      <dgm:t>
        <a:bodyPr/>
        <a:lstStyle/>
        <a:p>
          <a:endParaRPr lang="fr-CA"/>
        </a:p>
      </dgm:t>
    </dgm:pt>
    <dgm:pt modelId="{3121129F-9709-4F1E-8698-8F7D06749782}">
      <dgm:prSet/>
      <dgm:spPr/>
      <dgm:t>
        <a:bodyPr/>
        <a:lstStyle/>
        <a:p>
          <a:r>
            <a:rPr lang="fr-CA"/>
            <a:t>jQuery pour </a:t>
          </a:r>
          <a:r>
            <a:rPr lang="fr-CA" err="1"/>
            <a:t>JsonResult</a:t>
          </a:r>
          <a:endParaRPr lang="fr-CA"/>
        </a:p>
      </dgm:t>
    </dgm:pt>
    <dgm:pt modelId="{E7C51D06-D277-4803-9515-965AC43E1096}" type="parTrans" cxnId="{BCCBC0A2-4BF3-42F0-AD81-A4F2ACA0688A}">
      <dgm:prSet/>
      <dgm:spPr/>
      <dgm:t>
        <a:bodyPr/>
        <a:lstStyle/>
        <a:p>
          <a:endParaRPr lang="fr-CA"/>
        </a:p>
      </dgm:t>
    </dgm:pt>
    <dgm:pt modelId="{4CC28D56-BB72-4262-A3B9-294C1883274C}" type="sibTrans" cxnId="{BCCBC0A2-4BF3-42F0-AD81-A4F2ACA0688A}">
      <dgm:prSet/>
      <dgm:spPr/>
      <dgm:t>
        <a:bodyPr/>
        <a:lstStyle/>
        <a:p>
          <a:endParaRPr lang="fr-CA"/>
        </a:p>
      </dgm:t>
    </dgm:pt>
    <dgm:pt modelId="{044BFD5B-43CA-4D0F-8E50-38D24DEC6C88}">
      <dgm:prSet phldr="0"/>
      <dgm:spPr/>
      <dgm:t>
        <a:bodyPr/>
        <a:lstStyle/>
        <a:p>
          <a:pPr rtl="0"/>
          <a:r>
            <a:rPr lang="fr-CA">
              <a:latin typeface="Calibri"/>
              <a:cs typeface="Calibri"/>
            </a:rPr>
            <a:t>JQuery pour </a:t>
          </a:r>
          <a:r>
            <a:rPr lang="fr-CA" err="1">
              <a:latin typeface="Calibri"/>
              <a:cs typeface="Calibri"/>
            </a:rPr>
            <a:t>PartialView</a:t>
          </a:r>
          <a:endParaRPr lang="en-US">
            <a:latin typeface="Calibri Light" panose="020F0302020204030204"/>
            <a:cs typeface="Calibri Light" panose="020F0302020204030204"/>
          </a:endParaRPr>
        </a:p>
      </dgm:t>
    </dgm:pt>
    <dgm:pt modelId="{BB954342-409B-4C26-85C7-0A31D8E16A16}" type="parTrans" cxnId="{946B21FF-A3A3-49F3-9553-7845FC01BF52}">
      <dgm:prSet/>
      <dgm:spPr/>
      <dgm:t>
        <a:bodyPr/>
        <a:lstStyle/>
        <a:p>
          <a:endParaRPr lang="fr-CA"/>
        </a:p>
      </dgm:t>
    </dgm:pt>
    <dgm:pt modelId="{1D785F24-EE92-4CEC-997B-F102D984B858}" type="sibTrans" cxnId="{946B21FF-A3A3-49F3-9553-7845FC01BF52}">
      <dgm:prSet/>
      <dgm:spPr/>
      <dgm:t>
        <a:bodyPr/>
        <a:lstStyle/>
        <a:p>
          <a:endParaRPr lang="fr-CA"/>
        </a:p>
      </dgm:t>
    </dgm:pt>
    <dgm:pt modelId="{5DC2C262-0B83-414A-973C-378445C35B15}" type="pres">
      <dgm:prSet presAssocID="{629F67AB-6A10-4FB6-B979-E0D4DB2AAD86}" presName="linear" presStyleCnt="0">
        <dgm:presLayoutVars>
          <dgm:animLvl val="lvl"/>
          <dgm:resizeHandles val="exact"/>
        </dgm:presLayoutVars>
      </dgm:prSet>
      <dgm:spPr/>
    </dgm:pt>
    <dgm:pt modelId="{D0A06B59-84CC-4E6B-8CCA-B1B221625278}" type="pres">
      <dgm:prSet presAssocID="{ED76642B-4F9E-4C80-A356-1B0CDC48BFAE}" presName="parentText" presStyleLbl="node1" presStyleIdx="0" presStyleCnt="6">
        <dgm:presLayoutVars>
          <dgm:chMax val="0"/>
          <dgm:bulletEnabled val="1"/>
        </dgm:presLayoutVars>
      </dgm:prSet>
      <dgm:spPr/>
    </dgm:pt>
    <dgm:pt modelId="{0841CA97-94E0-4B7E-B45E-A79FF4E7D175}" type="pres">
      <dgm:prSet presAssocID="{320B2E30-76D4-4FCE-B9D9-391CA6DAE02B}" presName="spacer" presStyleCnt="0"/>
      <dgm:spPr/>
    </dgm:pt>
    <dgm:pt modelId="{D17E77E7-5BFB-431B-B8AF-567259D43D0A}" type="pres">
      <dgm:prSet presAssocID="{16AABE10-A64A-4B8D-B4BA-2AAD062A5550}" presName="parentText" presStyleLbl="node1" presStyleIdx="1" presStyleCnt="6">
        <dgm:presLayoutVars>
          <dgm:chMax val="0"/>
          <dgm:bulletEnabled val="1"/>
        </dgm:presLayoutVars>
      </dgm:prSet>
      <dgm:spPr/>
    </dgm:pt>
    <dgm:pt modelId="{BF42BD39-C17A-4097-9871-167C5A314F0E}" type="pres">
      <dgm:prSet presAssocID="{CF90DA37-5128-4921-9A1E-0804D868CD26}" presName="spacer" presStyleCnt="0"/>
      <dgm:spPr/>
    </dgm:pt>
    <dgm:pt modelId="{0C51FE9B-39B5-4BBC-8534-9859ACFEEBE1}" type="pres">
      <dgm:prSet presAssocID="{044BFD5B-43CA-4D0F-8E50-38D24DEC6C88}" presName="parentText" presStyleLbl="node1" presStyleIdx="2" presStyleCnt="6">
        <dgm:presLayoutVars>
          <dgm:chMax val="0"/>
          <dgm:bulletEnabled val="1"/>
        </dgm:presLayoutVars>
      </dgm:prSet>
      <dgm:spPr/>
    </dgm:pt>
    <dgm:pt modelId="{BA045E57-5D8E-43C7-8E76-B69A21B2AFC4}" type="pres">
      <dgm:prSet presAssocID="{1D785F24-EE92-4CEC-997B-F102D984B858}" presName="spacer" presStyleCnt="0"/>
      <dgm:spPr/>
    </dgm:pt>
    <dgm:pt modelId="{EBDFD51D-196F-4AC6-8257-AA7A6A15EB52}" type="pres">
      <dgm:prSet presAssocID="{FEE9F278-1280-48D5-A5A7-B2BDBEE54FF3}" presName="parentText" presStyleLbl="node1" presStyleIdx="3" presStyleCnt="6">
        <dgm:presLayoutVars>
          <dgm:chMax val="0"/>
          <dgm:bulletEnabled val="1"/>
        </dgm:presLayoutVars>
      </dgm:prSet>
      <dgm:spPr/>
    </dgm:pt>
    <dgm:pt modelId="{AFEE4678-9EA1-4DE8-B98E-EEDA301873C7}" type="pres">
      <dgm:prSet presAssocID="{14EE5258-73A9-4BFE-B0DA-A0382D6B405A}" presName="spacer" presStyleCnt="0"/>
      <dgm:spPr/>
    </dgm:pt>
    <dgm:pt modelId="{A3338052-5C45-4D06-9D05-CA54A2DA9BA7}" type="pres">
      <dgm:prSet presAssocID="{0DA86583-E5B6-4AAA-8771-8483CF94F016}" presName="parentText" presStyleLbl="node1" presStyleIdx="4" presStyleCnt="6">
        <dgm:presLayoutVars>
          <dgm:chMax val="0"/>
          <dgm:bulletEnabled val="1"/>
        </dgm:presLayoutVars>
      </dgm:prSet>
      <dgm:spPr/>
    </dgm:pt>
    <dgm:pt modelId="{8B9C2946-1DFA-4A88-AD80-8506787FDDA6}" type="pres">
      <dgm:prSet presAssocID="{76683554-804C-4825-BA3B-75DA127A2D16}" presName="spacer" presStyleCnt="0"/>
      <dgm:spPr/>
    </dgm:pt>
    <dgm:pt modelId="{D9F068F1-5466-436B-A8F2-EA48F05A0008}" type="pres">
      <dgm:prSet presAssocID="{3121129F-9709-4F1E-8698-8F7D06749782}" presName="parentText" presStyleLbl="node1" presStyleIdx="5" presStyleCnt="6">
        <dgm:presLayoutVars>
          <dgm:chMax val="0"/>
          <dgm:bulletEnabled val="1"/>
        </dgm:presLayoutVars>
      </dgm:prSet>
      <dgm:spPr/>
    </dgm:pt>
  </dgm:ptLst>
  <dgm:cxnLst>
    <dgm:cxn modelId="{4EE0AC16-E6DE-48B6-84C8-8F57434FAC10}" type="presOf" srcId="{044BFD5B-43CA-4D0F-8E50-38D24DEC6C88}" destId="{0C51FE9B-39B5-4BBC-8534-9859ACFEEBE1}" srcOrd="0" destOrd="0" presId="urn:microsoft.com/office/officeart/2005/8/layout/vList2"/>
    <dgm:cxn modelId="{64AA0019-DF3D-434C-B700-919CB2E62950}" srcId="{629F67AB-6A10-4FB6-B979-E0D4DB2AAD86}" destId="{ED76642B-4F9E-4C80-A356-1B0CDC48BFAE}" srcOrd="0" destOrd="0" parTransId="{64BCC132-9A71-414D-B7AC-8CC8122A3CC7}" sibTransId="{320B2E30-76D4-4FCE-B9D9-391CA6DAE02B}"/>
    <dgm:cxn modelId="{47A03863-705E-4288-9139-4BD74EB0E53D}" srcId="{629F67AB-6A10-4FB6-B979-E0D4DB2AAD86}" destId="{FEE9F278-1280-48D5-A5A7-B2BDBEE54FF3}" srcOrd="3" destOrd="0" parTransId="{685DF9B7-1D13-4DD0-838A-DD71A1B933DF}" sibTransId="{14EE5258-73A9-4BFE-B0DA-A0382D6B405A}"/>
    <dgm:cxn modelId="{EA6E9D66-137C-4FF2-9B5F-EFB645CF046E}" srcId="{629F67AB-6A10-4FB6-B979-E0D4DB2AAD86}" destId="{16AABE10-A64A-4B8D-B4BA-2AAD062A5550}" srcOrd="1" destOrd="0" parTransId="{15CC5CD0-4FD8-4CD7-B053-6EEF718BDC67}" sibTransId="{CF90DA37-5128-4921-9A1E-0804D868CD26}"/>
    <dgm:cxn modelId="{9208EC4C-1F1E-4EBA-9146-3FBC46466F5F}" type="presOf" srcId="{629F67AB-6A10-4FB6-B979-E0D4DB2AAD86}" destId="{5DC2C262-0B83-414A-973C-378445C35B15}" srcOrd="0" destOrd="0" presId="urn:microsoft.com/office/officeart/2005/8/layout/vList2"/>
    <dgm:cxn modelId="{D20B1F7E-CABA-4B90-8B40-05A8A365EDFD}" type="presOf" srcId="{3121129F-9709-4F1E-8698-8F7D06749782}" destId="{D9F068F1-5466-436B-A8F2-EA48F05A0008}" srcOrd="0" destOrd="0" presId="urn:microsoft.com/office/officeart/2005/8/layout/vList2"/>
    <dgm:cxn modelId="{8312BCA0-7D60-4372-AB2A-F6A3B0235B97}" type="presOf" srcId="{16AABE10-A64A-4B8D-B4BA-2AAD062A5550}" destId="{D17E77E7-5BFB-431B-B8AF-567259D43D0A}" srcOrd="0" destOrd="0" presId="urn:microsoft.com/office/officeart/2005/8/layout/vList2"/>
    <dgm:cxn modelId="{BCCBC0A2-4BF3-42F0-AD81-A4F2ACA0688A}" srcId="{629F67AB-6A10-4FB6-B979-E0D4DB2AAD86}" destId="{3121129F-9709-4F1E-8698-8F7D06749782}" srcOrd="5" destOrd="0" parTransId="{E7C51D06-D277-4803-9515-965AC43E1096}" sibTransId="{4CC28D56-BB72-4262-A3B9-294C1883274C}"/>
    <dgm:cxn modelId="{F6F078AE-4183-4070-9A30-A9008CEC4B32}" type="presOf" srcId="{ED76642B-4F9E-4C80-A356-1B0CDC48BFAE}" destId="{D0A06B59-84CC-4E6B-8CCA-B1B221625278}" srcOrd="0" destOrd="0" presId="urn:microsoft.com/office/officeart/2005/8/layout/vList2"/>
    <dgm:cxn modelId="{1AC881CD-211C-4CE0-AF2B-6325D5A8115D}" type="presOf" srcId="{0DA86583-E5B6-4AAA-8771-8483CF94F016}" destId="{A3338052-5C45-4D06-9D05-CA54A2DA9BA7}" srcOrd="0" destOrd="0" presId="urn:microsoft.com/office/officeart/2005/8/layout/vList2"/>
    <dgm:cxn modelId="{791D6FD9-B61B-4110-B686-2AC24CD89DEF}" type="presOf" srcId="{FEE9F278-1280-48D5-A5A7-B2BDBEE54FF3}" destId="{EBDFD51D-196F-4AC6-8257-AA7A6A15EB52}" srcOrd="0" destOrd="0" presId="urn:microsoft.com/office/officeart/2005/8/layout/vList2"/>
    <dgm:cxn modelId="{C29240F7-C057-485B-B7FB-40A7908DCB42}" srcId="{629F67AB-6A10-4FB6-B979-E0D4DB2AAD86}" destId="{0DA86583-E5B6-4AAA-8771-8483CF94F016}" srcOrd="4" destOrd="0" parTransId="{789C893E-D1D5-4213-845D-616609511BE3}" sibTransId="{76683554-804C-4825-BA3B-75DA127A2D16}"/>
    <dgm:cxn modelId="{946B21FF-A3A3-49F3-9553-7845FC01BF52}" srcId="{629F67AB-6A10-4FB6-B979-E0D4DB2AAD86}" destId="{044BFD5B-43CA-4D0F-8E50-38D24DEC6C88}" srcOrd="2" destOrd="0" parTransId="{BB954342-409B-4C26-85C7-0A31D8E16A16}" sibTransId="{1D785F24-EE92-4CEC-997B-F102D984B858}"/>
    <dgm:cxn modelId="{93295CE4-24ED-414B-A226-488BACA421A0}" type="presParOf" srcId="{5DC2C262-0B83-414A-973C-378445C35B15}" destId="{D0A06B59-84CC-4E6B-8CCA-B1B221625278}" srcOrd="0" destOrd="0" presId="urn:microsoft.com/office/officeart/2005/8/layout/vList2"/>
    <dgm:cxn modelId="{BA112295-CDBF-4C54-92AA-95F0B11CD7F5}" type="presParOf" srcId="{5DC2C262-0B83-414A-973C-378445C35B15}" destId="{0841CA97-94E0-4B7E-B45E-A79FF4E7D175}" srcOrd="1" destOrd="0" presId="urn:microsoft.com/office/officeart/2005/8/layout/vList2"/>
    <dgm:cxn modelId="{0187F08B-CCC6-40B0-AFDC-899217FF0F15}" type="presParOf" srcId="{5DC2C262-0B83-414A-973C-378445C35B15}" destId="{D17E77E7-5BFB-431B-B8AF-567259D43D0A}" srcOrd="2" destOrd="0" presId="urn:microsoft.com/office/officeart/2005/8/layout/vList2"/>
    <dgm:cxn modelId="{CFE55716-195D-4565-96DE-E1DECA5D9F44}" type="presParOf" srcId="{5DC2C262-0B83-414A-973C-378445C35B15}" destId="{BF42BD39-C17A-4097-9871-167C5A314F0E}" srcOrd="3" destOrd="0" presId="urn:microsoft.com/office/officeart/2005/8/layout/vList2"/>
    <dgm:cxn modelId="{E011367B-DBEB-4F7C-AC51-972D79C7F619}" type="presParOf" srcId="{5DC2C262-0B83-414A-973C-378445C35B15}" destId="{0C51FE9B-39B5-4BBC-8534-9859ACFEEBE1}" srcOrd="4" destOrd="0" presId="urn:microsoft.com/office/officeart/2005/8/layout/vList2"/>
    <dgm:cxn modelId="{39157A71-4DF2-4301-A09E-D6781DABF1A6}" type="presParOf" srcId="{5DC2C262-0B83-414A-973C-378445C35B15}" destId="{BA045E57-5D8E-43C7-8E76-B69A21B2AFC4}" srcOrd="5" destOrd="0" presId="urn:microsoft.com/office/officeart/2005/8/layout/vList2"/>
    <dgm:cxn modelId="{9E29C438-188F-41E2-AC73-6DC7E39FCCF1}" type="presParOf" srcId="{5DC2C262-0B83-414A-973C-378445C35B15}" destId="{EBDFD51D-196F-4AC6-8257-AA7A6A15EB52}" srcOrd="6" destOrd="0" presId="urn:microsoft.com/office/officeart/2005/8/layout/vList2"/>
    <dgm:cxn modelId="{010D0941-01AC-47EF-BCE3-BBA721A59AE5}" type="presParOf" srcId="{5DC2C262-0B83-414A-973C-378445C35B15}" destId="{AFEE4678-9EA1-4DE8-B98E-EEDA301873C7}" srcOrd="7" destOrd="0" presId="urn:microsoft.com/office/officeart/2005/8/layout/vList2"/>
    <dgm:cxn modelId="{5AA1091C-E5CB-46E4-8679-FEB28FE7CE39}" type="presParOf" srcId="{5DC2C262-0B83-414A-973C-378445C35B15}" destId="{A3338052-5C45-4D06-9D05-CA54A2DA9BA7}" srcOrd="8" destOrd="0" presId="urn:microsoft.com/office/officeart/2005/8/layout/vList2"/>
    <dgm:cxn modelId="{AC501D87-067C-422C-928D-F61DA770437B}" type="presParOf" srcId="{5DC2C262-0B83-414A-973C-378445C35B15}" destId="{8B9C2946-1DFA-4A88-AD80-8506787FDDA6}" srcOrd="9" destOrd="0" presId="urn:microsoft.com/office/officeart/2005/8/layout/vList2"/>
    <dgm:cxn modelId="{C3938348-3F4E-4B4E-9368-6C07E87E44B8}" type="presParOf" srcId="{5DC2C262-0B83-414A-973C-378445C35B15}" destId="{D9F068F1-5466-436B-A8F2-EA48F05A000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A06B59-84CC-4E6B-8CCA-B1B221625278}">
      <dsp:nvSpPr>
        <dsp:cNvPr id="0" name=""/>
        <dsp:cNvSpPr/>
      </dsp:nvSpPr>
      <dsp:spPr>
        <a:xfrm>
          <a:off x="0" y="7483"/>
          <a:ext cx="10058399" cy="59962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Objectif</a:t>
          </a:r>
        </a:p>
      </dsp:txBody>
      <dsp:txXfrm>
        <a:off x="29271" y="36754"/>
        <a:ext cx="9999857" cy="541083"/>
      </dsp:txXfrm>
    </dsp:sp>
    <dsp:sp modelId="{D17E77E7-5BFB-431B-B8AF-567259D43D0A}">
      <dsp:nvSpPr>
        <dsp:cNvPr id="0" name=""/>
        <dsp:cNvSpPr/>
      </dsp:nvSpPr>
      <dsp:spPr>
        <a:xfrm>
          <a:off x="0" y="679108"/>
          <a:ext cx="10058399" cy="59962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err="1"/>
            <a:t>PartialView</a:t>
          </a:r>
          <a:endParaRPr lang="en-US" sz="2500" kern="1200"/>
        </a:p>
      </dsp:txBody>
      <dsp:txXfrm>
        <a:off x="29271" y="708379"/>
        <a:ext cx="9999857" cy="541083"/>
      </dsp:txXfrm>
    </dsp:sp>
    <dsp:sp modelId="{0C51FE9B-39B5-4BBC-8534-9859ACFEEBE1}">
      <dsp:nvSpPr>
        <dsp:cNvPr id="0" name=""/>
        <dsp:cNvSpPr/>
      </dsp:nvSpPr>
      <dsp:spPr>
        <a:xfrm>
          <a:off x="0" y="1350733"/>
          <a:ext cx="10058399" cy="59962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fr-CA" sz="2500" kern="1200">
              <a:latin typeface="Calibri"/>
              <a:cs typeface="Calibri"/>
            </a:rPr>
            <a:t>JQuery pour </a:t>
          </a:r>
          <a:r>
            <a:rPr lang="fr-CA" sz="2500" kern="1200" err="1">
              <a:latin typeface="Calibri"/>
              <a:cs typeface="Calibri"/>
            </a:rPr>
            <a:t>PartialView</a:t>
          </a:r>
          <a:endParaRPr lang="en-US" sz="2500" kern="1200">
            <a:latin typeface="Calibri Light" panose="020F0302020204030204"/>
            <a:cs typeface="Calibri Light" panose="020F0302020204030204"/>
          </a:endParaRPr>
        </a:p>
      </dsp:txBody>
      <dsp:txXfrm>
        <a:off x="29271" y="1380004"/>
        <a:ext cx="9999857" cy="541083"/>
      </dsp:txXfrm>
    </dsp:sp>
    <dsp:sp modelId="{EBDFD51D-196F-4AC6-8257-AA7A6A15EB52}">
      <dsp:nvSpPr>
        <dsp:cNvPr id="0" name=""/>
        <dsp:cNvSpPr/>
      </dsp:nvSpPr>
      <dsp:spPr>
        <a:xfrm>
          <a:off x="0" y="2022358"/>
          <a:ext cx="10058399" cy="59962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err="1"/>
            <a:t>JsonResult</a:t>
          </a:r>
          <a:endParaRPr lang="en-US" sz="2500" kern="1200"/>
        </a:p>
      </dsp:txBody>
      <dsp:txXfrm>
        <a:off x="29271" y="2051629"/>
        <a:ext cx="9999857" cy="541083"/>
      </dsp:txXfrm>
    </dsp:sp>
    <dsp:sp modelId="{A3338052-5C45-4D06-9D05-CA54A2DA9BA7}">
      <dsp:nvSpPr>
        <dsp:cNvPr id="0" name=""/>
        <dsp:cNvSpPr/>
      </dsp:nvSpPr>
      <dsp:spPr>
        <a:xfrm>
          <a:off x="0" y="2693983"/>
          <a:ext cx="10058399" cy="59962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fr-CA" sz="2500" kern="1200"/>
            <a:t>Appels AJAX</a:t>
          </a:r>
        </a:p>
      </dsp:txBody>
      <dsp:txXfrm>
        <a:off x="29271" y="2723254"/>
        <a:ext cx="9999857" cy="541083"/>
      </dsp:txXfrm>
    </dsp:sp>
    <dsp:sp modelId="{D9F068F1-5466-436B-A8F2-EA48F05A0008}">
      <dsp:nvSpPr>
        <dsp:cNvPr id="0" name=""/>
        <dsp:cNvSpPr/>
      </dsp:nvSpPr>
      <dsp:spPr>
        <a:xfrm>
          <a:off x="0" y="3365608"/>
          <a:ext cx="10058399" cy="59962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fr-CA" sz="2500" kern="1200"/>
            <a:t>jQuery pour </a:t>
          </a:r>
          <a:r>
            <a:rPr lang="fr-CA" sz="2500" kern="1200" err="1"/>
            <a:t>JsonResult</a:t>
          </a:r>
          <a:endParaRPr lang="fr-CA" sz="2500" kern="1200"/>
        </a:p>
      </dsp:txBody>
      <dsp:txXfrm>
        <a:off x="29271" y="3394879"/>
        <a:ext cx="9999857" cy="5410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1B9D14-CCB4-403F-9C4C-1B97ACECB34C}" type="datetimeFigureOut">
              <a:rPr lang="fr-CA" smtClean="0"/>
              <a:t>2026-07-10</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C19CA-D200-43F8-8C1D-4EC9B5B9A222}" type="slidenum">
              <a:rPr lang="fr-CA" smtClean="0"/>
              <a:t>‹n°›</a:t>
            </a:fld>
            <a:endParaRPr lang="fr-CA"/>
          </a:p>
        </p:txBody>
      </p:sp>
    </p:spTree>
    <p:extLst>
      <p:ext uri="{BB962C8B-B14F-4D97-AF65-F5344CB8AC3E}">
        <p14:creationId xmlns:p14="http://schemas.microsoft.com/office/powerpoint/2010/main" val="1766095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a:p>
        </p:txBody>
      </p:sp>
      <p:sp>
        <p:nvSpPr>
          <p:cNvPr id="3" name="Content Placeholder 2"/>
          <p:cNvSpPr>
            <a:spLocks noGrp="1"/>
          </p:cNvSpPr>
          <p:nvPr>
            <p:ph idx="1"/>
          </p:nvPr>
        </p:nvSpPr>
        <p:spPr/>
        <p:txBody>
          <a:bodyPr/>
          <a:lstStyle>
            <a:lvl1pPr marL="344488" indent="-344488">
              <a:buFont typeface="Wingdings" panose="05000000000000000000" pitchFamily="2" charset="2"/>
              <a:buChar char="q"/>
              <a:defRPr/>
            </a:lvl1pPr>
            <a:lvl2pPr marL="517525" indent="-317500">
              <a:buFont typeface="Wingdings" panose="05000000000000000000" pitchFamily="2" charset="2"/>
              <a:buChar char="q"/>
              <a:defRPr/>
            </a:lvl2pPr>
            <a:lvl3pPr marL="690563" indent="-306388">
              <a:buFont typeface="Wingdings" panose="05000000000000000000" pitchFamily="2" charset="2"/>
              <a:buChar char="q"/>
              <a:defRPr/>
            </a:lvl3pPr>
            <a:lvl4pPr marL="854075" indent="-287338">
              <a:buFont typeface="Wingdings" panose="05000000000000000000" pitchFamily="2" charset="2"/>
              <a:buChar char="q"/>
              <a:defRPr/>
            </a:lvl4pPr>
            <a:lvl5pPr marL="932688" indent="-182880">
              <a:buFont typeface="Wingdings" panose="05000000000000000000" pitchFamily="2" charset="2"/>
              <a:buChar char="q"/>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53FE559A-7A93-425A-943B-F641DCCD96C8}" type="datetime1">
              <a:rPr lang="fr-CA" smtClean="0"/>
              <a:t>2026-07-10</a:t>
            </a:fld>
            <a:endParaRPr lang="fr-CA"/>
          </a:p>
        </p:txBody>
      </p:sp>
      <p:sp>
        <p:nvSpPr>
          <p:cNvPr id="5" name="Footer Placeholder 4"/>
          <p:cNvSpPr>
            <a:spLocks noGrp="1"/>
          </p:cNvSpPr>
          <p:nvPr>
            <p:ph type="ftr" sz="quarter" idx="11"/>
          </p:nvPr>
        </p:nvSpPr>
        <p:spPr/>
        <p:txBody>
          <a:bodyPr/>
          <a:lstStyle/>
          <a:p>
            <a:r>
              <a:rPr lang="fr-CA"/>
              <a:t>PROGRAMMATION WEB TRANSACTIONNELLE</a:t>
            </a:r>
          </a:p>
        </p:txBody>
      </p:sp>
      <p:sp>
        <p:nvSpPr>
          <p:cNvPr id="6" name="Slide Number Placeholder 5"/>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1090400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962AA2D-7893-4DE3-A505-9837C01774BD}" type="datetime1">
              <a:rPr lang="fr-CA" smtClean="0"/>
              <a:t>2026-07-10</a:t>
            </a:fld>
            <a:endParaRPr lang="fr-CA"/>
          </a:p>
        </p:txBody>
      </p:sp>
      <p:sp>
        <p:nvSpPr>
          <p:cNvPr id="5" name="Footer Placeholder 4"/>
          <p:cNvSpPr>
            <a:spLocks noGrp="1"/>
          </p:cNvSpPr>
          <p:nvPr>
            <p:ph type="ftr" sz="quarter" idx="11"/>
          </p:nvPr>
        </p:nvSpPr>
        <p:spPr/>
        <p:txBody>
          <a:bodyPr/>
          <a:lstStyle>
            <a:lvl1pPr>
              <a:defRPr sz="1100" i="1"/>
            </a:lvl1pPr>
          </a:lstStyle>
          <a:p>
            <a:r>
              <a:rPr lang="fr-CA"/>
              <a:t>PROGRAMMATION WEB TRANSACTIONNELLE</a:t>
            </a:r>
          </a:p>
        </p:txBody>
      </p:sp>
      <p:sp>
        <p:nvSpPr>
          <p:cNvPr id="6" name="Slide Number Placeholder 5"/>
          <p:cNvSpPr>
            <a:spLocks noGrp="1"/>
          </p:cNvSpPr>
          <p:nvPr>
            <p:ph type="sldNum" sz="quarter" idx="12"/>
          </p:nvPr>
        </p:nvSpPr>
        <p:spPr/>
        <p:txBody>
          <a:bodyPr/>
          <a:lstStyle>
            <a:lvl1pPr>
              <a:defRPr i="1"/>
            </a:lvl1pPr>
          </a:lstStyle>
          <a:p>
            <a:r>
              <a:rPr lang="fr-CA"/>
              <a:t>Page </a:t>
            </a:r>
            <a:fld id="{C2CBE6A3-4AEF-4734-8AB8-E4DE745DFB5E}" type="slidenum">
              <a:rPr lang="fr-CA" smtClean="0"/>
              <a:pPr/>
              <a:t>‹n°›</a:t>
            </a:fld>
            <a:endParaRPr lang="fr-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62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Content Placeholder 2"/>
          <p:cNvSpPr>
            <a:spLocks noGrp="1"/>
          </p:cNvSpPr>
          <p:nvPr>
            <p:ph sz="half" idx="1"/>
          </p:nvPr>
        </p:nvSpPr>
        <p:spPr>
          <a:xfrm>
            <a:off x="1097279" y="1845734"/>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217920" y="1845735"/>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92634078-3FEB-4C28-B483-6E338A3F462E}" type="datetime1">
              <a:rPr lang="fr-CA" smtClean="0"/>
              <a:t>2026-07-10</a:t>
            </a:fld>
            <a:endParaRPr lang="fr-CA"/>
          </a:p>
        </p:txBody>
      </p:sp>
      <p:sp>
        <p:nvSpPr>
          <p:cNvPr id="6" name="Footer Placeholder 5"/>
          <p:cNvSpPr>
            <a:spLocks noGrp="1"/>
          </p:cNvSpPr>
          <p:nvPr>
            <p:ph type="ftr" sz="quarter" idx="11"/>
          </p:nvPr>
        </p:nvSpPr>
        <p:spPr/>
        <p:txBody>
          <a:bodyPr/>
          <a:lstStyle/>
          <a:p>
            <a:r>
              <a:rPr lang="fr-CA"/>
              <a:t>PROGRAMMATION WEB TRANSACTIONNELLE</a:t>
            </a:r>
          </a:p>
        </p:txBody>
      </p:sp>
      <p:sp>
        <p:nvSpPr>
          <p:cNvPr id="7" name="Slide Number Placeholder 6"/>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338929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B61099F4-E79A-4DA7-AD50-F277AF426D3A}" type="datetime1">
              <a:rPr lang="fr-CA" smtClean="0"/>
              <a:t>2026-07-10</a:t>
            </a:fld>
            <a:endParaRPr lang="fr-CA"/>
          </a:p>
        </p:txBody>
      </p:sp>
      <p:sp>
        <p:nvSpPr>
          <p:cNvPr id="8" name="Footer Placeholder 7"/>
          <p:cNvSpPr>
            <a:spLocks noGrp="1"/>
          </p:cNvSpPr>
          <p:nvPr>
            <p:ph type="ftr" sz="quarter" idx="11"/>
          </p:nvPr>
        </p:nvSpPr>
        <p:spPr/>
        <p:txBody>
          <a:body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1942883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0301617C-ED28-4F33-8FED-EDD8C63D16DE}" type="datetime1">
              <a:rPr lang="fr-CA" smtClean="0"/>
              <a:t>2026-07-10</a:t>
            </a:fld>
            <a:endParaRPr lang="fr-CA"/>
          </a:p>
        </p:txBody>
      </p:sp>
      <p:sp>
        <p:nvSpPr>
          <p:cNvPr id="4" name="Footer Placeholder 3"/>
          <p:cNvSpPr>
            <a:spLocks noGrp="1"/>
          </p:cNvSpPr>
          <p:nvPr>
            <p:ph type="ftr" sz="quarter" idx="11"/>
          </p:nvPr>
        </p:nvSpPr>
        <p:spPr/>
        <p:txBody>
          <a:bodyPr/>
          <a:lstStyle/>
          <a:p>
            <a:r>
              <a:rPr lang="fr-CA"/>
              <a:t>PROGRAMMATION WEB TRANSACTIONNELLE</a:t>
            </a:r>
          </a:p>
        </p:txBody>
      </p:sp>
      <p:sp>
        <p:nvSpPr>
          <p:cNvPr id="5" name="Slide Number Placeholder 4"/>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350197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7DA6A60-C597-4EA4-B2E5-CF9FF6099946}" type="datetime1">
              <a:rPr lang="fr-CA" smtClean="0"/>
              <a:t>2026-07-10</a:t>
            </a:fld>
            <a:endParaRPr lang="fr-CA"/>
          </a:p>
        </p:txBody>
      </p:sp>
      <p:sp>
        <p:nvSpPr>
          <p:cNvPr id="8" name="Footer Placeholder 7"/>
          <p:cNvSpPr>
            <a:spLocks noGrp="1"/>
          </p:cNvSpPr>
          <p:nvPr>
            <p:ph type="ftr" sz="quarter" idx="11"/>
          </p:nvPr>
        </p:nvSpPr>
        <p:spPr/>
        <p:txBody>
          <a:bodyPr/>
          <a:lstStyle>
            <a:lvl1pPr>
              <a:defRPr>
                <a:solidFill>
                  <a:srgbClr val="FFFFFF"/>
                </a:solidFill>
              </a:defRPr>
            </a:lvl1p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3185899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a:p>
        </p:txBody>
      </p:sp>
      <p:sp>
        <p:nvSpPr>
          <p:cNvPr id="3" name="Content Placeholder 2"/>
          <p:cNvSpPr>
            <a:spLocks noGrp="1"/>
          </p:cNvSpPr>
          <p:nvPr>
            <p:ph idx="1"/>
          </p:nvPr>
        </p:nvSpPr>
        <p:spPr>
          <a:xfrm>
            <a:off x="4800600" y="731520"/>
            <a:ext cx="6492240" cy="5257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D15F3C4-16AA-478B-86B3-4E9AD22188C6}" type="datetime1">
              <a:rPr lang="fr-CA" smtClean="0"/>
              <a:t>2026-07-10</a:t>
            </a:fld>
            <a:endParaRPr lang="fr-C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fr-CA"/>
              <a:t>PROGRAMMATION WEB TRANSACTIONNELLE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2CBE6A3-4AEF-4734-8AB8-E4DE745DFB5E}" type="slidenum">
              <a:rPr lang="fr-CA" smtClean="0"/>
              <a:t>‹n°›</a:t>
            </a:fld>
            <a:endParaRPr lang="fr-CA"/>
          </a:p>
        </p:txBody>
      </p:sp>
    </p:spTree>
    <p:extLst>
      <p:ext uri="{BB962C8B-B14F-4D97-AF65-F5344CB8AC3E}">
        <p14:creationId xmlns:p14="http://schemas.microsoft.com/office/powerpoint/2010/main" val="1340636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ndigo">
    <p:spTree>
      <p:nvGrpSpPr>
        <p:cNvPr id="1" name=""/>
        <p:cNvGrpSpPr/>
        <p:nvPr/>
      </p:nvGrpSpPr>
      <p:grpSpPr>
        <a:xfrm>
          <a:off x="0" y="0"/>
          <a:ext cx="0" cy="0"/>
          <a:chOff x="0" y="0"/>
          <a:chExt cx="0" cy="0"/>
        </a:xfrm>
      </p:grpSpPr>
      <p:pic>
        <p:nvPicPr>
          <p:cNvPr id="4" name="Image 3" descr="Disque avec un remplissage uni">
            <a:extLst>
              <a:ext uri="{FF2B5EF4-FFF2-40B4-BE49-F238E27FC236}">
                <a16:creationId xmlns:a16="http://schemas.microsoft.com/office/drawing/2014/main" id="{EC7367DB-54B0-4E4B-9E49-482FCD217CE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617950" y="25505"/>
            <a:ext cx="952500" cy="952500"/>
          </a:xfrm>
          <a:prstGeom prst="rect">
            <a:avLst/>
          </a:prstGeom>
        </p:spPr>
      </p:pic>
      <p:sp>
        <p:nvSpPr>
          <p:cNvPr id="25" name="Titre 24">
            <a:extLst>
              <a:ext uri="{FF2B5EF4-FFF2-40B4-BE49-F238E27FC236}">
                <a16:creationId xmlns:a16="http://schemas.microsoft.com/office/drawing/2014/main" id="{43C1F01D-35B3-4E03-8B2C-6FFB15F0A3B3}"/>
              </a:ext>
            </a:extLst>
          </p:cNvPr>
          <p:cNvSpPr>
            <a:spLocks noGrp="1"/>
          </p:cNvSpPr>
          <p:nvPr>
            <p:ph type="title"/>
          </p:nvPr>
        </p:nvSpPr>
        <p:spPr>
          <a:xfrm>
            <a:off x="78261" y="357829"/>
            <a:ext cx="5482280" cy="372636"/>
          </a:xfrm>
        </p:spPr>
        <p:txBody>
          <a:bodyPr>
            <a:noAutofit/>
          </a:bodyPr>
          <a:lstStyle>
            <a:lvl1pPr>
              <a:defRPr sz="2400" b="1">
                <a:solidFill>
                  <a:schemeClr val="bg1"/>
                </a:solidFill>
                <a:latin typeface="+mn-lt"/>
                <a:ea typeface="Verdana" panose="020B0604030504040204" pitchFamily="34" charset="0"/>
              </a:defRPr>
            </a:lvl1pPr>
          </a:lstStyle>
          <a:p>
            <a:r>
              <a:rPr lang="fr-FR"/>
              <a:t>Modifiez le style du titre</a:t>
            </a:r>
            <a:endParaRPr lang="fr-CA"/>
          </a:p>
        </p:txBody>
      </p:sp>
      <p:sp>
        <p:nvSpPr>
          <p:cNvPr id="6" name="Espace réservé du contenu 2">
            <a:extLst>
              <a:ext uri="{FF2B5EF4-FFF2-40B4-BE49-F238E27FC236}">
                <a16:creationId xmlns:a16="http://schemas.microsoft.com/office/drawing/2014/main" id="{2148ABC2-9844-4986-9697-EF5431882472}"/>
              </a:ext>
            </a:extLst>
          </p:cNvPr>
          <p:cNvSpPr>
            <a:spLocks noGrp="1"/>
          </p:cNvSpPr>
          <p:nvPr>
            <p:ph idx="1" hasCustomPrompt="1"/>
          </p:nvPr>
        </p:nvSpPr>
        <p:spPr>
          <a:xfrm>
            <a:off x="520783" y="1150572"/>
            <a:ext cx="11118135" cy="5026393"/>
          </a:xfrm>
        </p:spPr>
        <p:txBody>
          <a:bodyPr/>
          <a:lstStyle>
            <a:lvl1pPr marL="228600" indent="-228600">
              <a:buFont typeface="Wingdings" panose="05000000000000000000" pitchFamily="2" charset="2"/>
              <a:buChar char="v"/>
              <a:defRPr>
                <a:solidFill>
                  <a:srgbClr val="7385D1"/>
                </a:solidFill>
              </a:defRPr>
            </a:lvl1pPr>
            <a:lvl2pPr marL="685800" indent="-228600">
              <a:buFont typeface="Symbol" panose="05050102010706020507" pitchFamily="18" charset="2"/>
              <a:buChar char="¨"/>
              <a:defRPr>
                <a:solidFill>
                  <a:srgbClr val="7385D1"/>
                </a:solidFill>
              </a:defRPr>
            </a:lvl2pPr>
            <a:lvl3pPr marL="1143000" indent="-228600">
              <a:buFont typeface="Courier New" panose="02070309020205020404" pitchFamily="49" charset="0"/>
              <a:buChar char="o"/>
              <a:defRPr>
                <a:solidFill>
                  <a:srgbClr val="7385D1"/>
                </a:solidFill>
              </a:defRPr>
            </a:lvl3pPr>
            <a:lvl4pPr>
              <a:defRPr>
                <a:solidFill>
                  <a:srgbClr val="7385D1"/>
                </a:solidFill>
              </a:defRPr>
            </a:lvl4pPr>
            <a:lvl5pPr>
              <a:defRPr>
                <a:solidFill>
                  <a:srgbClr val="7385D1"/>
                </a:solidFill>
              </a:defRPr>
            </a:lvl5pPr>
          </a:lstStyle>
          <a:p>
            <a:pPr lvl="0"/>
            <a:r>
              <a:rPr lang="fr-FR"/>
              <a:t> 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927229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1" y="6571396"/>
            <a:ext cx="12192000" cy="2866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9" name="Rectangle 8"/>
          <p:cNvSpPr/>
          <p:nvPr/>
        </p:nvSpPr>
        <p:spPr>
          <a:xfrm>
            <a:off x="-2" y="6510783"/>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Placeholder 1"/>
          <p:cNvSpPr>
            <a:spLocks noGrp="1"/>
          </p:cNvSpPr>
          <p:nvPr>
            <p:ph type="title"/>
          </p:nvPr>
        </p:nvSpPr>
        <p:spPr>
          <a:xfrm>
            <a:off x="1097280" y="286604"/>
            <a:ext cx="10058400" cy="610042"/>
          </a:xfrm>
          <a:prstGeom prst="rect">
            <a:avLst/>
          </a:prstGeom>
        </p:spPr>
        <p:txBody>
          <a:bodyPr vert="horz" lIns="91440" tIns="45720" rIns="91440" bIns="45720" rtlCol="0" anchor="b">
            <a:normAutofit/>
          </a:bodyPr>
          <a:lstStyle/>
          <a:p>
            <a:r>
              <a:rPr lang="fr-FR"/>
              <a:t>Modifiez le style du titre</a:t>
            </a:r>
            <a:endParaRPr lang="en-US"/>
          </a:p>
        </p:txBody>
      </p:sp>
      <p:sp>
        <p:nvSpPr>
          <p:cNvPr id="3" name="Text Placeholder 2"/>
          <p:cNvSpPr>
            <a:spLocks noGrp="1"/>
          </p:cNvSpPr>
          <p:nvPr>
            <p:ph type="body" idx="1"/>
          </p:nvPr>
        </p:nvSpPr>
        <p:spPr>
          <a:xfrm>
            <a:off x="1097280" y="1176373"/>
            <a:ext cx="10058400" cy="4692721"/>
          </a:xfrm>
          <a:prstGeom prst="rect">
            <a:avLst/>
          </a:prstGeom>
        </p:spPr>
        <p:txBody>
          <a:bodyPr vert="horz" lIns="0" tIns="45720" rIns="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1097280" y="6571396"/>
            <a:ext cx="2472271" cy="253514"/>
          </a:xfrm>
          <a:prstGeom prst="rect">
            <a:avLst/>
          </a:prstGeom>
        </p:spPr>
        <p:txBody>
          <a:bodyPr vert="horz" lIns="91440" tIns="45720" rIns="91440" bIns="45720" rtlCol="0" anchor="ctr"/>
          <a:lstStyle>
            <a:lvl1pPr algn="l">
              <a:defRPr sz="900">
                <a:solidFill>
                  <a:srgbClr val="FFFFFF"/>
                </a:solidFill>
              </a:defRPr>
            </a:lvl1pPr>
          </a:lstStyle>
          <a:p>
            <a:fld id="{761A5FC2-1393-4D3B-9BA4-E4580C7BDB7E}" type="datetime1">
              <a:rPr lang="fr-CA" smtClean="0"/>
              <a:t>2026-07-10</a:t>
            </a:fld>
            <a:endParaRPr lang="fr-CA"/>
          </a:p>
        </p:txBody>
      </p:sp>
      <p:sp>
        <p:nvSpPr>
          <p:cNvPr id="5" name="Footer Placeholder 4"/>
          <p:cNvSpPr>
            <a:spLocks noGrp="1"/>
          </p:cNvSpPr>
          <p:nvPr>
            <p:ph type="ftr" sz="quarter" idx="3"/>
          </p:nvPr>
        </p:nvSpPr>
        <p:spPr>
          <a:xfrm>
            <a:off x="3686185" y="6571396"/>
            <a:ext cx="4822804" cy="253514"/>
          </a:xfrm>
          <a:prstGeom prst="rect">
            <a:avLst/>
          </a:prstGeom>
        </p:spPr>
        <p:txBody>
          <a:bodyPr vert="horz" lIns="91440" tIns="45720" rIns="91440" bIns="45720" rtlCol="0" anchor="ctr"/>
          <a:lstStyle>
            <a:lvl1pPr algn="ctr">
              <a:defRPr sz="1100" i="0" cap="all" baseline="0">
                <a:solidFill>
                  <a:schemeClr val="bg1">
                    <a:lumMod val="95000"/>
                  </a:schemeClr>
                </a:solidFill>
              </a:defRPr>
            </a:lvl1pPr>
          </a:lstStyle>
          <a:p>
            <a:r>
              <a:rPr lang="fr-CA"/>
              <a:t>PROGRAMMATION WEB TRANSACTIONNELLE</a:t>
            </a:r>
          </a:p>
        </p:txBody>
      </p:sp>
      <p:sp>
        <p:nvSpPr>
          <p:cNvPr id="6" name="Slide Number Placeholder 5"/>
          <p:cNvSpPr>
            <a:spLocks noGrp="1"/>
          </p:cNvSpPr>
          <p:nvPr>
            <p:ph type="sldNum" sz="quarter" idx="4"/>
          </p:nvPr>
        </p:nvSpPr>
        <p:spPr>
          <a:xfrm>
            <a:off x="9900458" y="6571396"/>
            <a:ext cx="1312025" cy="253514"/>
          </a:xfrm>
          <a:prstGeom prst="rect">
            <a:avLst/>
          </a:prstGeom>
        </p:spPr>
        <p:txBody>
          <a:bodyPr vert="horz" lIns="91440" tIns="45720" rIns="91440" bIns="45720" rtlCol="0" anchor="ctr"/>
          <a:lstStyle>
            <a:lvl1pPr algn="r">
              <a:defRPr sz="1100" i="1">
                <a:solidFill>
                  <a:srgbClr val="FFFFFF"/>
                </a:solidFill>
              </a:defRPr>
            </a:lvl1pPr>
          </a:lstStyle>
          <a:p>
            <a:r>
              <a:rPr lang="fr-CA"/>
              <a:t>Page </a:t>
            </a:r>
            <a:fld id="{C2CBE6A3-4AEF-4734-8AB8-E4DE745DFB5E}" type="slidenum">
              <a:rPr lang="fr-CA" smtClean="0"/>
              <a:pPr/>
              <a:t>‹n°›</a:t>
            </a:fld>
            <a:endParaRPr lang="fr-CA"/>
          </a:p>
        </p:txBody>
      </p:sp>
      <p:cxnSp>
        <p:nvCxnSpPr>
          <p:cNvPr id="10" name="Straight Connector 9"/>
          <p:cNvCxnSpPr/>
          <p:nvPr/>
        </p:nvCxnSpPr>
        <p:spPr>
          <a:xfrm>
            <a:off x="1188720" y="1036509"/>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23381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Lst>
  <p:hf hdr="0" dt="0"/>
  <p:txStyles>
    <p:titleStyle>
      <a:lvl1pPr algn="l" defTabSz="914400" rtl="0" eaLnBrk="1" latinLnBrk="0" hangingPunct="1">
        <a:lnSpc>
          <a:spcPct val="85000"/>
        </a:lnSpc>
        <a:spcBef>
          <a:spcPct val="0"/>
        </a:spcBef>
        <a:buNone/>
        <a:defRPr sz="3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47A1CE-E74F-4ED4-BD88-F5E5E811F2A3}"/>
              </a:ext>
            </a:extLst>
          </p:cNvPr>
          <p:cNvSpPr>
            <a:spLocks noGrp="1"/>
          </p:cNvSpPr>
          <p:nvPr>
            <p:ph type="title"/>
          </p:nvPr>
        </p:nvSpPr>
        <p:spPr/>
        <p:txBody>
          <a:bodyPr>
            <a:normAutofit/>
          </a:bodyPr>
          <a:lstStyle/>
          <a:p>
            <a:r>
              <a:rPr lang="fr-CA" noProof="0"/>
              <a:t>Cours </a:t>
            </a:r>
            <a:r>
              <a:rPr lang="fr-CA"/>
              <a:t>21</a:t>
            </a:r>
            <a:r>
              <a:rPr lang="fr-CA" noProof="0"/>
              <a:t> </a:t>
            </a:r>
          </a:p>
        </p:txBody>
      </p:sp>
      <p:sp>
        <p:nvSpPr>
          <p:cNvPr id="3" name="Sous-titre 2">
            <a:extLst>
              <a:ext uri="{FF2B5EF4-FFF2-40B4-BE49-F238E27FC236}">
                <a16:creationId xmlns:a16="http://schemas.microsoft.com/office/drawing/2014/main" id="{56FD0B83-54B8-4E49-8084-D8400451C42B}"/>
              </a:ext>
            </a:extLst>
          </p:cNvPr>
          <p:cNvSpPr>
            <a:spLocks noGrp="1"/>
          </p:cNvSpPr>
          <p:nvPr>
            <p:ph type="body" idx="1"/>
          </p:nvPr>
        </p:nvSpPr>
        <p:spPr/>
        <p:txBody>
          <a:bodyPr>
            <a:normAutofit/>
          </a:bodyPr>
          <a:lstStyle/>
          <a:p>
            <a:r>
              <a:rPr lang="fr-CA" noProof="0">
                <a:solidFill>
                  <a:schemeClr val="tx1">
                    <a:lumMod val="85000"/>
                    <a:lumOff val="15000"/>
                  </a:schemeClr>
                </a:solidFill>
              </a:rPr>
              <a:t>AJAX</a:t>
            </a:r>
          </a:p>
        </p:txBody>
      </p:sp>
      <p:pic>
        <p:nvPicPr>
          <p:cNvPr id="3074" name="Picture 2" descr="Learn ASP.NET Core MVC From Sa - Apps on Google Play">
            <a:extLst>
              <a:ext uri="{FF2B5EF4-FFF2-40B4-BE49-F238E27FC236}">
                <a16:creationId xmlns:a16="http://schemas.microsoft.com/office/drawing/2014/main" id="{E4825854-C8AD-DABB-BB60-9662DDD476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6691" y="137246"/>
            <a:ext cx="2719578" cy="271957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pied de page 3">
            <a:extLst>
              <a:ext uri="{FF2B5EF4-FFF2-40B4-BE49-F238E27FC236}">
                <a16:creationId xmlns:a16="http://schemas.microsoft.com/office/drawing/2014/main" id="{497B88FE-5702-ED34-D2FA-88168B3034D8}"/>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9D811361-9731-734B-2C73-E195F7561669}"/>
              </a:ext>
            </a:extLst>
          </p:cNvPr>
          <p:cNvSpPr>
            <a:spLocks noGrp="1"/>
          </p:cNvSpPr>
          <p:nvPr>
            <p:ph type="sldNum" sz="quarter" idx="12"/>
          </p:nvPr>
        </p:nvSpPr>
        <p:spPr/>
        <p:txBody>
          <a:bodyPr/>
          <a:lstStyle/>
          <a:p>
            <a:fld id="{C2CBE6A3-4AEF-4734-8AB8-E4DE745DFB5E}" type="slidenum">
              <a:rPr lang="fr-CA" smtClean="0"/>
              <a:t>1</a:t>
            </a:fld>
            <a:endParaRPr lang="fr-CA"/>
          </a:p>
        </p:txBody>
      </p:sp>
    </p:spTree>
    <p:extLst>
      <p:ext uri="{BB962C8B-B14F-4D97-AF65-F5344CB8AC3E}">
        <p14:creationId xmlns:p14="http://schemas.microsoft.com/office/powerpoint/2010/main" val="3583620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95017CD-4398-4A31-BAF2-D2A5CB579E19}"/>
              </a:ext>
            </a:extLst>
          </p:cNvPr>
          <p:cNvSpPr>
            <a:spLocks noGrp="1"/>
          </p:cNvSpPr>
          <p:nvPr>
            <p:ph type="title"/>
          </p:nvPr>
        </p:nvSpPr>
        <p:spPr/>
        <p:txBody>
          <a:bodyPr/>
          <a:lstStyle/>
          <a:p>
            <a:r>
              <a:rPr lang="fr-CA" noProof="0"/>
              <a:t>Contenu du cours</a:t>
            </a:r>
          </a:p>
        </p:txBody>
      </p:sp>
      <p:graphicFrame>
        <p:nvGraphicFramePr>
          <p:cNvPr id="14" name="Espace réservé du contenu 1">
            <a:extLst>
              <a:ext uri="{FF2B5EF4-FFF2-40B4-BE49-F238E27FC236}">
                <a16:creationId xmlns:a16="http://schemas.microsoft.com/office/drawing/2014/main" id="{2BC7308D-9D17-65AF-F12E-E768E85B828B}"/>
              </a:ext>
            </a:extLst>
          </p:cNvPr>
          <p:cNvGraphicFramePr>
            <a:graphicFrameLocks noGrp="1"/>
          </p:cNvGraphicFramePr>
          <p:nvPr>
            <p:ph idx="1"/>
            <p:extLst>
              <p:ext uri="{D42A27DB-BD31-4B8C-83A1-F6EECF244321}">
                <p14:modId xmlns:p14="http://schemas.microsoft.com/office/powerpoint/2010/main" val="808196974"/>
              </p:ext>
            </p:extLst>
          </p:nvPr>
        </p:nvGraphicFramePr>
        <p:xfrm>
          <a:off x="1064150" y="1163011"/>
          <a:ext cx="10058400" cy="39727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hlinkClick r:id="" action="ppaction://noaction"/>
            <a:extLst>
              <a:ext uri="{FF2B5EF4-FFF2-40B4-BE49-F238E27FC236}">
                <a16:creationId xmlns:a16="http://schemas.microsoft.com/office/drawing/2014/main" id="{A2DD1C0A-7725-47E2-A9D7-DE9739A51D12}"/>
              </a:ext>
            </a:extLst>
          </p:cNvPr>
          <p:cNvSpPr/>
          <p:nvPr/>
        </p:nvSpPr>
        <p:spPr>
          <a:xfrm>
            <a:off x="573865" y="2633092"/>
            <a:ext cx="4849473" cy="5263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Rectangle 8">
            <a:hlinkClick r:id="" action="ppaction://noaction"/>
            <a:extLst>
              <a:ext uri="{FF2B5EF4-FFF2-40B4-BE49-F238E27FC236}">
                <a16:creationId xmlns:a16="http://schemas.microsoft.com/office/drawing/2014/main" id="{81541332-AB2F-4B3A-B780-780FDF7CB958}"/>
              </a:ext>
            </a:extLst>
          </p:cNvPr>
          <p:cNvSpPr/>
          <p:nvPr/>
        </p:nvSpPr>
        <p:spPr>
          <a:xfrm>
            <a:off x="573865" y="2188254"/>
            <a:ext cx="5644055"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a:hlinkClick r:id="" action="ppaction://noaction"/>
            <a:extLst>
              <a:ext uri="{FF2B5EF4-FFF2-40B4-BE49-F238E27FC236}">
                <a16:creationId xmlns:a16="http://schemas.microsoft.com/office/drawing/2014/main" id="{7566898C-EF24-4C1C-A1FA-191E3366D7FE}"/>
              </a:ext>
            </a:extLst>
          </p:cNvPr>
          <p:cNvSpPr/>
          <p:nvPr/>
        </p:nvSpPr>
        <p:spPr>
          <a:xfrm>
            <a:off x="807861" y="2223865"/>
            <a:ext cx="5271989"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a:hlinkClick r:id="" action="ppaction://noaction"/>
            <a:extLst>
              <a:ext uri="{FF2B5EF4-FFF2-40B4-BE49-F238E27FC236}">
                <a16:creationId xmlns:a16="http://schemas.microsoft.com/office/drawing/2014/main" id="{30974C0E-1310-403C-88B6-FE058FFDF08A}"/>
              </a:ext>
            </a:extLst>
          </p:cNvPr>
          <p:cNvSpPr/>
          <p:nvPr/>
        </p:nvSpPr>
        <p:spPr>
          <a:xfrm>
            <a:off x="520783" y="3228778"/>
            <a:ext cx="3420596" cy="397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Espace réservé du pied de page 4">
            <a:extLst>
              <a:ext uri="{FF2B5EF4-FFF2-40B4-BE49-F238E27FC236}">
                <a16:creationId xmlns:a16="http://schemas.microsoft.com/office/drawing/2014/main" id="{787B3BEA-DF24-ADB0-67AC-0FEB9494EDBD}"/>
              </a:ext>
            </a:extLst>
          </p:cNvPr>
          <p:cNvSpPr>
            <a:spLocks noGrp="1"/>
          </p:cNvSpPr>
          <p:nvPr>
            <p:ph type="ftr" sz="quarter" idx="11"/>
          </p:nvPr>
        </p:nvSpPr>
        <p:spPr/>
        <p:txBody>
          <a:bodyPr/>
          <a:lstStyle/>
          <a:p>
            <a:r>
              <a:rPr lang="fr-CA"/>
              <a:t>PROGRAMMATION WEB TRANSACTIONNELLE</a:t>
            </a:r>
          </a:p>
        </p:txBody>
      </p:sp>
      <p:sp>
        <p:nvSpPr>
          <p:cNvPr id="6" name="Espace réservé du numéro de diapositive 5">
            <a:extLst>
              <a:ext uri="{FF2B5EF4-FFF2-40B4-BE49-F238E27FC236}">
                <a16:creationId xmlns:a16="http://schemas.microsoft.com/office/drawing/2014/main" id="{7F68454D-969B-1152-0A29-81656504F1A2}"/>
              </a:ext>
            </a:extLst>
          </p:cNvPr>
          <p:cNvSpPr>
            <a:spLocks noGrp="1"/>
          </p:cNvSpPr>
          <p:nvPr>
            <p:ph type="sldNum" sz="quarter" idx="12"/>
          </p:nvPr>
        </p:nvSpPr>
        <p:spPr/>
        <p:txBody>
          <a:bodyPr/>
          <a:lstStyle/>
          <a:p>
            <a:fld id="{C2CBE6A3-4AEF-4734-8AB8-E4DE745DFB5E}" type="slidenum">
              <a:rPr lang="fr-CA" smtClean="0"/>
              <a:t>2</a:t>
            </a:fld>
            <a:endParaRPr lang="fr-CA"/>
          </a:p>
        </p:txBody>
      </p:sp>
    </p:spTree>
    <p:extLst>
      <p:ext uri="{BB962C8B-B14F-4D97-AF65-F5344CB8AC3E}">
        <p14:creationId xmlns:p14="http://schemas.microsoft.com/office/powerpoint/2010/main" val="3731051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C3AF893-0A56-7410-EED5-49635117D87E}"/>
              </a:ext>
            </a:extLst>
          </p:cNvPr>
          <p:cNvSpPr>
            <a:spLocks noChangeArrowheads="1"/>
          </p:cNvSpPr>
          <p:nvPr/>
        </p:nvSpPr>
        <p:spPr bwMode="auto">
          <a:xfrm flipV="1">
            <a:off x="3330575" y="1364157"/>
            <a:ext cx="6608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Titre 11">
            <a:extLst>
              <a:ext uri="{FF2B5EF4-FFF2-40B4-BE49-F238E27FC236}">
                <a16:creationId xmlns:a16="http://schemas.microsoft.com/office/drawing/2014/main" id="{77AF2EF6-D962-3E40-B185-AF6EE168EDEE}"/>
              </a:ext>
            </a:extLst>
          </p:cNvPr>
          <p:cNvSpPr>
            <a:spLocks noGrp="1"/>
          </p:cNvSpPr>
          <p:nvPr>
            <p:ph type="title"/>
          </p:nvPr>
        </p:nvSpPr>
        <p:spPr/>
        <p:txBody>
          <a:bodyPr>
            <a:normAutofit/>
          </a:bodyPr>
          <a:lstStyle/>
          <a:p>
            <a:r>
              <a:rPr lang="fr-CA"/>
              <a:t>Objectifs</a:t>
            </a:r>
          </a:p>
        </p:txBody>
      </p:sp>
      <p:sp>
        <p:nvSpPr>
          <p:cNvPr id="2" name="Espace réservé du contenu 1">
            <a:extLst>
              <a:ext uri="{FF2B5EF4-FFF2-40B4-BE49-F238E27FC236}">
                <a16:creationId xmlns:a16="http://schemas.microsoft.com/office/drawing/2014/main" id="{B970EA8E-D583-829B-D79B-0CAC1055EE2F}"/>
              </a:ext>
            </a:extLst>
          </p:cNvPr>
          <p:cNvSpPr>
            <a:spLocks noGrp="1"/>
          </p:cNvSpPr>
          <p:nvPr>
            <p:ph idx="1"/>
          </p:nvPr>
        </p:nvSpPr>
        <p:spPr/>
        <p:txBody>
          <a:bodyPr/>
          <a:lstStyle/>
          <a:p>
            <a:r>
              <a:rPr lang="fr-CA"/>
              <a:t>Générez moins qu’une page entière, ce qui est long et complexe</a:t>
            </a:r>
          </a:p>
          <a:p>
            <a:pPr lvl="1"/>
            <a:r>
              <a:rPr lang="fr-CA"/>
              <a:t>Réduire les délais pour l’usager</a:t>
            </a:r>
          </a:p>
          <a:p>
            <a:pPr lvl="1"/>
            <a:r>
              <a:rPr lang="fr-CA"/>
              <a:t>Réduire les coûts d’opération de serveur</a:t>
            </a:r>
          </a:p>
          <a:p>
            <a:pPr marL="0" indent="0">
              <a:buNone/>
            </a:pPr>
            <a:endParaRPr lang="fr-CA"/>
          </a:p>
        </p:txBody>
      </p:sp>
      <p:sp>
        <p:nvSpPr>
          <p:cNvPr id="13" name="Espace réservé du pied de page 12">
            <a:extLst>
              <a:ext uri="{FF2B5EF4-FFF2-40B4-BE49-F238E27FC236}">
                <a16:creationId xmlns:a16="http://schemas.microsoft.com/office/drawing/2014/main" id="{AABCEA65-4B56-9C0B-160F-E2506C7958D1}"/>
              </a:ext>
            </a:extLst>
          </p:cNvPr>
          <p:cNvSpPr>
            <a:spLocks noGrp="1"/>
          </p:cNvSpPr>
          <p:nvPr>
            <p:ph type="ftr" sz="quarter" idx="11"/>
          </p:nvPr>
        </p:nvSpPr>
        <p:spPr/>
        <p:txBody>
          <a:bodyPr/>
          <a:lstStyle/>
          <a:p>
            <a:r>
              <a:rPr lang="fr-CA"/>
              <a:t>PROGRAMMATION WEB TRANSACTIONNELLE</a:t>
            </a:r>
          </a:p>
        </p:txBody>
      </p:sp>
      <p:sp>
        <p:nvSpPr>
          <p:cNvPr id="14" name="Espace réservé du numéro de diapositive 13">
            <a:extLst>
              <a:ext uri="{FF2B5EF4-FFF2-40B4-BE49-F238E27FC236}">
                <a16:creationId xmlns:a16="http://schemas.microsoft.com/office/drawing/2014/main" id="{E758C78A-F97B-0769-002C-742E626C0E64}"/>
              </a:ext>
            </a:extLst>
          </p:cNvPr>
          <p:cNvSpPr>
            <a:spLocks noGrp="1"/>
          </p:cNvSpPr>
          <p:nvPr>
            <p:ph type="sldNum" sz="quarter" idx="12"/>
          </p:nvPr>
        </p:nvSpPr>
        <p:spPr/>
        <p:txBody>
          <a:bodyPr/>
          <a:lstStyle/>
          <a:p>
            <a:fld id="{C2CBE6A3-4AEF-4734-8AB8-E4DE745DFB5E}" type="slidenum">
              <a:rPr lang="fr-CA" smtClean="0"/>
              <a:t>3</a:t>
            </a:fld>
            <a:endParaRPr lang="fr-CA"/>
          </a:p>
        </p:txBody>
      </p:sp>
    </p:spTree>
    <p:extLst>
      <p:ext uri="{BB962C8B-B14F-4D97-AF65-F5344CB8AC3E}">
        <p14:creationId xmlns:p14="http://schemas.microsoft.com/office/powerpoint/2010/main" val="375330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C3AF893-0A56-7410-EED5-49635117D87E}"/>
              </a:ext>
            </a:extLst>
          </p:cNvPr>
          <p:cNvSpPr>
            <a:spLocks noChangeArrowheads="1"/>
          </p:cNvSpPr>
          <p:nvPr/>
        </p:nvSpPr>
        <p:spPr bwMode="auto">
          <a:xfrm flipV="1">
            <a:off x="3330575" y="1364157"/>
            <a:ext cx="6608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Titre 11">
            <a:extLst>
              <a:ext uri="{FF2B5EF4-FFF2-40B4-BE49-F238E27FC236}">
                <a16:creationId xmlns:a16="http://schemas.microsoft.com/office/drawing/2014/main" id="{77AF2EF6-D962-3E40-B185-AF6EE168EDEE}"/>
              </a:ext>
            </a:extLst>
          </p:cNvPr>
          <p:cNvSpPr>
            <a:spLocks noGrp="1"/>
          </p:cNvSpPr>
          <p:nvPr>
            <p:ph type="title"/>
          </p:nvPr>
        </p:nvSpPr>
        <p:spPr/>
        <p:txBody>
          <a:bodyPr>
            <a:normAutofit/>
          </a:bodyPr>
          <a:lstStyle/>
          <a:p>
            <a:r>
              <a:rPr lang="en-US" err="1"/>
              <a:t>PartialView</a:t>
            </a:r>
            <a:endParaRPr lang="fr-CA"/>
          </a:p>
        </p:txBody>
      </p:sp>
      <p:sp>
        <p:nvSpPr>
          <p:cNvPr id="2" name="Espace réservé du contenu 1">
            <a:extLst>
              <a:ext uri="{FF2B5EF4-FFF2-40B4-BE49-F238E27FC236}">
                <a16:creationId xmlns:a16="http://schemas.microsoft.com/office/drawing/2014/main" id="{731DD66A-3D65-AB93-3B07-F85FD8A587EF}"/>
              </a:ext>
            </a:extLst>
          </p:cNvPr>
          <p:cNvSpPr>
            <a:spLocks noGrp="1"/>
          </p:cNvSpPr>
          <p:nvPr>
            <p:ph idx="1"/>
          </p:nvPr>
        </p:nvSpPr>
        <p:spPr/>
        <p:txBody>
          <a:bodyPr/>
          <a:lstStyle/>
          <a:p>
            <a:pPr marL="0" indent="0">
              <a:buNone/>
            </a:pPr>
            <a:r>
              <a:rPr lang="fr-CA"/>
              <a:t>On a déjà vu l’utilisation de </a:t>
            </a:r>
            <a:r>
              <a:rPr lang="fr-CA" b="1" err="1"/>
              <a:t>PartialView</a:t>
            </a:r>
            <a:r>
              <a:rPr lang="fr-CA"/>
              <a:t> à l’intérieur d’une vue ou d’une autre </a:t>
            </a:r>
            <a:r>
              <a:rPr lang="fr-CA" b="1" err="1"/>
              <a:t>PartialView</a:t>
            </a:r>
            <a:r>
              <a:rPr lang="fr-CA" b="1"/>
              <a:t>.</a:t>
            </a:r>
          </a:p>
          <a:p>
            <a:pPr marL="0" indent="0">
              <a:buNone/>
            </a:pPr>
            <a:r>
              <a:rPr lang="fr-CA"/>
              <a:t>On peut également retourner une vue partielle dans l’</a:t>
            </a:r>
            <a:r>
              <a:rPr lang="fr-CA" b="1"/>
              <a:t>action</a:t>
            </a:r>
            <a:r>
              <a:rPr lang="fr-CA"/>
              <a:t> d’un </a:t>
            </a:r>
            <a:r>
              <a:rPr lang="fr-CA" b="1"/>
              <a:t>contrôleur</a:t>
            </a:r>
            <a:r>
              <a:rPr lang="fr-CA"/>
              <a:t>!</a:t>
            </a:r>
          </a:p>
          <a:p>
            <a:pPr marL="0" indent="0">
              <a:buNone/>
            </a:pPr>
            <a:endParaRPr lang="fr-CA"/>
          </a:p>
          <a:p>
            <a:pPr marL="0" indent="0">
              <a:buNone/>
            </a:pPr>
            <a:endParaRPr lang="fr-CA"/>
          </a:p>
          <a:p>
            <a:pPr marL="0" indent="0">
              <a:buNone/>
            </a:pPr>
            <a:endParaRPr lang="fr-CA"/>
          </a:p>
          <a:p>
            <a:pPr marL="0" indent="0">
              <a:buNone/>
            </a:pPr>
            <a:r>
              <a:rPr lang="fr-CA" sz="1600" b="1"/>
              <a:t>_</a:t>
            </a:r>
            <a:r>
              <a:rPr lang="fr-CA" sz="1600" b="1" err="1"/>
              <a:t>ZombieDetails.cshtml</a:t>
            </a:r>
            <a:endParaRPr lang="fr-CA" sz="1600" b="1"/>
          </a:p>
          <a:p>
            <a:pPr marL="0" indent="0">
              <a:buNone/>
            </a:pPr>
            <a:endParaRPr lang="fr-CA"/>
          </a:p>
          <a:p>
            <a:pPr marL="0" indent="0">
              <a:buNone/>
            </a:pPr>
            <a:endParaRPr lang="fr-CA"/>
          </a:p>
        </p:txBody>
      </p:sp>
      <p:sp>
        <p:nvSpPr>
          <p:cNvPr id="13" name="Espace réservé du pied de page 12">
            <a:extLst>
              <a:ext uri="{FF2B5EF4-FFF2-40B4-BE49-F238E27FC236}">
                <a16:creationId xmlns:a16="http://schemas.microsoft.com/office/drawing/2014/main" id="{AABCEA65-4B56-9C0B-160F-E2506C7958D1}"/>
              </a:ext>
            </a:extLst>
          </p:cNvPr>
          <p:cNvSpPr>
            <a:spLocks noGrp="1"/>
          </p:cNvSpPr>
          <p:nvPr>
            <p:ph type="ftr" sz="quarter" idx="11"/>
          </p:nvPr>
        </p:nvSpPr>
        <p:spPr/>
        <p:txBody>
          <a:bodyPr/>
          <a:lstStyle/>
          <a:p>
            <a:r>
              <a:rPr lang="fr-CA"/>
              <a:t>PROGRAMMATION WEB TRANSACTIONNELLE</a:t>
            </a:r>
          </a:p>
        </p:txBody>
      </p:sp>
      <p:sp>
        <p:nvSpPr>
          <p:cNvPr id="14" name="Espace réservé du numéro de diapositive 13">
            <a:extLst>
              <a:ext uri="{FF2B5EF4-FFF2-40B4-BE49-F238E27FC236}">
                <a16:creationId xmlns:a16="http://schemas.microsoft.com/office/drawing/2014/main" id="{E758C78A-F97B-0769-002C-742E626C0E64}"/>
              </a:ext>
            </a:extLst>
          </p:cNvPr>
          <p:cNvSpPr>
            <a:spLocks noGrp="1"/>
          </p:cNvSpPr>
          <p:nvPr>
            <p:ph type="sldNum" sz="quarter" idx="12"/>
          </p:nvPr>
        </p:nvSpPr>
        <p:spPr/>
        <p:txBody>
          <a:bodyPr/>
          <a:lstStyle/>
          <a:p>
            <a:fld id="{C2CBE6A3-4AEF-4734-8AB8-E4DE745DFB5E}" type="slidenum">
              <a:rPr lang="fr-CA" smtClean="0"/>
              <a:t>4</a:t>
            </a:fld>
            <a:endParaRPr lang="fr-CA"/>
          </a:p>
        </p:txBody>
      </p:sp>
      <p:sp>
        <p:nvSpPr>
          <p:cNvPr id="3" name="ZoneTexte 2">
            <a:extLst>
              <a:ext uri="{FF2B5EF4-FFF2-40B4-BE49-F238E27FC236}">
                <a16:creationId xmlns:a16="http://schemas.microsoft.com/office/drawing/2014/main" id="{5E5C15CF-F605-F94F-0955-AC8A788EA43C}"/>
              </a:ext>
            </a:extLst>
          </p:cNvPr>
          <p:cNvSpPr txBox="1"/>
          <p:nvPr/>
        </p:nvSpPr>
        <p:spPr>
          <a:xfrm>
            <a:off x="1097280" y="2001640"/>
            <a:ext cx="6556603" cy="132343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indent="0">
              <a:buNone/>
            </a:pPr>
            <a:r>
              <a:rPr lang="en-US" sz="1600">
                <a:solidFill>
                  <a:srgbClr val="0000FF"/>
                </a:solidFill>
                <a:latin typeface="Cascadia Mono" panose="020B0609020000020004" pitchFamily="49" charset="0"/>
              </a:rPr>
              <a:t>public</a:t>
            </a:r>
            <a:r>
              <a:rPr lang="en-US" sz="1600">
                <a:solidFill>
                  <a:srgbClr val="000000"/>
                </a:solidFill>
                <a:latin typeface="Cascadia Mono" panose="020B0609020000020004" pitchFamily="49" charset="0"/>
              </a:rPr>
              <a:t> </a:t>
            </a:r>
            <a:r>
              <a:rPr lang="en-US" sz="1600">
                <a:solidFill>
                  <a:srgbClr val="0000FF"/>
                </a:solidFill>
                <a:latin typeface="Cascadia Mono" panose="020B0609020000020004" pitchFamily="49" charset="0"/>
              </a:rPr>
              <a:t>async</a:t>
            </a:r>
            <a:r>
              <a:rPr lang="en-US" sz="1600">
                <a:solidFill>
                  <a:srgbClr val="000000"/>
                </a:solidFill>
                <a:latin typeface="Cascadia Mono" panose="020B0609020000020004" pitchFamily="49" charset="0"/>
              </a:rPr>
              <a:t> Task&lt;</a:t>
            </a:r>
            <a:r>
              <a:rPr lang="en-US" sz="1600" err="1">
                <a:solidFill>
                  <a:srgbClr val="000000"/>
                </a:solidFill>
                <a:latin typeface="Cascadia Mono" panose="020B0609020000020004" pitchFamily="49" charset="0"/>
              </a:rPr>
              <a:t>IActionResult</a:t>
            </a:r>
            <a:r>
              <a:rPr lang="en-US" sz="1600">
                <a:solidFill>
                  <a:srgbClr val="000000"/>
                </a:solidFill>
                <a:latin typeface="Cascadia Mono" panose="020B0609020000020004" pitchFamily="49" charset="0"/>
              </a:rPr>
              <a:t>&gt; Details(</a:t>
            </a:r>
            <a:r>
              <a:rPr lang="en-US" sz="1600">
                <a:solidFill>
                  <a:srgbClr val="0000FF"/>
                </a:solidFill>
                <a:latin typeface="Cascadia Mono" panose="020B0609020000020004" pitchFamily="49" charset="0"/>
              </a:rPr>
              <a:t>int</a:t>
            </a:r>
            <a:r>
              <a:rPr lang="en-US" sz="1600">
                <a:solidFill>
                  <a:srgbClr val="000000"/>
                </a:solidFill>
                <a:latin typeface="Cascadia Mono" panose="020B0609020000020004" pitchFamily="49" charset="0"/>
              </a:rPr>
              <a:t> id)</a:t>
            </a:r>
          </a:p>
          <a:p>
            <a:pPr marL="0" indent="0">
              <a:buNone/>
            </a:pPr>
            <a:r>
              <a:rPr lang="fr-CA" sz="1600">
                <a:solidFill>
                  <a:srgbClr val="000000"/>
                </a:solidFill>
                <a:latin typeface="Cascadia Mono" panose="020B0609020000020004" pitchFamily="49" charset="0"/>
              </a:rPr>
              <a:t>{</a:t>
            </a:r>
          </a:p>
          <a:p>
            <a:pPr marL="0" indent="0">
              <a:buNone/>
            </a:pPr>
            <a:r>
              <a:rPr lang="fr-CA" sz="1600">
                <a:solidFill>
                  <a:srgbClr val="000000"/>
                </a:solidFill>
                <a:latin typeface="Cascadia Mono" panose="020B0609020000020004" pitchFamily="49" charset="0"/>
              </a:rPr>
              <a:t>    Zombie </a:t>
            </a:r>
            <a:r>
              <a:rPr lang="fr-CA" sz="1600" err="1">
                <a:solidFill>
                  <a:srgbClr val="000000"/>
                </a:solidFill>
                <a:latin typeface="Cascadia Mono" panose="020B0609020000020004" pitchFamily="49" charset="0"/>
              </a:rPr>
              <a:t>zombie</a:t>
            </a:r>
            <a:r>
              <a:rPr lang="fr-CA" sz="1600">
                <a:solidFill>
                  <a:srgbClr val="000000"/>
                </a:solidFill>
                <a:latin typeface="Cascadia Mono" panose="020B0609020000020004" pitchFamily="49" charset="0"/>
              </a:rPr>
              <a:t> = </a:t>
            </a:r>
            <a:r>
              <a:rPr lang="fr-CA" sz="1600" err="1">
                <a:solidFill>
                  <a:srgbClr val="0000FF"/>
                </a:solidFill>
                <a:latin typeface="Cascadia Mono" panose="020B0609020000020004" pitchFamily="49" charset="0"/>
              </a:rPr>
              <a:t>await</a:t>
            </a:r>
            <a:r>
              <a:rPr lang="fr-CA" sz="1600">
                <a:solidFill>
                  <a:srgbClr val="000000"/>
                </a:solidFill>
                <a:latin typeface="Cascadia Mono" panose="020B0609020000020004" pitchFamily="49" charset="0"/>
              </a:rPr>
              <a:t> _</a:t>
            </a:r>
            <a:r>
              <a:rPr lang="fr-CA" sz="1600" err="1">
                <a:solidFill>
                  <a:srgbClr val="000000"/>
                </a:solidFill>
                <a:latin typeface="Cascadia Mono" panose="020B0609020000020004" pitchFamily="49" charset="0"/>
              </a:rPr>
              <a:t>serviceZ.GetByIdAsync</a:t>
            </a:r>
            <a:r>
              <a:rPr lang="fr-CA" sz="1600">
                <a:solidFill>
                  <a:srgbClr val="000000"/>
                </a:solidFill>
                <a:latin typeface="Cascadia Mono" panose="020B0609020000020004" pitchFamily="49" charset="0"/>
              </a:rPr>
              <a:t>(id);</a:t>
            </a:r>
          </a:p>
          <a:p>
            <a:pPr marL="0" indent="0">
              <a:buNone/>
            </a:pPr>
            <a:r>
              <a:rPr lang="fr-CA" sz="1600">
                <a:solidFill>
                  <a:srgbClr val="000000"/>
                </a:solidFill>
                <a:latin typeface="Cascadia Mono" panose="020B0609020000020004" pitchFamily="49" charset="0"/>
              </a:rPr>
              <a:t>    </a:t>
            </a:r>
            <a:r>
              <a:rPr lang="fr-CA" sz="1600">
                <a:solidFill>
                  <a:srgbClr val="0000FF"/>
                </a:solidFill>
                <a:latin typeface="Cascadia Mono" panose="020B0609020000020004" pitchFamily="49" charset="0"/>
              </a:rPr>
              <a:t>return</a:t>
            </a:r>
            <a:r>
              <a:rPr lang="fr-CA" sz="1600">
                <a:solidFill>
                  <a:srgbClr val="000000"/>
                </a:solidFill>
                <a:latin typeface="Cascadia Mono" panose="020B0609020000020004" pitchFamily="49" charset="0"/>
              </a:rPr>
              <a:t> </a:t>
            </a:r>
            <a:r>
              <a:rPr lang="fr-CA" sz="1600" err="1">
                <a:solidFill>
                  <a:srgbClr val="000000"/>
                </a:solidFill>
                <a:latin typeface="Cascadia Mono" panose="020B0609020000020004" pitchFamily="49" charset="0"/>
              </a:rPr>
              <a:t>PartialView</a:t>
            </a:r>
            <a:r>
              <a:rPr lang="fr-CA" sz="1600">
                <a:solidFill>
                  <a:srgbClr val="000000"/>
                </a:solidFill>
                <a:latin typeface="Cascadia Mono" panose="020B0609020000020004" pitchFamily="49" charset="0"/>
              </a:rPr>
              <a:t>(</a:t>
            </a:r>
            <a:r>
              <a:rPr lang="fr-CA" sz="1600">
                <a:solidFill>
                  <a:srgbClr val="A31515"/>
                </a:solidFill>
                <a:latin typeface="Cascadia Mono" panose="020B0609020000020004" pitchFamily="49" charset="0"/>
              </a:rPr>
              <a:t>"_</a:t>
            </a:r>
            <a:r>
              <a:rPr lang="fr-CA" sz="1600" err="1">
                <a:solidFill>
                  <a:srgbClr val="A31515"/>
                </a:solidFill>
                <a:latin typeface="Cascadia Mono" panose="020B0609020000020004" pitchFamily="49" charset="0"/>
              </a:rPr>
              <a:t>ZombieDetails</a:t>
            </a:r>
            <a:r>
              <a:rPr lang="fr-CA" sz="1600">
                <a:solidFill>
                  <a:srgbClr val="A31515"/>
                </a:solidFill>
                <a:latin typeface="Cascadia Mono" panose="020B0609020000020004" pitchFamily="49" charset="0"/>
              </a:rPr>
              <a:t>"</a:t>
            </a:r>
            <a:r>
              <a:rPr lang="fr-CA" sz="1600">
                <a:solidFill>
                  <a:srgbClr val="000000"/>
                </a:solidFill>
                <a:latin typeface="Cascadia Mono" panose="020B0609020000020004" pitchFamily="49" charset="0"/>
              </a:rPr>
              <a:t>, zombie);</a:t>
            </a:r>
          </a:p>
          <a:p>
            <a:pPr marL="0" indent="0">
              <a:buNone/>
            </a:pPr>
            <a:r>
              <a:rPr lang="fr-CA" sz="1600">
                <a:solidFill>
                  <a:srgbClr val="000000"/>
                </a:solidFill>
                <a:latin typeface="Cascadia Mono" panose="020B0609020000020004" pitchFamily="49" charset="0"/>
              </a:rPr>
              <a:t>}</a:t>
            </a:r>
            <a:endParaRPr lang="fr-CA" sz="1600"/>
          </a:p>
        </p:txBody>
      </p:sp>
      <p:sp>
        <p:nvSpPr>
          <p:cNvPr id="4" name="ZoneTexte 3">
            <a:extLst>
              <a:ext uri="{FF2B5EF4-FFF2-40B4-BE49-F238E27FC236}">
                <a16:creationId xmlns:a16="http://schemas.microsoft.com/office/drawing/2014/main" id="{2A9202E8-C4D8-E3AA-3E3A-626B76AEF0BD}"/>
              </a:ext>
            </a:extLst>
          </p:cNvPr>
          <p:cNvSpPr txBox="1"/>
          <p:nvPr/>
        </p:nvSpPr>
        <p:spPr>
          <a:xfrm>
            <a:off x="1097280" y="3781913"/>
            <a:ext cx="4641669" cy="267765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CA" sz="800">
                <a:solidFill>
                  <a:srgbClr val="000000"/>
                </a:solidFill>
                <a:latin typeface="Cascadia Mono" panose="020B0609020000020004" pitchFamily="49" charset="0"/>
              </a:rPr>
              <a:t>@model </a:t>
            </a:r>
            <a:r>
              <a:rPr lang="fr-CA" sz="800">
                <a:solidFill>
                  <a:srgbClr val="2B91AF"/>
                </a:solidFill>
                <a:latin typeface="Cascadia Mono" panose="020B0609020000020004" pitchFamily="49" charset="0"/>
              </a:rPr>
              <a:t>Zombie</a:t>
            </a:r>
            <a:endParaRPr lang="fr-CA" sz="800">
              <a:solidFill>
                <a:srgbClr val="000000"/>
              </a:solidFill>
              <a:latin typeface="Cascadia Mono" panose="020B0609020000020004" pitchFamily="49" charset="0"/>
            </a:endParaRPr>
          </a:p>
          <a:p>
            <a:endParaRPr lang="fr-CA" sz="800">
              <a:solidFill>
                <a:srgbClr val="000000"/>
              </a:solidFill>
              <a:latin typeface="Cascadia Mono" panose="020B0609020000020004" pitchFamily="49" charset="0"/>
            </a:endParaRPr>
          </a:p>
          <a:p>
            <a:r>
              <a:rPr lang="fr-CA" sz="800">
                <a:solidFill>
                  <a:srgbClr val="0000FF"/>
                </a:solidFill>
                <a:latin typeface="Cascadia Mono" panose="020B0609020000020004" pitchFamily="49" charset="0"/>
              </a:rPr>
              <a:t>&lt;</a:t>
            </a:r>
            <a:r>
              <a:rPr lang="fr-CA" sz="800">
                <a:solidFill>
                  <a:srgbClr val="800000"/>
                </a:solidFill>
                <a:latin typeface="Cascadia Mono" panose="020B0609020000020004" pitchFamily="49" charset="0"/>
              </a:rPr>
              <a:t>div</a:t>
            </a:r>
            <a:r>
              <a:rPr lang="fr-CA" sz="800">
                <a:solidFill>
                  <a:srgbClr val="0000FF"/>
                </a:solidFill>
                <a:latin typeface="Cascadia Mono" panose="020B0609020000020004" pitchFamily="49" charset="0"/>
              </a:rPr>
              <a:t>&gt;</a:t>
            </a:r>
            <a:endParaRPr lang="fr-CA" sz="800">
              <a:solidFill>
                <a:srgbClr val="000000"/>
              </a:solidFill>
              <a:latin typeface="Cascadia Mono" panose="020B0609020000020004" pitchFamily="49" charset="0"/>
            </a:endParaRPr>
          </a:p>
          <a:p>
            <a:r>
              <a:rPr lang="fr-CA" sz="800">
                <a:solidFill>
                  <a:srgbClr val="000000"/>
                </a:solidFill>
                <a:latin typeface="Cascadia Mono" panose="020B0609020000020004" pitchFamily="49" charset="0"/>
              </a:rPr>
              <a:t>    </a:t>
            </a:r>
            <a:r>
              <a:rPr lang="fr-CA" sz="800">
                <a:solidFill>
                  <a:srgbClr val="0000FF"/>
                </a:solidFill>
                <a:latin typeface="Cascadia Mono" panose="020B0609020000020004" pitchFamily="49" charset="0"/>
              </a:rPr>
              <a:t>&lt;</a:t>
            </a:r>
            <a:r>
              <a:rPr lang="fr-CA" sz="800">
                <a:solidFill>
                  <a:srgbClr val="800000"/>
                </a:solidFill>
                <a:latin typeface="Cascadia Mono" panose="020B0609020000020004" pitchFamily="49" charset="0"/>
              </a:rPr>
              <a:t>h4</a:t>
            </a:r>
            <a:r>
              <a:rPr lang="fr-CA" sz="800">
                <a:solidFill>
                  <a:srgbClr val="0000FF"/>
                </a:solidFill>
                <a:latin typeface="Cascadia Mono" panose="020B0609020000020004" pitchFamily="49" charset="0"/>
              </a:rPr>
              <a:t>&gt;</a:t>
            </a:r>
            <a:r>
              <a:rPr lang="fr-CA" sz="800">
                <a:solidFill>
                  <a:srgbClr val="000000"/>
                </a:solidFill>
                <a:latin typeface="Cascadia Mono" panose="020B0609020000020004" pitchFamily="49" charset="0"/>
              </a:rPr>
              <a:t>Zombie</a:t>
            </a:r>
            <a:r>
              <a:rPr lang="fr-CA" sz="800">
                <a:solidFill>
                  <a:srgbClr val="0000FF"/>
                </a:solidFill>
                <a:latin typeface="Cascadia Mono" panose="020B0609020000020004" pitchFamily="49" charset="0"/>
              </a:rPr>
              <a:t>&lt;/</a:t>
            </a:r>
            <a:r>
              <a:rPr lang="fr-CA" sz="800">
                <a:solidFill>
                  <a:srgbClr val="800000"/>
                </a:solidFill>
                <a:latin typeface="Cascadia Mono" panose="020B0609020000020004" pitchFamily="49" charset="0"/>
              </a:rPr>
              <a:t>h4</a:t>
            </a:r>
            <a:r>
              <a:rPr lang="fr-CA" sz="800">
                <a:solidFill>
                  <a:srgbClr val="0000FF"/>
                </a:solidFill>
                <a:latin typeface="Cascadia Mono" panose="020B0609020000020004" pitchFamily="49" charset="0"/>
              </a:rPr>
              <a:t>&gt;</a:t>
            </a:r>
            <a:endParaRPr lang="fr-CA" sz="800">
              <a:solidFill>
                <a:srgbClr val="000000"/>
              </a:solidFill>
              <a:latin typeface="Cascadia Mono" panose="020B0609020000020004" pitchFamily="49" charset="0"/>
            </a:endParaRPr>
          </a:p>
          <a:p>
            <a:r>
              <a:rPr lang="fr-CA" sz="800">
                <a:solidFill>
                  <a:srgbClr val="000000"/>
                </a:solidFill>
                <a:latin typeface="Cascadia Mono" panose="020B0609020000020004" pitchFamily="49" charset="0"/>
              </a:rPr>
              <a:t>    </a:t>
            </a:r>
            <a:r>
              <a:rPr lang="fr-CA" sz="800">
                <a:solidFill>
                  <a:srgbClr val="0000FF"/>
                </a:solidFill>
                <a:latin typeface="Cascadia Mono" panose="020B0609020000020004" pitchFamily="49" charset="0"/>
              </a:rPr>
              <a:t>&lt;</a:t>
            </a:r>
            <a:r>
              <a:rPr lang="fr-CA" sz="800" err="1">
                <a:solidFill>
                  <a:srgbClr val="800000"/>
                </a:solidFill>
                <a:latin typeface="Cascadia Mono" panose="020B0609020000020004" pitchFamily="49" charset="0"/>
              </a:rPr>
              <a:t>hr</a:t>
            </a:r>
            <a:r>
              <a:rPr lang="fr-CA" sz="800">
                <a:solidFill>
                  <a:srgbClr val="000000"/>
                </a:solidFill>
                <a:latin typeface="Cascadia Mono" panose="020B0609020000020004" pitchFamily="49" charset="0"/>
              </a:rPr>
              <a:t> </a:t>
            </a:r>
            <a:r>
              <a:rPr lang="fr-CA" sz="800">
                <a:solidFill>
                  <a:srgbClr val="0000FF"/>
                </a:solidFill>
                <a:latin typeface="Cascadia Mono" panose="020B0609020000020004" pitchFamily="49" charset="0"/>
              </a:rPr>
              <a:t>/&gt;</a:t>
            </a:r>
            <a:endParaRPr lang="fr-CA" sz="800">
              <a:solidFill>
                <a:srgbClr val="000000"/>
              </a:solidFill>
              <a:latin typeface="Cascadia Mono" panose="020B0609020000020004" pitchFamily="49" charset="0"/>
            </a:endParaRPr>
          </a:p>
          <a:p>
            <a:r>
              <a:rPr lang="fr-CA" sz="800">
                <a:solidFill>
                  <a:srgbClr val="000000"/>
                </a:solidFill>
                <a:latin typeface="Cascadia Mono" panose="020B0609020000020004" pitchFamily="49" charset="0"/>
              </a:rPr>
              <a:t>    </a:t>
            </a:r>
            <a:r>
              <a:rPr lang="fr-CA" sz="800">
                <a:solidFill>
                  <a:srgbClr val="0000FF"/>
                </a:solidFill>
                <a:latin typeface="Cascadia Mono" panose="020B0609020000020004" pitchFamily="49" charset="0"/>
              </a:rPr>
              <a:t>&lt;</a:t>
            </a:r>
            <a:r>
              <a:rPr lang="fr-CA" sz="800">
                <a:solidFill>
                  <a:srgbClr val="800000"/>
                </a:solidFill>
                <a:latin typeface="Cascadia Mono" panose="020B0609020000020004" pitchFamily="49" charset="0"/>
              </a:rPr>
              <a:t>dl</a:t>
            </a:r>
            <a:r>
              <a:rPr lang="fr-CA" sz="800">
                <a:solidFill>
                  <a:srgbClr val="000000"/>
                </a:solidFill>
                <a:latin typeface="Cascadia Mono" panose="020B0609020000020004" pitchFamily="49" charset="0"/>
              </a:rPr>
              <a:t> </a:t>
            </a:r>
            <a:r>
              <a:rPr lang="fr-CA" sz="800">
                <a:solidFill>
                  <a:srgbClr val="FF0000"/>
                </a:solidFill>
                <a:latin typeface="Cascadia Mono" panose="020B0609020000020004" pitchFamily="49" charset="0"/>
              </a:rPr>
              <a:t>class</a:t>
            </a:r>
            <a:r>
              <a:rPr lang="fr-CA" sz="800">
                <a:solidFill>
                  <a:srgbClr val="0000FF"/>
                </a:solidFill>
                <a:latin typeface="Cascadia Mono" panose="020B0609020000020004" pitchFamily="49" charset="0"/>
              </a:rPr>
              <a:t>="</a:t>
            </a:r>
            <a:r>
              <a:rPr lang="fr-CA" sz="800" err="1">
                <a:solidFill>
                  <a:srgbClr val="0000FF"/>
                </a:solidFill>
                <a:latin typeface="Cascadia Mono" panose="020B0609020000020004" pitchFamily="49" charset="0"/>
              </a:rPr>
              <a:t>row</a:t>
            </a:r>
            <a:r>
              <a:rPr lang="fr-CA" sz="800">
                <a:solidFill>
                  <a:srgbClr val="0000FF"/>
                </a:solidFill>
                <a:latin typeface="Cascadia Mono" panose="020B0609020000020004" pitchFamily="49" charset="0"/>
              </a:rPr>
              <a:t>"&gt;</a:t>
            </a:r>
            <a:endParaRPr lang="fr-CA" sz="800">
              <a:solidFill>
                <a:srgbClr val="000000"/>
              </a:solidFill>
              <a:latin typeface="Cascadia Mono" panose="020B0609020000020004" pitchFamily="49" charset="0"/>
            </a:endParaRPr>
          </a:p>
          <a:p>
            <a:r>
              <a:rPr lang="fr-CA" sz="800">
                <a:solidFill>
                  <a:srgbClr val="000000"/>
                </a:solidFill>
                <a:latin typeface="Cascadia Mono" panose="020B0609020000020004" pitchFamily="49" charset="0"/>
              </a:rPr>
              <a:t>        </a:t>
            </a:r>
            <a:r>
              <a:rPr lang="fr-CA" sz="800">
                <a:solidFill>
                  <a:srgbClr val="0000FF"/>
                </a:solidFill>
                <a:latin typeface="Cascadia Mono" panose="020B0609020000020004" pitchFamily="49" charset="0"/>
              </a:rPr>
              <a:t>&lt;</a:t>
            </a:r>
            <a:r>
              <a:rPr lang="fr-CA" sz="800" err="1">
                <a:solidFill>
                  <a:srgbClr val="800000"/>
                </a:solidFill>
                <a:latin typeface="Cascadia Mono" panose="020B0609020000020004" pitchFamily="49" charset="0"/>
              </a:rPr>
              <a:t>dt</a:t>
            </a:r>
            <a:r>
              <a:rPr lang="fr-CA" sz="800">
                <a:solidFill>
                  <a:srgbClr val="000000"/>
                </a:solidFill>
                <a:latin typeface="Cascadia Mono" panose="020B0609020000020004" pitchFamily="49" charset="0"/>
              </a:rPr>
              <a:t> </a:t>
            </a:r>
            <a:r>
              <a:rPr lang="fr-CA" sz="800">
                <a:solidFill>
                  <a:srgbClr val="FF0000"/>
                </a:solidFill>
                <a:latin typeface="Cascadia Mono" panose="020B0609020000020004" pitchFamily="49" charset="0"/>
              </a:rPr>
              <a:t>class</a:t>
            </a:r>
            <a:r>
              <a:rPr lang="fr-CA" sz="800">
                <a:solidFill>
                  <a:srgbClr val="0000FF"/>
                </a:solidFill>
                <a:latin typeface="Cascadia Mono" panose="020B0609020000020004" pitchFamily="49" charset="0"/>
              </a:rPr>
              <a:t>="col-sm-2"&gt;</a:t>
            </a:r>
            <a:endParaRPr lang="fr-CA" sz="800">
              <a:solidFill>
                <a:srgbClr val="000000"/>
              </a:solidFill>
              <a:latin typeface="Cascadia Mono" panose="020B0609020000020004" pitchFamily="49" charset="0"/>
            </a:endParaRPr>
          </a:p>
          <a:p>
            <a:r>
              <a:rPr lang="it-IT" sz="800">
                <a:solidFill>
                  <a:srgbClr val="000000"/>
                </a:solidFill>
                <a:latin typeface="Cascadia Mono" panose="020B0609020000020004" pitchFamily="49" charset="0"/>
              </a:rPr>
              <a:t>            @Html.DisplayNameFor(model =&gt; model.Name)</a:t>
            </a:r>
          </a:p>
          <a:p>
            <a:r>
              <a:rPr lang="fr-CA" sz="800">
                <a:solidFill>
                  <a:srgbClr val="000000"/>
                </a:solidFill>
                <a:latin typeface="Cascadia Mono" panose="020B0609020000020004" pitchFamily="49" charset="0"/>
              </a:rPr>
              <a:t>        </a:t>
            </a:r>
            <a:r>
              <a:rPr lang="fr-CA" sz="800">
                <a:solidFill>
                  <a:srgbClr val="0000FF"/>
                </a:solidFill>
                <a:latin typeface="Cascadia Mono" panose="020B0609020000020004" pitchFamily="49" charset="0"/>
              </a:rPr>
              <a:t>&lt;/</a:t>
            </a:r>
            <a:r>
              <a:rPr lang="fr-CA" sz="800" err="1">
                <a:solidFill>
                  <a:srgbClr val="800000"/>
                </a:solidFill>
                <a:latin typeface="Cascadia Mono" panose="020B0609020000020004" pitchFamily="49" charset="0"/>
              </a:rPr>
              <a:t>dt</a:t>
            </a:r>
            <a:r>
              <a:rPr lang="fr-CA" sz="800">
                <a:solidFill>
                  <a:srgbClr val="0000FF"/>
                </a:solidFill>
                <a:latin typeface="Cascadia Mono" panose="020B0609020000020004" pitchFamily="49" charset="0"/>
              </a:rPr>
              <a:t>&gt;</a:t>
            </a:r>
            <a:endParaRPr lang="fr-CA" sz="800">
              <a:solidFill>
                <a:srgbClr val="000000"/>
              </a:solidFill>
              <a:latin typeface="Cascadia Mono" panose="020B0609020000020004" pitchFamily="49" charset="0"/>
            </a:endParaRPr>
          </a:p>
          <a:p>
            <a:r>
              <a:rPr lang="fr-CA" sz="800">
                <a:solidFill>
                  <a:srgbClr val="000000"/>
                </a:solidFill>
                <a:latin typeface="Cascadia Mono" panose="020B0609020000020004" pitchFamily="49" charset="0"/>
              </a:rPr>
              <a:t>        </a:t>
            </a:r>
            <a:r>
              <a:rPr lang="fr-CA" sz="800">
                <a:solidFill>
                  <a:srgbClr val="0000FF"/>
                </a:solidFill>
                <a:latin typeface="Cascadia Mono" panose="020B0609020000020004" pitchFamily="49" charset="0"/>
              </a:rPr>
              <a:t>&lt;</a:t>
            </a:r>
            <a:r>
              <a:rPr lang="fr-CA" sz="800">
                <a:solidFill>
                  <a:srgbClr val="800000"/>
                </a:solidFill>
                <a:latin typeface="Cascadia Mono" panose="020B0609020000020004" pitchFamily="49" charset="0"/>
              </a:rPr>
              <a:t>dd</a:t>
            </a:r>
            <a:r>
              <a:rPr lang="fr-CA" sz="800">
                <a:solidFill>
                  <a:srgbClr val="000000"/>
                </a:solidFill>
                <a:latin typeface="Cascadia Mono" panose="020B0609020000020004" pitchFamily="49" charset="0"/>
              </a:rPr>
              <a:t> </a:t>
            </a:r>
            <a:r>
              <a:rPr lang="fr-CA" sz="800">
                <a:solidFill>
                  <a:srgbClr val="FF0000"/>
                </a:solidFill>
                <a:latin typeface="Cascadia Mono" panose="020B0609020000020004" pitchFamily="49" charset="0"/>
              </a:rPr>
              <a:t>class</a:t>
            </a:r>
            <a:r>
              <a:rPr lang="fr-CA" sz="800">
                <a:solidFill>
                  <a:srgbClr val="0000FF"/>
                </a:solidFill>
                <a:latin typeface="Cascadia Mono" panose="020B0609020000020004" pitchFamily="49" charset="0"/>
              </a:rPr>
              <a:t>="col-sm-10"&gt;</a:t>
            </a:r>
            <a:endParaRPr lang="fr-CA" sz="800">
              <a:solidFill>
                <a:srgbClr val="000000"/>
              </a:solidFill>
              <a:latin typeface="Cascadia Mono" panose="020B0609020000020004" pitchFamily="49" charset="0"/>
            </a:endParaRPr>
          </a:p>
          <a:p>
            <a:r>
              <a:rPr lang="it-IT" sz="800">
                <a:solidFill>
                  <a:srgbClr val="000000"/>
                </a:solidFill>
                <a:latin typeface="Cascadia Mono" panose="020B0609020000020004" pitchFamily="49" charset="0"/>
              </a:rPr>
              <a:t>            @Html.DisplayFor(model =&gt; model.Name)</a:t>
            </a:r>
          </a:p>
          <a:p>
            <a:r>
              <a:rPr lang="fr-CA" sz="800">
                <a:solidFill>
                  <a:srgbClr val="000000"/>
                </a:solidFill>
                <a:latin typeface="Cascadia Mono" panose="020B0609020000020004" pitchFamily="49" charset="0"/>
              </a:rPr>
              <a:t>        </a:t>
            </a:r>
            <a:r>
              <a:rPr lang="fr-CA" sz="800">
                <a:solidFill>
                  <a:srgbClr val="0000FF"/>
                </a:solidFill>
                <a:latin typeface="Cascadia Mono" panose="020B0609020000020004" pitchFamily="49" charset="0"/>
              </a:rPr>
              <a:t>&lt;/</a:t>
            </a:r>
            <a:r>
              <a:rPr lang="fr-CA" sz="800">
                <a:solidFill>
                  <a:srgbClr val="800000"/>
                </a:solidFill>
                <a:latin typeface="Cascadia Mono" panose="020B0609020000020004" pitchFamily="49" charset="0"/>
              </a:rPr>
              <a:t>dd</a:t>
            </a:r>
            <a:r>
              <a:rPr lang="fr-CA" sz="800">
                <a:solidFill>
                  <a:srgbClr val="0000FF"/>
                </a:solidFill>
                <a:latin typeface="Cascadia Mono" panose="020B0609020000020004" pitchFamily="49" charset="0"/>
              </a:rPr>
              <a:t>&gt;</a:t>
            </a:r>
            <a:endParaRPr lang="fr-CA" sz="800">
              <a:solidFill>
                <a:srgbClr val="000000"/>
              </a:solidFill>
              <a:latin typeface="Cascadia Mono" panose="020B0609020000020004" pitchFamily="49" charset="0"/>
            </a:endParaRPr>
          </a:p>
          <a:p>
            <a:r>
              <a:rPr lang="fr-CA" sz="800">
                <a:solidFill>
                  <a:srgbClr val="000000"/>
                </a:solidFill>
                <a:latin typeface="Cascadia Mono" panose="020B0609020000020004" pitchFamily="49" charset="0"/>
              </a:rPr>
              <a:t>        </a:t>
            </a:r>
            <a:r>
              <a:rPr lang="fr-CA" sz="800">
                <a:solidFill>
                  <a:srgbClr val="0000FF"/>
                </a:solidFill>
                <a:latin typeface="Cascadia Mono" panose="020B0609020000020004" pitchFamily="49" charset="0"/>
              </a:rPr>
              <a:t>&lt;</a:t>
            </a:r>
            <a:r>
              <a:rPr lang="fr-CA" sz="800" err="1">
                <a:solidFill>
                  <a:srgbClr val="800000"/>
                </a:solidFill>
                <a:latin typeface="Cascadia Mono" panose="020B0609020000020004" pitchFamily="49" charset="0"/>
              </a:rPr>
              <a:t>dt</a:t>
            </a:r>
            <a:r>
              <a:rPr lang="fr-CA" sz="800">
                <a:solidFill>
                  <a:srgbClr val="000000"/>
                </a:solidFill>
                <a:latin typeface="Cascadia Mono" panose="020B0609020000020004" pitchFamily="49" charset="0"/>
              </a:rPr>
              <a:t> </a:t>
            </a:r>
            <a:r>
              <a:rPr lang="fr-CA" sz="800">
                <a:solidFill>
                  <a:srgbClr val="FF0000"/>
                </a:solidFill>
                <a:latin typeface="Cascadia Mono" panose="020B0609020000020004" pitchFamily="49" charset="0"/>
              </a:rPr>
              <a:t>class</a:t>
            </a:r>
            <a:r>
              <a:rPr lang="fr-CA" sz="800">
                <a:solidFill>
                  <a:srgbClr val="0000FF"/>
                </a:solidFill>
                <a:latin typeface="Cascadia Mono" panose="020B0609020000020004" pitchFamily="49" charset="0"/>
              </a:rPr>
              <a:t>="col-sm-2"&gt;</a:t>
            </a:r>
            <a:endParaRPr lang="fr-CA" sz="800">
              <a:solidFill>
                <a:srgbClr val="000000"/>
              </a:solidFill>
              <a:latin typeface="Cascadia Mono" panose="020B0609020000020004" pitchFamily="49" charset="0"/>
            </a:endParaRPr>
          </a:p>
          <a:p>
            <a:r>
              <a:rPr lang="en-US" sz="800">
                <a:solidFill>
                  <a:srgbClr val="000000"/>
                </a:solidFill>
                <a:latin typeface="Cascadia Mono" panose="020B0609020000020004" pitchFamily="49" charset="0"/>
              </a:rPr>
              <a:t>            @Html.DisplayNameFor(model =&gt; </a:t>
            </a:r>
            <a:r>
              <a:rPr lang="en-US" sz="800" err="1">
                <a:solidFill>
                  <a:srgbClr val="000000"/>
                </a:solidFill>
                <a:latin typeface="Cascadia Mono" panose="020B0609020000020004" pitchFamily="49" charset="0"/>
              </a:rPr>
              <a:t>model.ShortDesc</a:t>
            </a:r>
            <a:r>
              <a:rPr lang="en-US" sz="800">
                <a:solidFill>
                  <a:srgbClr val="000000"/>
                </a:solidFill>
                <a:latin typeface="Cascadia Mono" panose="020B0609020000020004" pitchFamily="49" charset="0"/>
              </a:rPr>
              <a:t>)</a:t>
            </a:r>
          </a:p>
          <a:p>
            <a:r>
              <a:rPr lang="fr-CA" sz="800">
                <a:solidFill>
                  <a:srgbClr val="000000"/>
                </a:solidFill>
                <a:latin typeface="Cascadia Mono" panose="020B0609020000020004" pitchFamily="49" charset="0"/>
              </a:rPr>
              <a:t>        </a:t>
            </a:r>
            <a:r>
              <a:rPr lang="fr-CA" sz="800">
                <a:solidFill>
                  <a:srgbClr val="0000FF"/>
                </a:solidFill>
                <a:latin typeface="Cascadia Mono" panose="020B0609020000020004" pitchFamily="49" charset="0"/>
              </a:rPr>
              <a:t>&lt;/</a:t>
            </a:r>
            <a:r>
              <a:rPr lang="fr-CA" sz="800" err="1">
                <a:solidFill>
                  <a:srgbClr val="800000"/>
                </a:solidFill>
                <a:latin typeface="Cascadia Mono" panose="020B0609020000020004" pitchFamily="49" charset="0"/>
              </a:rPr>
              <a:t>dt</a:t>
            </a:r>
            <a:r>
              <a:rPr lang="fr-CA" sz="800">
                <a:solidFill>
                  <a:srgbClr val="0000FF"/>
                </a:solidFill>
                <a:latin typeface="Cascadia Mono" panose="020B0609020000020004" pitchFamily="49" charset="0"/>
              </a:rPr>
              <a:t>&gt;</a:t>
            </a:r>
            <a:endParaRPr lang="fr-CA" sz="800">
              <a:solidFill>
                <a:srgbClr val="000000"/>
              </a:solidFill>
              <a:latin typeface="Cascadia Mono" panose="020B0609020000020004" pitchFamily="49" charset="0"/>
            </a:endParaRPr>
          </a:p>
          <a:p>
            <a:r>
              <a:rPr lang="fr-CA" sz="800">
                <a:solidFill>
                  <a:srgbClr val="000000"/>
                </a:solidFill>
                <a:latin typeface="Cascadia Mono" panose="020B0609020000020004" pitchFamily="49" charset="0"/>
              </a:rPr>
              <a:t>        </a:t>
            </a:r>
            <a:r>
              <a:rPr lang="fr-CA" sz="800">
                <a:solidFill>
                  <a:srgbClr val="0000FF"/>
                </a:solidFill>
                <a:latin typeface="Cascadia Mono" panose="020B0609020000020004" pitchFamily="49" charset="0"/>
              </a:rPr>
              <a:t>&lt;</a:t>
            </a:r>
            <a:r>
              <a:rPr lang="fr-CA" sz="800">
                <a:solidFill>
                  <a:srgbClr val="800000"/>
                </a:solidFill>
                <a:latin typeface="Cascadia Mono" panose="020B0609020000020004" pitchFamily="49" charset="0"/>
              </a:rPr>
              <a:t>dd</a:t>
            </a:r>
            <a:r>
              <a:rPr lang="fr-CA" sz="800">
                <a:solidFill>
                  <a:srgbClr val="000000"/>
                </a:solidFill>
                <a:latin typeface="Cascadia Mono" panose="020B0609020000020004" pitchFamily="49" charset="0"/>
              </a:rPr>
              <a:t> </a:t>
            </a:r>
            <a:r>
              <a:rPr lang="fr-CA" sz="800">
                <a:solidFill>
                  <a:srgbClr val="FF0000"/>
                </a:solidFill>
                <a:latin typeface="Cascadia Mono" panose="020B0609020000020004" pitchFamily="49" charset="0"/>
              </a:rPr>
              <a:t>class</a:t>
            </a:r>
            <a:r>
              <a:rPr lang="fr-CA" sz="800">
                <a:solidFill>
                  <a:srgbClr val="0000FF"/>
                </a:solidFill>
                <a:latin typeface="Cascadia Mono" panose="020B0609020000020004" pitchFamily="49" charset="0"/>
              </a:rPr>
              <a:t>="col-sm-10"&gt;</a:t>
            </a:r>
            <a:endParaRPr lang="fr-CA" sz="800">
              <a:solidFill>
                <a:srgbClr val="000000"/>
              </a:solidFill>
              <a:latin typeface="Cascadia Mono" panose="020B0609020000020004" pitchFamily="49" charset="0"/>
            </a:endParaRPr>
          </a:p>
          <a:p>
            <a:r>
              <a:rPr lang="en-US" sz="800">
                <a:solidFill>
                  <a:srgbClr val="000000"/>
                </a:solidFill>
                <a:latin typeface="Cascadia Mono" panose="020B0609020000020004" pitchFamily="49" charset="0"/>
              </a:rPr>
              <a:t>            @Html.DisplayFor(model =&gt; </a:t>
            </a:r>
            <a:r>
              <a:rPr lang="en-US" sz="800" err="1">
                <a:solidFill>
                  <a:srgbClr val="000000"/>
                </a:solidFill>
                <a:latin typeface="Cascadia Mono" panose="020B0609020000020004" pitchFamily="49" charset="0"/>
              </a:rPr>
              <a:t>model.ShortDesc</a:t>
            </a:r>
            <a:r>
              <a:rPr lang="en-US" sz="800">
                <a:solidFill>
                  <a:srgbClr val="000000"/>
                </a:solidFill>
                <a:latin typeface="Cascadia Mono" panose="020B0609020000020004" pitchFamily="49" charset="0"/>
              </a:rPr>
              <a:t>)</a:t>
            </a:r>
          </a:p>
          <a:p>
            <a:r>
              <a:rPr lang="fr-CA" sz="800">
                <a:solidFill>
                  <a:srgbClr val="000000"/>
                </a:solidFill>
                <a:latin typeface="Cascadia Mono" panose="020B0609020000020004" pitchFamily="49" charset="0"/>
              </a:rPr>
              <a:t>        </a:t>
            </a:r>
            <a:r>
              <a:rPr lang="fr-CA" sz="800">
                <a:solidFill>
                  <a:srgbClr val="0000FF"/>
                </a:solidFill>
                <a:latin typeface="Cascadia Mono" panose="020B0609020000020004" pitchFamily="49" charset="0"/>
              </a:rPr>
              <a:t>&lt;/</a:t>
            </a:r>
            <a:r>
              <a:rPr lang="fr-CA" sz="800">
                <a:solidFill>
                  <a:srgbClr val="800000"/>
                </a:solidFill>
                <a:latin typeface="Cascadia Mono" panose="020B0609020000020004" pitchFamily="49" charset="0"/>
              </a:rPr>
              <a:t>dd</a:t>
            </a:r>
            <a:r>
              <a:rPr lang="fr-CA" sz="800">
                <a:solidFill>
                  <a:srgbClr val="0000FF"/>
                </a:solidFill>
                <a:latin typeface="Cascadia Mono" panose="020B0609020000020004" pitchFamily="49" charset="0"/>
              </a:rPr>
              <a:t>&gt;</a:t>
            </a:r>
            <a:endParaRPr lang="fr-CA" sz="800">
              <a:solidFill>
                <a:srgbClr val="000000"/>
              </a:solidFill>
              <a:latin typeface="Cascadia Mono" panose="020B0609020000020004" pitchFamily="49" charset="0"/>
            </a:endParaRPr>
          </a:p>
          <a:p>
            <a:r>
              <a:rPr lang="fr-CA" sz="800">
                <a:solidFill>
                  <a:srgbClr val="000000"/>
                </a:solidFill>
                <a:latin typeface="Cascadia Mono" panose="020B0609020000020004" pitchFamily="49" charset="0"/>
              </a:rPr>
              <a:t>        </a:t>
            </a:r>
            <a:r>
              <a:rPr lang="fr-CA" sz="800">
                <a:solidFill>
                  <a:srgbClr val="0070C0"/>
                </a:solidFill>
                <a:latin typeface="Cascadia Mono" panose="020B0609020000020004" pitchFamily="49" charset="0"/>
              </a:rPr>
              <a:t>…</a:t>
            </a:r>
          </a:p>
          <a:p>
            <a:r>
              <a:rPr lang="fr-CA" sz="800">
                <a:solidFill>
                  <a:srgbClr val="000000"/>
                </a:solidFill>
                <a:latin typeface="Cascadia Mono" panose="020B0609020000020004" pitchFamily="49" charset="0"/>
              </a:rPr>
              <a:t>    </a:t>
            </a:r>
            <a:r>
              <a:rPr lang="fr-CA" sz="800">
                <a:solidFill>
                  <a:srgbClr val="0000FF"/>
                </a:solidFill>
                <a:latin typeface="Cascadia Mono" panose="020B0609020000020004" pitchFamily="49" charset="0"/>
              </a:rPr>
              <a:t>&lt;/</a:t>
            </a:r>
            <a:r>
              <a:rPr lang="fr-CA" sz="800">
                <a:solidFill>
                  <a:srgbClr val="800000"/>
                </a:solidFill>
                <a:latin typeface="Cascadia Mono" panose="020B0609020000020004" pitchFamily="49" charset="0"/>
              </a:rPr>
              <a:t>dl</a:t>
            </a:r>
            <a:r>
              <a:rPr lang="fr-CA" sz="800">
                <a:solidFill>
                  <a:srgbClr val="0000FF"/>
                </a:solidFill>
                <a:latin typeface="Cascadia Mono" panose="020B0609020000020004" pitchFamily="49" charset="0"/>
              </a:rPr>
              <a:t>&gt;</a:t>
            </a:r>
            <a:endParaRPr lang="fr-CA" sz="800">
              <a:solidFill>
                <a:srgbClr val="000000"/>
              </a:solidFill>
              <a:latin typeface="Cascadia Mono" panose="020B0609020000020004" pitchFamily="49" charset="0"/>
            </a:endParaRPr>
          </a:p>
          <a:p>
            <a:r>
              <a:rPr lang="fr-CA" sz="800">
                <a:solidFill>
                  <a:srgbClr val="0000FF"/>
                </a:solidFill>
                <a:latin typeface="Cascadia Mono" panose="020B0609020000020004" pitchFamily="49" charset="0"/>
              </a:rPr>
              <a:t>&lt;/</a:t>
            </a:r>
            <a:r>
              <a:rPr lang="fr-CA" sz="800">
                <a:solidFill>
                  <a:srgbClr val="800000"/>
                </a:solidFill>
                <a:latin typeface="Cascadia Mono" panose="020B0609020000020004" pitchFamily="49" charset="0"/>
              </a:rPr>
              <a:t>div</a:t>
            </a:r>
            <a:r>
              <a:rPr lang="fr-CA" sz="800">
                <a:solidFill>
                  <a:srgbClr val="0000FF"/>
                </a:solidFill>
                <a:latin typeface="Cascadia Mono" panose="020B0609020000020004" pitchFamily="49" charset="0"/>
              </a:rPr>
              <a:t>&gt;</a:t>
            </a:r>
            <a:endParaRPr lang="fr-CA" sz="800">
              <a:solidFill>
                <a:srgbClr val="000000"/>
              </a:solidFill>
              <a:latin typeface="Cascadia Mono" panose="020B0609020000020004" pitchFamily="49" charset="0"/>
            </a:endParaRPr>
          </a:p>
        </p:txBody>
      </p:sp>
    </p:spTree>
    <p:extLst>
      <p:ext uri="{BB962C8B-B14F-4D97-AF65-F5344CB8AC3E}">
        <p14:creationId xmlns:p14="http://schemas.microsoft.com/office/powerpoint/2010/main" val="2425977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DA9231B3-8AAC-E6B0-0255-2AD9F09D8004}"/>
              </a:ext>
            </a:extLst>
          </p:cNvPr>
          <p:cNvSpPr>
            <a:spLocks noGrp="1"/>
          </p:cNvSpPr>
          <p:nvPr>
            <p:ph type="title"/>
          </p:nvPr>
        </p:nvSpPr>
        <p:spPr/>
        <p:txBody>
          <a:bodyPr/>
          <a:lstStyle/>
          <a:p>
            <a:r>
              <a:rPr lang="fr-CA"/>
              <a:t>Déboguer une </a:t>
            </a:r>
            <a:r>
              <a:rPr lang="fr-CA" err="1"/>
              <a:t>PartialView</a:t>
            </a:r>
            <a:endParaRPr lang="fr-CA"/>
          </a:p>
        </p:txBody>
      </p:sp>
      <p:sp>
        <p:nvSpPr>
          <p:cNvPr id="7" name="Espace réservé du contenu 6">
            <a:extLst>
              <a:ext uri="{FF2B5EF4-FFF2-40B4-BE49-F238E27FC236}">
                <a16:creationId xmlns:a16="http://schemas.microsoft.com/office/drawing/2014/main" id="{99E98067-F445-B169-B60A-FCA6D4568AF9}"/>
              </a:ext>
            </a:extLst>
          </p:cNvPr>
          <p:cNvSpPr>
            <a:spLocks noGrp="1"/>
          </p:cNvSpPr>
          <p:nvPr>
            <p:ph idx="1"/>
          </p:nvPr>
        </p:nvSpPr>
        <p:spPr>
          <a:xfrm>
            <a:off x="1097280" y="1176373"/>
            <a:ext cx="5751928" cy="4692721"/>
          </a:xfrm>
        </p:spPr>
        <p:txBody>
          <a:bodyPr/>
          <a:lstStyle/>
          <a:p>
            <a:r>
              <a:rPr lang="fr-CA"/>
              <a:t>On peut accéder directement à l’action du contrôleur </a:t>
            </a:r>
            <a:r>
              <a:rPr lang="fr-CA" b="1"/>
              <a:t>(/Zombie/Details/2)</a:t>
            </a:r>
          </a:p>
          <a:p>
            <a:r>
              <a:rPr lang="fr-CA"/>
              <a:t>On peut alors visualiser le résultat en version html</a:t>
            </a:r>
          </a:p>
          <a:p>
            <a:r>
              <a:rPr lang="fr-CA"/>
              <a:t>On peut également faire « View page source »</a:t>
            </a:r>
          </a:p>
          <a:p>
            <a:endParaRPr lang="fr-CA"/>
          </a:p>
        </p:txBody>
      </p:sp>
      <p:sp>
        <p:nvSpPr>
          <p:cNvPr id="4" name="Espace réservé du pied de page 3">
            <a:extLst>
              <a:ext uri="{FF2B5EF4-FFF2-40B4-BE49-F238E27FC236}">
                <a16:creationId xmlns:a16="http://schemas.microsoft.com/office/drawing/2014/main" id="{B5AEB5ED-8BF7-EE7C-2EBB-62772A8A6CCE}"/>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0B5FCE35-DBD1-7B83-27F5-BD309EE9D836}"/>
              </a:ext>
            </a:extLst>
          </p:cNvPr>
          <p:cNvSpPr>
            <a:spLocks noGrp="1"/>
          </p:cNvSpPr>
          <p:nvPr>
            <p:ph type="sldNum" sz="quarter" idx="12"/>
          </p:nvPr>
        </p:nvSpPr>
        <p:spPr/>
        <p:txBody>
          <a:bodyPr/>
          <a:lstStyle/>
          <a:p>
            <a:r>
              <a:rPr lang="fr-CA"/>
              <a:t>Page </a:t>
            </a:r>
            <a:fld id="{C2CBE6A3-4AEF-4734-8AB8-E4DE745DFB5E}" type="slidenum">
              <a:rPr lang="fr-CA" smtClean="0"/>
              <a:pPr/>
              <a:t>5</a:t>
            </a:fld>
            <a:endParaRPr lang="fr-CA"/>
          </a:p>
        </p:txBody>
      </p:sp>
      <p:pic>
        <p:nvPicPr>
          <p:cNvPr id="9" name="Image 8">
            <a:extLst>
              <a:ext uri="{FF2B5EF4-FFF2-40B4-BE49-F238E27FC236}">
                <a16:creationId xmlns:a16="http://schemas.microsoft.com/office/drawing/2014/main" id="{8FC34CE0-80C5-E012-E439-1B1026C9BC43}"/>
              </a:ext>
            </a:extLst>
          </p:cNvPr>
          <p:cNvPicPr>
            <a:picLocks noChangeAspect="1"/>
          </p:cNvPicPr>
          <p:nvPr/>
        </p:nvPicPr>
        <p:blipFill>
          <a:blip r:embed="rId2"/>
          <a:stretch>
            <a:fillRect/>
          </a:stretch>
        </p:blipFill>
        <p:spPr>
          <a:xfrm>
            <a:off x="7088617" y="1176373"/>
            <a:ext cx="4647942" cy="5076144"/>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214312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DA9231B3-8AAC-E6B0-0255-2AD9F09D8004}"/>
              </a:ext>
            </a:extLst>
          </p:cNvPr>
          <p:cNvSpPr>
            <a:spLocks noGrp="1"/>
          </p:cNvSpPr>
          <p:nvPr>
            <p:ph type="title"/>
          </p:nvPr>
        </p:nvSpPr>
        <p:spPr/>
        <p:txBody>
          <a:bodyPr/>
          <a:lstStyle/>
          <a:p>
            <a:r>
              <a:rPr lang="fr-CA"/>
              <a:t>Déboguer une </a:t>
            </a:r>
            <a:r>
              <a:rPr lang="fr-CA" err="1"/>
              <a:t>PartialView</a:t>
            </a:r>
            <a:endParaRPr lang="fr-CA"/>
          </a:p>
        </p:txBody>
      </p:sp>
      <p:sp>
        <p:nvSpPr>
          <p:cNvPr id="7" name="Espace réservé du contenu 6">
            <a:extLst>
              <a:ext uri="{FF2B5EF4-FFF2-40B4-BE49-F238E27FC236}">
                <a16:creationId xmlns:a16="http://schemas.microsoft.com/office/drawing/2014/main" id="{99E98067-F445-B169-B60A-FCA6D4568AF9}"/>
              </a:ext>
            </a:extLst>
          </p:cNvPr>
          <p:cNvSpPr>
            <a:spLocks noGrp="1"/>
          </p:cNvSpPr>
          <p:nvPr>
            <p:ph idx="1"/>
          </p:nvPr>
        </p:nvSpPr>
        <p:spPr>
          <a:xfrm>
            <a:off x="1097280" y="1176373"/>
            <a:ext cx="5751928" cy="4692721"/>
          </a:xfrm>
        </p:spPr>
        <p:txBody>
          <a:bodyPr/>
          <a:lstStyle/>
          <a:p>
            <a:pPr marL="0" indent="0">
              <a:buNone/>
            </a:pPr>
            <a:r>
              <a:rPr lang="fr-CA"/>
              <a:t>Voici ce que l’on voit avec « </a:t>
            </a:r>
            <a:r>
              <a:rPr lang="fr-CA" err="1"/>
              <a:t>View</a:t>
            </a:r>
            <a:r>
              <a:rPr lang="fr-CA"/>
              <a:t> page source » </a:t>
            </a:r>
          </a:p>
          <a:p>
            <a:endParaRPr lang="fr-CA"/>
          </a:p>
        </p:txBody>
      </p:sp>
      <p:sp>
        <p:nvSpPr>
          <p:cNvPr id="4" name="Espace réservé du pied de page 3">
            <a:extLst>
              <a:ext uri="{FF2B5EF4-FFF2-40B4-BE49-F238E27FC236}">
                <a16:creationId xmlns:a16="http://schemas.microsoft.com/office/drawing/2014/main" id="{B5AEB5ED-8BF7-EE7C-2EBB-62772A8A6CCE}"/>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0B5FCE35-DBD1-7B83-27F5-BD309EE9D836}"/>
              </a:ext>
            </a:extLst>
          </p:cNvPr>
          <p:cNvSpPr>
            <a:spLocks noGrp="1"/>
          </p:cNvSpPr>
          <p:nvPr>
            <p:ph type="sldNum" sz="quarter" idx="12"/>
          </p:nvPr>
        </p:nvSpPr>
        <p:spPr/>
        <p:txBody>
          <a:bodyPr/>
          <a:lstStyle/>
          <a:p>
            <a:r>
              <a:rPr lang="fr-CA"/>
              <a:t>Page </a:t>
            </a:r>
            <a:fld id="{C2CBE6A3-4AEF-4734-8AB8-E4DE745DFB5E}" type="slidenum">
              <a:rPr lang="fr-CA" smtClean="0"/>
              <a:pPr/>
              <a:t>6</a:t>
            </a:fld>
            <a:endParaRPr lang="fr-CA"/>
          </a:p>
        </p:txBody>
      </p:sp>
      <p:pic>
        <p:nvPicPr>
          <p:cNvPr id="3" name="Image 2">
            <a:extLst>
              <a:ext uri="{FF2B5EF4-FFF2-40B4-BE49-F238E27FC236}">
                <a16:creationId xmlns:a16="http://schemas.microsoft.com/office/drawing/2014/main" id="{834F2DA9-595B-4380-6C7B-5B2FB6971D10}"/>
              </a:ext>
            </a:extLst>
          </p:cNvPr>
          <p:cNvPicPr>
            <a:picLocks noChangeAspect="1"/>
          </p:cNvPicPr>
          <p:nvPr/>
        </p:nvPicPr>
        <p:blipFill>
          <a:blip r:embed="rId2"/>
          <a:stretch>
            <a:fillRect/>
          </a:stretch>
        </p:blipFill>
        <p:spPr>
          <a:xfrm>
            <a:off x="1097280" y="1631787"/>
            <a:ext cx="2104512" cy="4692722"/>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515751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D3B396B0-C216-B982-EE2F-8CC66F84EB96}"/>
              </a:ext>
            </a:extLst>
          </p:cNvPr>
          <p:cNvSpPr>
            <a:spLocks noGrp="1"/>
          </p:cNvSpPr>
          <p:nvPr>
            <p:ph type="title"/>
          </p:nvPr>
        </p:nvSpPr>
        <p:spPr/>
        <p:txBody>
          <a:bodyPr/>
          <a:lstStyle/>
          <a:p>
            <a:r>
              <a:rPr lang="fr-CA"/>
              <a:t>jQuery </a:t>
            </a:r>
            <a:r>
              <a:rPr lang="fr-CA" err="1"/>
              <a:t>PartialView</a:t>
            </a:r>
            <a:endParaRPr lang="fr-CA"/>
          </a:p>
        </p:txBody>
      </p:sp>
      <p:sp>
        <p:nvSpPr>
          <p:cNvPr id="7" name="Espace réservé du contenu 6">
            <a:extLst>
              <a:ext uri="{FF2B5EF4-FFF2-40B4-BE49-F238E27FC236}">
                <a16:creationId xmlns:a16="http://schemas.microsoft.com/office/drawing/2014/main" id="{44112A5C-8747-0C05-BF36-BCABDEA5E569}"/>
              </a:ext>
            </a:extLst>
          </p:cNvPr>
          <p:cNvSpPr>
            <a:spLocks noGrp="1"/>
          </p:cNvSpPr>
          <p:nvPr>
            <p:ph idx="1"/>
          </p:nvPr>
        </p:nvSpPr>
        <p:spPr/>
        <p:txBody>
          <a:bodyPr vert="horz" lIns="0" tIns="45720" rIns="0" bIns="45720" rtlCol="0" anchor="t">
            <a:normAutofit/>
          </a:bodyPr>
          <a:lstStyle/>
          <a:p>
            <a:pPr marL="0" indent="0">
              <a:buNone/>
            </a:pPr>
            <a:r>
              <a:rPr lang="fr-CA"/>
              <a:t>Lorsqu’une action retourne une vue partielle, on peut ajouter le data retournée à notre page en utilisant un appel AJAX $.</a:t>
            </a:r>
            <a:r>
              <a:rPr lang="fr-CA" err="1"/>
              <a:t>get</a:t>
            </a:r>
            <a:endParaRPr lang="fr-CA"/>
          </a:p>
          <a:p>
            <a:pPr marL="0" indent="0">
              <a:buNone/>
            </a:pPr>
            <a:endParaRPr lang="fr-CA">
              <a:cs typeface="Calibri"/>
            </a:endParaRPr>
          </a:p>
          <a:p>
            <a:pPr marL="0" indent="0">
              <a:buNone/>
            </a:pPr>
            <a:endParaRPr lang="fr-CA">
              <a:cs typeface="Calibri"/>
            </a:endParaRPr>
          </a:p>
          <a:p>
            <a:pPr marL="0" indent="0">
              <a:buNone/>
            </a:pPr>
            <a:endParaRPr lang="fr-CA">
              <a:cs typeface="Calibri"/>
            </a:endParaRPr>
          </a:p>
        </p:txBody>
      </p:sp>
      <p:sp>
        <p:nvSpPr>
          <p:cNvPr id="4" name="Espace réservé du pied de page 3">
            <a:extLst>
              <a:ext uri="{FF2B5EF4-FFF2-40B4-BE49-F238E27FC236}">
                <a16:creationId xmlns:a16="http://schemas.microsoft.com/office/drawing/2014/main" id="{425E230C-940C-B2B2-939A-E8EF42666AB4}"/>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C539E98E-5FDB-17DC-71B0-33DA694C2F9E}"/>
              </a:ext>
            </a:extLst>
          </p:cNvPr>
          <p:cNvSpPr>
            <a:spLocks noGrp="1"/>
          </p:cNvSpPr>
          <p:nvPr>
            <p:ph type="sldNum" sz="quarter" idx="12"/>
          </p:nvPr>
        </p:nvSpPr>
        <p:spPr/>
        <p:txBody>
          <a:bodyPr/>
          <a:lstStyle/>
          <a:p>
            <a:r>
              <a:rPr lang="fr-CA"/>
              <a:t>Page </a:t>
            </a:r>
            <a:fld id="{C2CBE6A3-4AEF-4734-8AB8-E4DE745DFB5E}" type="slidenum">
              <a:rPr lang="fr-CA" smtClean="0"/>
              <a:pPr/>
              <a:t>7</a:t>
            </a:fld>
            <a:endParaRPr lang="fr-CA"/>
          </a:p>
        </p:txBody>
      </p:sp>
      <p:sp>
        <p:nvSpPr>
          <p:cNvPr id="8" name="ZoneTexte 7">
            <a:extLst>
              <a:ext uri="{FF2B5EF4-FFF2-40B4-BE49-F238E27FC236}">
                <a16:creationId xmlns:a16="http://schemas.microsoft.com/office/drawing/2014/main" id="{40848558-D9E9-AC4F-2FB3-4C7894DEA924}"/>
              </a:ext>
            </a:extLst>
          </p:cNvPr>
          <p:cNvSpPr txBox="1"/>
          <p:nvPr/>
        </p:nvSpPr>
        <p:spPr>
          <a:xfrm>
            <a:off x="1097280" y="2125696"/>
            <a:ext cx="10687541" cy="230832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800">
                <a:solidFill>
                  <a:srgbClr val="000000"/>
                </a:solidFill>
                <a:latin typeface="Cascadia Mono" panose="020B0609020000020004" pitchFamily="49" charset="0"/>
              </a:rPr>
              <a:t>$.get(</a:t>
            </a:r>
            <a:r>
              <a:rPr lang="en-US" sz="1800">
                <a:solidFill>
                  <a:srgbClr val="A31515"/>
                </a:solidFill>
                <a:latin typeface="Cascadia Mono" panose="020B0609020000020004" pitchFamily="49" charset="0"/>
              </a:rPr>
              <a:t>'/Zombie/Details'</a:t>
            </a:r>
            <a:r>
              <a:rPr lang="en-US" sz="1800">
                <a:solidFill>
                  <a:srgbClr val="000000"/>
                </a:solidFill>
                <a:latin typeface="Cascadia Mono" panose="020B0609020000020004" pitchFamily="49" charset="0"/>
              </a:rPr>
              <a:t>, { </a:t>
            </a:r>
            <a:r>
              <a:rPr lang="en-US" sz="1800">
                <a:solidFill>
                  <a:srgbClr val="A31515"/>
                </a:solidFill>
                <a:latin typeface="Cascadia Mono" panose="020B0609020000020004" pitchFamily="49" charset="0"/>
              </a:rPr>
              <a:t>"id"</a:t>
            </a:r>
            <a:r>
              <a:rPr lang="en-US" sz="1800">
                <a:solidFill>
                  <a:srgbClr val="000000"/>
                </a:solidFill>
                <a:latin typeface="Cascadia Mono" panose="020B0609020000020004" pitchFamily="49" charset="0"/>
              </a:rPr>
              <a:t>: id },</a:t>
            </a:r>
          </a:p>
          <a:p>
            <a:r>
              <a:rPr lang="fr-CA" sz="1800">
                <a:solidFill>
                  <a:srgbClr val="000000"/>
                </a:solidFill>
                <a:latin typeface="Cascadia Mono" panose="020B0609020000020004" pitchFamily="49" charset="0"/>
              </a:rPr>
              <a:t>    </a:t>
            </a:r>
            <a:r>
              <a:rPr lang="fr-CA" sz="1800" err="1">
                <a:solidFill>
                  <a:srgbClr val="0000FF"/>
                </a:solidFill>
                <a:latin typeface="Cascadia Mono" panose="020B0609020000020004" pitchFamily="49" charset="0"/>
              </a:rPr>
              <a:t>function</a:t>
            </a:r>
            <a:r>
              <a:rPr lang="fr-CA" sz="1800">
                <a:solidFill>
                  <a:srgbClr val="000000"/>
                </a:solidFill>
                <a:latin typeface="Cascadia Mono" panose="020B0609020000020004" pitchFamily="49" charset="0"/>
              </a:rPr>
              <a:t> (</a:t>
            </a:r>
            <a:r>
              <a:rPr lang="fr-CA" sz="1800" err="1">
                <a:solidFill>
                  <a:srgbClr val="000000"/>
                </a:solidFill>
                <a:latin typeface="Cascadia Mono" panose="020B0609020000020004" pitchFamily="49" charset="0"/>
              </a:rPr>
              <a:t>htmlData</a:t>
            </a:r>
            <a:r>
              <a:rPr lang="fr-CA" sz="1800">
                <a:solidFill>
                  <a:srgbClr val="000000"/>
                </a:solidFill>
                <a:latin typeface="Cascadia Mono" panose="020B0609020000020004" pitchFamily="49" charset="0"/>
              </a:rPr>
              <a:t>) {</a:t>
            </a:r>
          </a:p>
          <a:p>
            <a:r>
              <a:rPr lang="fr-CA">
                <a:solidFill>
                  <a:srgbClr val="000000"/>
                </a:solidFill>
                <a:latin typeface="Cascadia Mono" panose="020B0609020000020004" pitchFamily="49" charset="0"/>
              </a:rPr>
              <a:t>        // la fonction .html permet d’appliquer le contenu reçu par le serveur</a:t>
            </a:r>
          </a:p>
          <a:p>
            <a:r>
              <a:rPr lang="fr-CA" sz="1800">
                <a:solidFill>
                  <a:srgbClr val="000000"/>
                </a:solidFill>
                <a:latin typeface="Cascadia Mono" panose="020B0609020000020004" pitchFamily="49" charset="0"/>
              </a:rPr>
              <a:t>        // sur un élément de notre page.</a:t>
            </a:r>
          </a:p>
          <a:p>
            <a:r>
              <a:rPr lang="fr-CA">
                <a:solidFill>
                  <a:srgbClr val="000000"/>
                </a:solidFill>
                <a:latin typeface="Cascadia Mono" panose="020B0609020000020004" pitchFamily="49" charset="0"/>
              </a:rPr>
              <a:t>        // L</a:t>
            </a:r>
            <a:r>
              <a:rPr lang="fr-CA" sz="1800">
                <a:solidFill>
                  <a:srgbClr val="000000"/>
                </a:solidFill>
                <a:latin typeface="Cascadia Mono" panose="020B0609020000020004" pitchFamily="49" charset="0"/>
              </a:rPr>
              <a:t>e contenu va être à l’INTÉRIEUR de cet élément.</a:t>
            </a:r>
          </a:p>
          <a:p>
            <a:r>
              <a:rPr lang="fr-CA" sz="1800">
                <a:solidFill>
                  <a:srgbClr val="000000"/>
                </a:solidFill>
                <a:latin typeface="Cascadia Mono" panose="020B0609020000020004" pitchFamily="49" charset="0"/>
              </a:rPr>
              <a:t>        $(</a:t>
            </a:r>
            <a:r>
              <a:rPr lang="fr-CA" sz="1800">
                <a:solidFill>
                  <a:srgbClr val="A31515"/>
                </a:solidFill>
                <a:latin typeface="Cascadia Mono" panose="020B0609020000020004" pitchFamily="49" charset="0"/>
              </a:rPr>
              <a:t>"#</a:t>
            </a:r>
            <a:r>
              <a:rPr lang="fr-CA" sz="1800" err="1">
                <a:solidFill>
                  <a:srgbClr val="A31515"/>
                </a:solidFill>
                <a:latin typeface="Cascadia Mono" panose="020B0609020000020004" pitchFamily="49" charset="0"/>
              </a:rPr>
              <a:t>details</a:t>
            </a:r>
            <a:r>
              <a:rPr lang="fr-CA" sz="1800">
                <a:solidFill>
                  <a:srgbClr val="A31515"/>
                </a:solidFill>
                <a:latin typeface="Cascadia Mono" panose="020B0609020000020004" pitchFamily="49" charset="0"/>
              </a:rPr>
              <a:t>"</a:t>
            </a:r>
            <a:r>
              <a:rPr lang="fr-CA" sz="1800">
                <a:solidFill>
                  <a:srgbClr val="000000"/>
                </a:solidFill>
                <a:latin typeface="Cascadia Mono" panose="020B0609020000020004" pitchFamily="49" charset="0"/>
              </a:rPr>
              <a:t>).html(</a:t>
            </a:r>
            <a:r>
              <a:rPr lang="fr-CA" err="1">
                <a:solidFill>
                  <a:srgbClr val="000000"/>
                </a:solidFill>
                <a:latin typeface="Cascadia Mono" panose="020B0609020000020004" pitchFamily="49" charset="0"/>
              </a:rPr>
              <a:t>htmlD</a:t>
            </a:r>
            <a:r>
              <a:rPr lang="fr-CA" sz="1800" err="1">
                <a:solidFill>
                  <a:srgbClr val="000000"/>
                </a:solidFill>
                <a:latin typeface="Cascadia Mono" panose="020B0609020000020004" pitchFamily="49" charset="0"/>
              </a:rPr>
              <a:t>ata</a:t>
            </a:r>
            <a:r>
              <a:rPr lang="fr-CA" sz="1800">
                <a:solidFill>
                  <a:srgbClr val="000000"/>
                </a:solidFill>
                <a:latin typeface="Cascadia Mono" panose="020B0609020000020004" pitchFamily="49" charset="0"/>
              </a:rPr>
              <a:t>);</a:t>
            </a:r>
          </a:p>
          <a:p>
            <a:r>
              <a:rPr lang="fr-CA" sz="1800">
                <a:solidFill>
                  <a:srgbClr val="000000"/>
                </a:solidFill>
                <a:latin typeface="Cascadia Mono" panose="020B0609020000020004" pitchFamily="49" charset="0"/>
              </a:rPr>
              <a:t>    }</a:t>
            </a:r>
          </a:p>
          <a:p>
            <a:r>
              <a:rPr lang="fr-CA" sz="1800">
                <a:solidFill>
                  <a:srgbClr val="000000"/>
                </a:solidFill>
                <a:latin typeface="Cascadia Mono" panose="020B0609020000020004" pitchFamily="49" charset="0"/>
              </a:rPr>
              <a:t>);</a:t>
            </a:r>
          </a:p>
        </p:txBody>
      </p:sp>
    </p:spTree>
    <p:extLst>
      <p:ext uri="{BB962C8B-B14F-4D97-AF65-F5344CB8AC3E}">
        <p14:creationId xmlns:p14="http://schemas.microsoft.com/office/powerpoint/2010/main" val="539264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3A142F9-0DC8-C8C9-7FAE-F89F194C2E03}"/>
              </a:ext>
            </a:extLst>
          </p:cNvPr>
          <p:cNvSpPr>
            <a:spLocks noGrp="1"/>
          </p:cNvSpPr>
          <p:nvPr>
            <p:ph type="title"/>
          </p:nvPr>
        </p:nvSpPr>
        <p:spPr/>
        <p:txBody>
          <a:bodyPr/>
          <a:lstStyle/>
          <a:p>
            <a:r>
              <a:rPr lang="fr-CA"/>
              <a:t>Appel AJAX, $.</a:t>
            </a:r>
            <a:r>
              <a:rPr lang="fr-CA" err="1"/>
              <a:t>get</a:t>
            </a:r>
            <a:endParaRPr lang="fr-CA"/>
          </a:p>
        </p:txBody>
      </p:sp>
      <p:sp>
        <p:nvSpPr>
          <p:cNvPr id="7" name="Espace réservé du contenu 6">
            <a:extLst>
              <a:ext uri="{FF2B5EF4-FFF2-40B4-BE49-F238E27FC236}">
                <a16:creationId xmlns:a16="http://schemas.microsoft.com/office/drawing/2014/main" id="{6E0D3CB5-AE75-A767-4DBF-CB9D2EA9140A}"/>
              </a:ext>
            </a:extLst>
          </p:cNvPr>
          <p:cNvSpPr>
            <a:spLocks noGrp="1"/>
          </p:cNvSpPr>
          <p:nvPr>
            <p:ph idx="1"/>
          </p:nvPr>
        </p:nvSpPr>
        <p:spPr/>
        <p:txBody>
          <a:bodyPr vert="horz" lIns="0" tIns="45720" rIns="0" bIns="45720" rtlCol="0" anchor="t">
            <a:normAutofit/>
          </a:bodyPr>
          <a:lstStyle/>
          <a:p>
            <a:pPr marL="0" indent="0">
              <a:buNone/>
            </a:pPr>
            <a:r>
              <a:rPr lang="fr-CA"/>
              <a:t>On peut faire un appel </a:t>
            </a:r>
            <a:r>
              <a:rPr lang="fr-CA" err="1"/>
              <a:t>get</a:t>
            </a:r>
            <a:r>
              <a:rPr lang="fr-CA"/>
              <a:t> vers le serveur et fournir l’url, les paramètres et une fonction à exécuter pour traiter la réponse lorsque le serveur va avoir répondu.</a:t>
            </a:r>
          </a:p>
          <a:p>
            <a:pPr marL="0" indent="0">
              <a:buNone/>
            </a:pPr>
            <a:endParaRPr lang="fr-CA"/>
          </a:p>
          <a:p>
            <a:pPr marL="0" indent="0">
              <a:buNone/>
            </a:pPr>
            <a:endParaRPr lang="fr-CA"/>
          </a:p>
          <a:p>
            <a:pPr marL="0" indent="0">
              <a:buNone/>
            </a:pPr>
            <a:endParaRPr lang="fr-CA"/>
          </a:p>
          <a:p>
            <a:pPr marL="0" indent="0">
              <a:buNone/>
            </a:pPr>
            <a:endParaRPr lang="fr-CA"/>
          </a:p>
          <a:p>
            <a:pPr marL="0" indent="0">
              <a:buNone/>
            </a:pPr>
            <a:endParaRPr lang="fr-CA"/>
          </a:p>
          <a:p>
            <a:pPr marL="0" indent="0">
              <a:buNone/>
            </a:pPr>
            <a:r>
              <a:rPr lang="fr-CA"/>
              <a:t>Les 2</a:t>
            </a:r>
            <a:r>
              <a:rPr lang="fr-CA" baseline="30000"/>
              <a:t>e</a:t>
            </a:r>
            <a:r>
              <a:rPr lang="fr-CA"/>
              <a:t> et 3</a:t>
            </a:r>
            <a:r>
              <a:rPr lang="fr-CA" baseline="30000"/>
              <a:t>e</a:t>
            </a:r>
            <a:r>
              <a:rPr lang="fr-CA"/>
              <a:t> paramètre sont optionnels, mais il faut mettre </a:t>
            </a:r>
            <a:r>
              <a:rPr lang="fr-CA" b="1" err="1"/>
              <a:t>null</a:t>
            </a:r>
            <a:r>
              <a:rPr lang="fr-CA" b="1"/>
              <a:t> </a:t>
            </a:r>
            <a:r>
              <a:rPr lang="fr-CA"/>
              <a:t>au 2e paramètre si il n'y a pas de data. </a:t>
            </a:r>
            <a:endParaRPr lang="fr-CA">
              <a:ea typeface="Calibri"/>
              <a:cs typeface="Calibri"/>
            </a:endParaRPr>
          </a:p>
        </p:txBody>
      </p:sp>
      <p:sp>
        <p:nvSpPr>
          <p:cNvPr id="4" name="Espace réservé du pied de page 3">
            <a:extLst>
              <a:ext uri="{FF2B5EF4-FFF2-40B4-BE49-F238E27FC236}">
                <a16:creationId xmlns:a16="http://schemas.microsoft.com/office/drawing/2014/main" id="{9CFA5433-FF84-A80D-2148-BBEA50DB5156}"/>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C7059E4A-F413-7003-7F54-E44E5AB5AED0}"/>
              </a:ext>
            </a:extLst>
          </p:cNvPr>
          <p:cNvSpPr>
            <a:spLocks noGrp="1"/>
          </p:cNvSpPr>
          <p:nvPr>
            <p:ph type="sldNum" sz="quarter" idx="12"/>
          </p:nvPr>
        </p:nvSpPr>
        <p:spPr/>
        <p:txBody>
          <a:bodyPr/>
          <a:lstStyle/>
          <a:p>
            <a:r>
              <a:rPr lang="fr-CA"/>
              <a:t>Page </a:t>
            </a:r>
            <a:fld id="{C2CBE6A3-4AEF-4734-8AB8-E4DE745DFB5E}" type="slidenum">
              <a:rPr lang="fr-CA" smtClean="0"/>
              <a:pPr/>
              <a:t>8</a:t>
            </a:fld>
            <a:endParaRPr lang="fr-CA"/>
          </a:p>
        </p:txBody>
      </p:sp>
      <p:sp>
        <p:nvSpPr>
          <p:cNvPr id="8" name="ZoneTexte 7">
            <a:extLst>
              <a:ext uri="{FF2B5EF4-FFF2-40B4-BE49-F238E27FC236}">
                <a16:creationId xmlns:a16="http://schemas.microsoft.com/office/drawing/2014/main" id="{1F1980A5-A7F9-509A-3D80-14133B1EAADC}"/>
              </a:ext>
            </a:extLst>
          </p:cNvPr>
          <p:cNvSpPr txBox="1"/>
          <p:nvPr/>
        </p:nvSpPr>
        <p:spPr>
          <a:xfrm>
            <a:off x="1097280" y="1826461"/>
            <a:ext cx="7725192" cy="203132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800">
                <a:solidFill>
                  <a:srgbClr val="000000"/>
                </a:solidFill>
                <a:latin typeface="Cascadia Mono" panose="020B0609020000020004" pitchFamily="49" charset="0"/>
              </a:rPr>
              <a:t>$.get(</a:t>
            </a:r>
            <a:r>
              <a:rPr lang="en-US" sz="1800">
                <a:solidFill>
                  <a:srgbClr val="A31515"/>
                </a:solidFill>
                <a:latin typeface="Cascadia Mono" panose="020B0609020000020004" pitchFamily="49" charset="0"/>
              </a:rPr>
              <a:t>'/Zombie/Details'</a:t>
            </a:r>
            <a:r>
              <a:rPr lang="en-US" sz="1800">
                <a:solidFill>
                  <a:srgbClr val="000000"/>
                </a:solidFill>
                <a:latin typeface="Cascadia Mono" panose="020B0609020000020004" pitchFamily="49" charset="0"/>
              </a:rPr>
              <a:t>, { </a:t>
            </a:r>
            <a:r>
              <a:rPr lang="en-US" sz="1800">
                <a:solidFill>
                  <a:srgbClr val="A31515"/>
                </a:solidFill>
                <a:latin typeface="Cascadia Mono" panose="020B0609020000020004" pitchFamily="49" charset="0"/>
              </a:rPr>
              <a:t>"id"</a:t>
            </a:r>
            <a:r>
              <a:rPr lang="en-US" sz="1800">
                <a:solidFill>
                  <a:srgbClr val="000000"/>
                </a:solidFill>
                <a:latin typeface="Cascadia Mono" panose="020B0609020000020004" pitchFamily="49" charset="0"/>
              </a:rPr>
              <a:t>: id },</a:t>
            </a:r>
          </a:p>
          <a:p>
            <a:r>
              <a:rPr lang="fr-CA" sz="1800">
                <a:solidFill>
                  <a:srgbClr val="0000FF"/>
                </a:solidFill>
                <a:latin typeface="Cascadia Mono" panose="020B0609020000020004" pitchFamily="49" charset="0"/>
              </a:rPr>
              <a:t>    </a:t>
            </a:r>
            <a:r>
              <a:rPr lang="fr-CA" sz="1800" err="1">
                <a:solidFill>
                  <a:srgbClr val="0000FF"/>
                </a:solidFill>
                <a:latin typeface="Cascadia Mono" panose="020B0609020000020004" pitchFamily="49" charset="0"/>
              </a:rPr>
              <a:t>function</a:t>
            </a:r>
            <a:r>
              <a:rPr lang="fr-CA" sz="1800">
                <a:solidFill>
                  <a:srgbClr val="000000"/>
                </a:solidFill>
                <a:latin typeface="Cascadia Mono" panose="020B0609020000020004" pitchFamily="49" charset="0"/>
              </a:rPr>
              <a:t> (</a:t>
            </a:r>
            <a:r>
              <a:rPr lang="fr-CA" sz="1800" err="1">
                <a:solidFill>
                  <a:srgbClr val="000000"/>
                </a:solidFill>
                <a:latin typeface="Cascadia Mono" panose="020B0609020000020004" pitchFamily="49" charset="0"/>
              </a:rPr>
              <a:t>htmlContent</a:t>
            </a:r>
            <a:r>
              <a:rPr lang="fr-CA" sz="1800">
                <a:solidFill>
                  <a:srgbClr val="000000"/>
                </a:solidFill>
                <a:latin typeface="Cascadia Mono" panose="020B0609020000020004" pitchFamily="49" charset="0"/>
              </a:rPr>
              <a:t>) {</a:t>
            </a:r>
          </a:p>
          <a:p>
            <a:r>
              <a:rPr lang="fr-CA" sz="1800">
                <a:solidFill>
                  <a:srgbClr val="000000"/>
                </a:solidFill>
                <a:latin typeface="Cascadia Mono" panose="020B0609020000020004" pitchFamily="49" charset="0"/>
              </a:rPr>
              <a:t>        // Faire quelque chose avec le contenu reçu</a:t>
            </a:r>
          </a:p>
          <a:p>
            <a:r>
              <a:rPr lang="fr-CA" sz="1800">
                <a:solidFill>
                  <a:srgbClr val="000000"/>
                </a:solidFill>
                <a:latin typeface="Cascadia Mono" panose="020B0609020000020004" pitchFamily="49" charset="0"/>
              </a:rPr>
              <a:t>        // On utilise fréquemment la fonction .html pour</a:t>
            </a:r>
          </a:p>
          <a:p>
            <a:r>
              <a:rPr lang="fr-CA">
                <a:solidFill>
                  <a:srgbClr val="000000"/>
                </a:solidFill>
                <a:latin typeface="Cascadia Mono" panose="020B0609020000020004" pitchFamily="49" charset="0"/>
              </a:rPr>
              <a:t>        // </a:t>
            </a:r>
            <a:r>
              <a:rPr lang="fr-CA" sz="1800">
                <a:solidFill>
                  <a:srgbClr val="000000"/>
                </a:solidFill>
                <a:latin typeface="Cascadia Mono" panose="020B0609020000020004" pitchFamily="49" charset="0"/>
              </a:rPr>
              <a:t>appliquer le résultat sur un élément</a:t>
            </a:r>
          </a:p>
          <a:p>
            <a:r>
              <a:rPr lang="fr-CA" sz="1800">
                <a:solidFill>
                  <a:srgbClr val="000000"/>
                </a:solidFill>
                <a:latin typeface="Cascadia Mono" panose="020B0609020000020004" pitchFamily="49" charset="0"/>
              </a:rPr>
              <a:t>    }</a:t>
            </a:r>
          </a:p>
          <a:p>
            <a:r>
              <a:rPr lang="fr-CA" sz="1800">
                <a:solidFill>
                  <a:srgbClr val="000000"/>
                </a:solidFill>
                <a:latin typeface="Cascadia Mono" panose="020B0609020000020004" pitchFamily="49" charset="0"/>
              </a:rPr>
              <a:t>)</a:t>
            </a:r>
            <a:endParaRPr lang="fr-CA"/>
          </a:p>
        </p:txBody>
      </p:sp>
      <p:sp>
        <p:nvSpPr>
          <p:cNvPr id="9" name="ZoneTexte 8">
            <a:extLst>
              <a:ext uri="{FF2B5EF4-FFF2-40B4-BE49-F238E27FC236}">
                <a16:creationId xmlns:a16="http://schemas.microsoft.com/office/drawing/2014/main" id="{FDE122DD-E8FD-52C0-CDB2-7DA94C6FFD9A}"/>
              </a:ext>
            </a:extLst>
          </p:cNvPr>
          <p:cNvSpPr txBox="1"/>
          <p:nvPr/>
        </p:nvSpPr>
        <p:spPr>
          <a:xfrm>
            <a:off x="1097280" y="4798154"/>
            <a:ext cx="4275909" cy="1200329"/>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r>
              <a:rPr lang="en-US" sz="1800">
                <a:solidFill>
                  <a:srgbClr val="000000"/>
                </a:solidFill>
                <a:latin typeface="Cascadia Mono" panose="020B0609020000020004" pitchFamily="49" charset="0"/>
              </a:rPr>
              <a:t>$.get(</a:t>
            </a:r>
            <a:r>
              <a:rPr lang="en-US" err="1">
                <a:solidFill>
                  <a:srgbClr val="A31515"/>
                </a:solidFill>
                <a:latin typeface="Cascadia Mono" panose="020B0609020000020004" pitchFamily="49" charset="0"/>
              </a:rPr>
              <a:t>url</a:t>
            </a:r>
            <a:r>
              <a:rPr lang="en-US">
                <a:solidFill>
                  <a:schemeClr val="tx1"/>
                </a:solidFill>
                <a:latin typeface="Cascadia Mono" panose="020B0609020000020004" pitchFamily="49" charset="0"/>
              </a:rPr>
              <a:t>)</a:t>
            </a:r>
            <a:r>
              <a:rPr lang="fr-CA">
                <a:solidFill>
                  <a:schemeClr val="tx1"/>
                </a:solidFill>
                <a:latin typeface="Cascadia Mono" panose="020B0609020000020004" pitchFamily="49" charset="0"/>
              </a:rPr>
              <a:t>;</a:t>
            </a:r>
          </a:p>
          <a:p>
            <a:r>
              <a:rPr lang="en-US" sz="1800">
                <a:solidFill>
                  <a:srgbClr val="000000"/>
                </a:solidFill>
                <a:latin typeface="Cascadia Mono" panose="020B0609020000020004" pitchFamily="49" charset="0"/>
              </a:rPr>
              <a:t>$.get(</a:t>
            </a:r>
            <a:r>
              <a:rPr lang="en-US" err="1">
                <a:solidFill>
                  <a:srgbClr val="A31515"/>
                </a:solidFill>
                <a:latin typeface="Cascadia Mono" panose="020B0609020000020004" pitchFamily="49" charset="0"/>
              </a:rPr>
              <a:t>url</a:t>
            </a:r>
            <a:r>
              <a:rPr lang="en-US">
                <a:solidFill>
                  <a:schemeClr val="tx1"/>
                </a:solidFill>
                <a:latin typeface="Cascadia Mono" panose="020B0609020000020004" pitchFamily="49" charset="0"/>
              </a:rPr>
              <a:t>, data)</a:t>
            </a:r>
            <a:r>
              <a:rPr lang="fr-CA">
                <a:solidFill>
                  <a:schemeClr val="tx1"/>
                </a:solidFill>
                <a:latin typeface="Cascadia Mono" panose="020B0609020000020004" pitchFamily="49" charset="0"/>
              </a:rPr>
              <a:t>;</a:t>
            </a:r>
            <a:endParaRPr lang="fr-CA"/>
          </a:p>
          <a:p>
            <a:r>
              <a:rPr lang="en-US" sz="1800">
                <a:solidFill>
                  <a:srgbClr val="000000"/>
                </a:solidFill>
                <a:latin typeface="Cascadia Mono" panose="020B0609020000020004" pitchFamily="49" charset="0"/>
              </a:rPr>
              <a:t>$.get(</a:t>
            </a:r>
            <a:r>
              <a:rPr lang="en-US" err="1">
                <a:solidFill>
                  <a:srgbClr val="A31515"/>
                </a:solidFill>
                <a:latin typeface="Cascadia Mono" panose="020B0609020000020004" pitchFamily="49" charset="0"/>
              </a:rPr>
              <a:t>url</a:t>
            </a:r>
            <a:r>
              <a:rPr lang="en-US">
                <a:solidFill>
                  <a:schemeClr val="tx1"/>
                </a:solidFill>
                <a:latin typeface="Cascadia Mono" panose="020B0609020000020004" pitchFamily="49" charset="0"/>
              </a:rPr>
              <a:t>, data, function{})</a:t>
            </a:r>
            <a:r>
              <a:rPr lang="fr-CA">
                <a:solidFill>
                  <a:schemeClr val="tx1"/>
                </a:solidFill>
                <a:latin typeface="Cascadia Mono" panose="020B0609020000020004" pitchFamily="49" charset="0"/>
              </a:rPr>
              <a:t>;</a:t>
            </a:r>
            <a:endParaRPr lang="fr-CA"/>
          </a:p>
          <a:p>
            <a:r>
              <a:rPr lang="en-US" sz="1800">
                <a:solidFill>
                  <a:srgbClr val="000000"/>
                </a:solidFill>
                <a:latin typeface="Cascadia Mono"/>
              </a:rPr>
              <a:t>$.get(</a:t>
            </a:r>
            <a:r>
              <a:rPr lang="en-US" err="1">
                <a:solidFill>
                  <a:srgbClr val="A31515"/>
                </a:solidFill>
                <a:latin typeface="Cascadia Mono"/>
              </a:rPr>
              <a:t>url</a:t>
            </a:r>
            <a:r>
              <a:rPr lang="en-US">
                <a:solidFill>
                  <a:schemeClr val="tx1"/>
                </a:solidFill>
                <a:latin typeface="Cascadia Mono"/>
              </a:rPr>
              <a:t>, null, function{})</a:t>
            </a:r>
            <a:r>
              <a:rPr lang="fr-CA">
                <a:solidFill>
                  <a:schemeClr val="tx1"/>
                </a:solidFill>
                <a:latin typeface="Cascadia Mono"/>
              </a:rPr>
              <a:t>;</a:t>
            </a:r>
          </a:p>
        </p:txBody>
      </p:sp>
    </p:spTree>
    <p:extLst>
      <p:ext uri="{BB962C8B-B14F-4D97-AF65-F5344CB8AC3E}">
        <p14:creationId xmlns:p14="http://schemas.microsoft.com/office/powerpoint/2010/main" val="555216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3A142F9-0DC8-C8C9-7FAE-F89F194C2E03}"/>
              </a:ext>
            </a:extLst>
          </p:cNvPr>
          <p:cNvSpPr>
            <a:spLocks noGrp="1"/>
          </p:cNvSpPr>
          <p:nvPr>
            <p:ph type="title"/>
          </p:nvPr>
        </p:nvSpPr>
        <p:spPr/>
        <p:txBody>
          <a:bodyPr/>
          <a:lstStyle/>
          <a:p>
            <a:r>
              <a:rPr lang="fr-CA"/>
              <a:t>Appel AJAX, $.post</a:t>
            </a:r>
          </a:p>
        </p:txBody>
      </p:sp>
      <p:sp>
        <p:nvSpPr>
          <p:cNvPr id="7" name="Espace réservé du contenu 6">
            <a:extLst>
              <a:ext uri="{FF2B5EF4-FFF2-40B4-BE49-F238E27FC236}">
                <a16:creationId xmlns:a16="http://schemas.microsoft.com/office/drawing/2014/main" id="{6E0D3CB5-AE75-A767-4DBF-CB9D2EA9140A}"/>
              </a:ext>
            </a:extLst>
          </p:cNvPr>
          <p:cNvSpPr>
            <a:spLocks noGrp="1"/>
          </p:cNvSpPr>
          <p:nvPr>
            <p:ph idx="1"/>
          </p:nvPr>
        </p:nvSpPr>
        <p:spPr/>
        <p:txBody>
          <a:bodyPr/>
          <a:lstStyle/>
          <a:p>
            <a:pPr marL="0" indent="0">
              <a:buNone/>
            </a:pPr>
            <a:r>
              <a:rPr lang="fr-CA"/>
              <a:t>On peut faire les mêmes appels avec la méthode Post. Évidemment, il faut toujours utiliser le type de requête attendu par le serveur.</a:t>
            </a:r>
          </a:p>
          <a:p>
            <a:pPr marL="0" indent="0">
              <a:buNone/>
            </a:pPr>
            <a:endParaRPr lang="fr-CA"/>
          </a:p>
          <a:p>
            <a:pPr marL="0" indent="0">
              <a:buNone/>
            </a:pPr>
            <a:endParaRPr lang="fr-CA"/>
          </a:p>
          <a:p>
            <a:pPr marL="0" indent="0">
              <a:buNone/>
            </a:pPr>
            <a:endParaRPr lang="fr-CA"/>
          </a:p>
          <a:p>
            <a:pPr marL="0" indent="0">
              <a:buNone/>
            </a:pPr>
            <a:endParaRPr lang="fr-CA"/>
          </a:p>
          <a:p>
            <a:pPr marL="0" indent="0">
              <a:buNone/>
            </a:pPr>
            <a:endParaRPr lang="fr-CA"/>
          </a:p>
          <a:p>
            <a:pPr marL="0" indent="0">
              <a:buNone/>
            </a:pPr>
            <a:endParaRPr lang="fr-CA"/>
          </a:p>
          <a:p>
            <a:pPr marL="0" indent="0">
              <a:buNone/>
            </a:pPr>
            <a:endParaRPr lang="fr-CA"/>
          </a:p>
        </p:txBody>
      </p:sp>
      <p:sp>
        <p:nvSpPr>
          <p:cNvPr id="4" name="Espace réservé du pied de page 3">
            <a:extLst>
              <a:ext uri="{FF2B5EF4-FFF2-40B4-BE49-F238E27FC236}">
                <a16:creationId xmlns:a16="http://schemas.microsoft.com/office/drawing/2014/main" id="{9CFA5433-FF84-A80D-2148-BBEA50DB5156}"/>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C7059E4A-F413-7003-7F54-E44E5AB5AED0}"/>
              </a:ext>
            </a:extLst>
          </p:cNvPr>
          <p:cNvSpPr>
            <a:spLocks noGrp="1"/>
          </p:cNvSpPr>
          <p:nvPr>
            <p:ph type="sldNum" sz="quarter" idx="12"/>
          </p:nvPr>
        </p:nvSpPr>
        <p:spPr/>
        <p:txBody>
          <a:bodyPr/>
          <a:lstStyle/>
          <a:p>
            <a:r>
              <a:rPr lang="fr-CA"/>
              <a:t>Page </a:t>
            </a:r>
            <a:fld id="{C2CBE6A3-4AEF-4734-8AB8-E4DE745DFB5E}" type="slidenum">
              <a:rPr lang="fr-CA" smtClean="0"/>
              <a:pPr/>
              <a:t>9</a:t>
            </a:fld>
            <a:endParaRPr lang="fr-CA"/>
          </a:p>
        </p:txBody>
      </p:sp>
      <p:sp>
        <p:nvSpPr>
          <p:cNvPr id="9" name="ZoneTexte 8">
            <a:extLst>
              <a:ext uri="{FF2B5EF4-FFF2-40B4-BE49-F238E27FC236}">
                <a16:creationId xmlns:a16="http://schemas.microsoft.com/office/drawing/2014/main" id="{FDE122DD-E8FD-52C0-CDB2-7DA94C6FFD9A}"/>
              </a:ext>
            </a:extLst>
          </p:cNvPr>
          <p:cNvSpPr txBox="1"/>
          <p:nvPr/>
        </p:nvSpPr>
        <p:spPr>
          <a:xfrm>
            <a:off x="1036320" y="1885416"/>
            <a:ext cx="4275909" cy="1200329"/>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r>
              <a:rPr lang="en-US" sz="1800">
                <a:solidFill>
                  <a:srgbClr val="000000"/>
                </a:solidFill>
                <a:latin typeface="Cascadia Mono" panose="020B0609020000020004" pitchFamily="49" charset="0"/>
              </a:rPr>
              <a:t>$.post(</a:t>
            </a:r>
            <a:r>
              <a:rPr lang="en-US" err="1">
                <a:solidFill>
                  <a:srgbClr val="A31515"/>
                </a:solidFill>
                <a:latin typeface="Cascadia Mono" panose="020B0609020000020004" pitchFamily="49" charset="0"/>
              </a:rPr>
              <a:t>url</a:t>
            </a:r>
            <a:r>
              <a:rPr lang="en-US">
                <a:solidFill>
                  <a:schemeClr val="tx1"/>
                </a:solidFill>
                <a:latin typeface="Cascadia Mono" panose="020B0609020000020004" pitchFamily="49" charset="0"/>
              </a:rPr>
              <a:t>)</a:t>
            </a:r>
            <a:r>
              <a:rPr lang="fr-CA">
                <a:solidFill>
                  <a:schemeClr val="tx1"/>
                </a:solidFill>
                <a:latin typeface="Cascadia Mono" panose="020B0609020000020004" pitchFamily="49" charset="0"/>
              </a:rPr>
              <a:t>;</a:t>
            </a:r>
          </a:p>
          <a:p>
            <a:r>
              <a:rPr lang="en-US" sz="1800">
                <a:solidFill>
                  <a:srgbClr val="000000"/>
                </a:solidFill>
                <a:latin typeface="Cascadia Mono" panose="020B0609020000020004" pitchFamily="49" charset="0"/>
              </a:rPr>
              <a:t>$.post(</a:t>
            </a:r>
            <a:r>
              <a:rPr lang="en-US" err="1">
                <a:solidFill>
                  <a:srgbClr val="A31515"/>
                </a:solidFill>
                <a:latin typeface="Cascadia Mono" panose="020B0609020000020004" pitchFamily="49" charset="0"/>
              </a:rPr>
              <a:t>url</a:t>
            </a:r>
            <a:r>
              <a:rPr lang="en-US">
                <a:solidFill>
                  <a:schemeClr val="tx1"/>
                </a:solidFill>
                <a:latin typeface="Cascadia Mono" panose="020B0609020000020004" pitchFamily="49" charset="0"/>
              </a:rPr>
              <a:t>, data)</a:t>
            </a:r>
            <a:r>
              <a:rPr lang="fr-CA">
                <a:solidFill>
                  <a:schemeClr val="tx1"/>
                </a:solidFill>
                <a:latin typeface="Cascadia Mono" panose="020B0609020000020004" pitchFamily="49" charset="0"/>
              </a:rPr>
              <a:t>;</a:t>
            </a:r>
            <a:endParaRPr lang="fr-CA"/>
          </a:p>
          <a:p>
            <a:r>
              <a:rPr lang="en-US" sz="1800">
                <a:solidFill>
                  <a:srgbClr val="000000"/>
                </a:solidFill>
                <a:latin typeface="Cascadia Mono" panose="020B0609020000020004" pitchFamily="49" charset="0"/>
              </a:rPr>
              <a:t>$.post(</a:t>
            </a:r>
            <a:r>
              <a:rPr lang="en-US" err="1">
                <a:solidFill>
                  <a:srgbClr val="A31515"/>
                </a:solidFill>
                <a:latin typeface="Cascadia Mono" panose="020B0609020000020004" pitchFamily="49" charset="0"/>
              </a:rPr>
              <a:t>url</a:t>
            </a:r>
            <a:r>
              <a:rPr lang="en-US">
                <a:solidFill>
                  <a:schemeClr val="tx1"/>
                </a:solidFill>
                <a:latin typeface="Cascadia Mono" panose="020B0609020000020004" pitchFamily="49" charset="0"/>
              </a:rPr>
              <a:t>, data, function{})</a:t>
            </a:r>
            <a:r>
              <a:rPr lang="fr-CA">
                <a:solidFill>
                  <a:schemeClr val="tx1"/>
                </a:solidFill>
                <a:latin typeface="Cascadia Mono" panose="020B0609020000020004" pitchFamily="49" charset="0"/>
              </a:rPr>
              <a:t>;</a:t>
            </a:r>
            <a:endParaRPr lang="fr-CA"/>
          </a:p>
          <a:p>
            <a:r>
              <a:rPr lang="en-US" sz="1800">
                <a:solidFill>
                  <a:srgbClr val="000000"/>
                </a:solidFill>
                <a:latin typeface="Cascadia Mono"/>
              </a:rPr>
              <a:t>$.post(</a:t>
            </a:r>
            <a:r>
              <a:rPr lang="en-US" err="1">
                <a:solidFill>
                  <a:srgbClr val="A31515"/>
                </a:solidFill>
                <a:latin typeface="Cascadia Mono"/>
              </a:rPr>
              <a:t>url</a:t>
            </a:r>
            <a:r>
              <a:rPr lang="en-US">
                <a:solidFill>
                  <a:schemeClr val="tx1"/>
                </a:solidFill>
                <a:latin typeface="Cascadia Mono"/>
              </a:rPr>
              <a:t>, null, function{})</a:t>
            </a:r>
            <a:r>
              <a:rPr lang="fr-CA">
                <a:solidFill>
                  <a:schemeClr val="tx1"/>
                </a:solidFill>
                <a:latin typeface="Cascadia Mono"/>
              </a:rPr>
              <a:t>;</a:t>
            </a:r>
          </a:p>
        </p:txBody>
      </p:sp>
    </p:spTree>
    <p:extLst>
      <p:ext uri="{BB962C8B-B14F-4D97-AF65-F5344CB8AC3E}">
        <p14:creationId xmlns:p14="http://schemas.microsoft.com/office/powerpoint/2010/main" val="247974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3A142F9-0DC8-C8C9-7FAE-F89F194C2E03}"/>
              </a:ext>
            </a:extLst>
          </p:cNvPr>
          <p:cNvSpPr>
            <a:spLocks noGrp="1"/>
          </p:cNvSpPr>
          <p:nvPr>
            <p:ph type="title"/>
          </p:nvPr>
        </p:nvSpPr>
        <p:spPr/>
        <p:txBody>
          <a:bodyPr/>
          <a:lstStyle/>
          <a:p>
            <a:r>
              <a:rPr lang="fr-CA"/>
              <a:t>Gestion d’erreurs pour les appels $.</a:t>
            </a:r>
            <a:r>
              <a:rPr lang="fr-CA" err="1"/>
              <a:t>get</a:t>
            </a:r>
            <a:r>
              <a:rPr lang="fr-CA"/>
              <a:t> et $.post</a:t>
            </a:r>
          </a:p>
        </p:txBody>
      </p:sp>
      <p:sp>
        <p:nvSpPr>
          <p:cNvPr id="7" name="Espace réservé du contenu 6">
            <a:extLst>
              <a:ext uri="{FF2B5EF4-FFF2-40B4-BE49-F238E27FC236}">
                <a16:creationId xmlns:a16="http://schemas.microsoft.com/office/drawing/2014/main" id="{6E0D3CB5-AE75-A767-4DBF-CB9D2EA9140A}"/>
              </a:ext>
            </a:extLst>
          </p:cNvPr>
          <p:cNvSpPr>
            <a:spLocks noGrp="1"/>
          </p:cNvSpPr>
          <p:nvPr>
            <p:ph idx="1"/>
          </p:nvPr>
        </p:nvSpPr>
        <p:spPr/>
        <p:txBody>
          <a:bodyPr/>
          <a:lstStyle/>
          <a:p>
            <a:pPr marL="0" indent="0">
              <a:buNone/>
            </a:pPr>
            <a:r>
              <a:rPr lang="fr-CA"/>
              <a:t>Pour gérer les erreurs, il est possible d’ajouter un appel à la fonction .fail </a:t>
            </a:r>
          </a:p>
        </p:txBody>
      </p:sp>
      <p:sp>
        <p:nvSpPr>
          <p:cNvPr id="4" name="Espace réservé du pied de page 3">
            <a:extLst>
              <a:ext uri="{FF2B5EF4-FFF2-40B4-BE49-F238E27FC236}">
                <a16:creationId xmlns:a16="http://schemas.microsoft.com/office/drawing/2014/main" id="{9CFA5433-FF84-A80D-2148-BBEA50DB5156}"/>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C7059E4A-F413-7003-7F54-E44E5AB5AED0}"/>
              </a:ext>
            </a:extLst>
          </p:cNvPr>
          <p:cNvSpPr>
            <a:spLocks noGrp="1"/>
          </p:cNvSpPr>
          <p:nvPr>
            <p:ph type="sldNum" sz="quarter" idx="12"/>
          </p:nvPr>
        </p:nvSpPr>
        <p:spPr/>
        <p:txBody>
          <a:bodyPr/>
          <a:lstStyle/>
          <a:p>
            <a:r>
              <a:rPr lang="fr-CA"/>
              <a:t>Page </a:t>
            </a:r>
            <a:fld id="{C2CBE6A3-4AEF-4734-8AB8-E4DE745DFB5E}" type="slidenum">
              <a:rPr lang="fr-CA" smtClean="0"/>
              <a:pPr/>
              <a:t>10</a:t>
            </a:fld>
            <a:endParaRPr lang="fr-CA"/>
          </a:p>
        </p:txBody>
      </p:sp>
      <p:sp>
        <p:nvSpPr>
          <p:cNvPr id="2" name="ZoneTexte 1">
            <a:extLst>
              <a:ext uri="{FF2B5EF4-FFF2-40B4-BE49-F238E27FC236}">
                <a16:creationId xmlns:a16="http://schemas.microsoft.com/office/drawing/2014/main" id="{6B97E1F3-9BFC-A978-F9B8-A58BDAE0C3D5}"/>
              </a:ext>
            </a:extLst>
          </p:cNvPr>
          <p:cNvSpPr txBox="1"/>
          <p:nvPr/>
        </p:nvSpPr>
        <p:spPr>
          <a:xfrm>
            <a:off x="1097280" y="2046514"/>
            <a:ext cx="10415475" cy="2585323"/>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r>
              <a:rPr lang="en-US" sz="1800">
                <a:solidFill>
                  <a:srgbClr val="000000"/>
                </a:solidFill>
                <a:latin typeface="Cascadia Mono" panose="020B0609020000020004" pitchFamily="49" charset="0"/>
              </a:rPr>
              <a:t>$.get(</a:t>
            </a:r>
            <a:r>
              <a:rPr lang="en-US" sz="1800">
                <a:solidFill>
                  <a:srgbClr val="A31515"/>
                </a:solidFill>
                <a:latin typeface="Cascadia Mono" panose="020B0609020000020004" pitchFamily="49" charset="0"/>
              </a:rPr>
              <a:t>'/Zombie/Details'</a:t>
            </a:r>
            <a:r>
              <a:rPr lang="en-US" sz="1800">
                <a:solidFill>
                  <a:srgbClr val="000000"/>
                </a:solidFill>
                <a:latin typeface="Cascadia Mono" panose="020B0609020000020004" pitchFamily="49" charset="0"/>
              </a:rPr>
              <a:t>, { </a:t>
            </a:r>
            <a:r>
              <a:rPr lang="en-US" sz="1800">
                <a:solidFill>
                  <a:srgbClr val="A31515"/>
                </a:solidFill>
                <a:latin typeface="Cascadia Mono" panose="020B0609020000020004" pitchFamily="49" charset="0"/>
              </a:rPr>
              <a:t>"id"</a:t>
            </a:r>
            <a:r>
              <a:rPr lang="en-US" sz="1800">
                <a:solidFill>
                  <a:srgbClr val="000000"/>
                </a:solidFill>
                <a:latin typeface="Cascadia Mono" panose="020B0609020000020004" pitchFamily="49" charset="0"/>
              </a:rPr>
              <a:t>: id },</a:t>
            </a:r>
          </a:p>
          <a:p>
            <a:r>
              <a:rPr lang="fr-CA" sz="1800">
                <a:solidFill>
                  <a:srgbClr val="000000"/>
                </a:solidFill>
                <a:latin typeface="Cascadia Mono"/>
              </a:rPr>
              <a:t>    </a:t>
            </a:r>
            <a:r>
              <a:rPr lang="fr-CA" sz="1800" err="1">
                <a:solidFill>
                  <a:srgbClr val="0000FF"/>
                </a:solidFill>
                <a:latin typeface="Cascadia Mono"/>
              </a:rPr>
              <a:t>function</a:t>
            </a:r>
            <a:r>
              <a:rPr lang="fr-CA" sz="1800">
                <a:solidFill>
                  <a:srgbClr val="000000"/>
                </a:solidFill>
                <a:latin typeface="Cascadia Mono"/>
              </a:rPr>
              <a:t> (data) {</a:t>
            </a:r>
          </a:p>
          <a:p>
            <a:r>
              <a:rPr lang="fr-CA" sz="1800">
                <a:solidFill>
                  <a:srgbClr val="000000"/>
                </a:solidFill>
                <a:latin typeface="Cascadia Mono" panose="020B0609020000020004" pitchFamily="49" charset="0"/>
              </a:rPr>
              <a:t>        // Gestion des données</a:t>
            </a:r>
          </a:p>
          <a:p>
            <a:r>
              <a:rPr lang="fr-CA" sz="1800">
                <a:solidFill>
                  <a:srgbClr val="000000"/>
                </a:solidFill>
                <a:latin typeface="Cascadia Mono" panose="020B0609020000020004" pitchFamily="49" charset="0"/>
              </a:rPr>
              <a:t>    }</a:t>
            </a:r>
          </a:p>
          <a:p>
            <a:r>
              <a:rPr lang="fr-CA" sz="1800">
                <a:solidFill>
                  <a:srgbClr val="000000"/>
                </a:solidFill>
                <a:latin typeface="Cascadia Mono"/>
              </a:rPr>
              <a:t>)</a:t>
            </a:r>
            <a:r>
              <a:rPr lang="fr-CA" sz="1800">
                <a:solidFill>
                  <a:srgbClr val="000000"/>
                </a:solidFill>
                <a:highlight>
                  <a:srgbClr val="FFFF00"/>
                </a:highlight>
                <a:latin typeface="Cascadia Mono"/>
              </a:rPr>
              <a:t>.fail</a:t>
            </a:r>
            <a:r>
              <a:rPr lang="fr-CA" sz="1800">
                <a:solidFill>
                  <a:srgbClr val="000000"/>
                </a:solidFill>
                <a:latin typeface="Cascadia Mono"/>
              </a:rPr>
              <a:t>(</a:t>
            </a:r>
            <a:r>
              <a:rPr lang="fr-CA" sz="1800" err="1">
                <a:solidFill>
                  <a:srgbClr val="0000FF"/>
                </a:solidFill>
                <a:latin typeface="Cascadia Mono"/>
              </a:rPr>
              <a:t>function</a:t>
            </a:r>
            <a:r>
              <a:rPr lang="fr-CA" sz="1800">
                <a:solidFill>
                  <a:srgbClr val="000000"/>
                </a:solidFill>
                <a:latin typeface="Cascadia Mono"/>
              </a:rPr>
              <a:t> (</a:t>
            </a:r>
            <a:r>
              <a:rPr lang="fr-CA" sz="1800" err="1">
                <a:solidFill>
                  <a:srgbClr val="000000"/>
                </a:solidFill>
                <a:latin typeface="Cascadia Mono"/>
              </a:rPr>
              <a:t>error</a:t>
            </a:r>
            <a:r>
              <a:rPr lang="fr-CA" sz="1800">
                <a:solidFill>
                  <a:srgbClr val="000000"/>
                </a:solidFill>
                <a:latin typeface="Cascadia Mono"/>
              </a:rPr>
              <a:t>) {</a:t>
            </a:r>
            <a:endParaRPr lang="fr-CA">
              <a:latin typeface="Cascadia Mono"/>
            </a:endParaRPr>
          </a:p>
          <a:p>
            <a:r>
              <a:rPr lang="fr-CA" sz="1800">
                <a:solidFill>
                  <a:srgbClr val="000000"/>
                </a:solidFill>
                <a:latin typeface="Cascadia Mono"/>
              </a:rPr>
              <a:t>  // Gestion de l’erreur</a:t>
            </a:r>
          </a:p>
          <a:p>
            <a:r>
              <a:rPr lang="fr-CA">
                <a:solidFill>
                  <a:srgbClr val="000000"/>
                </a:solidFill>
                <a:latin typeface="Cascadia Mono"/>
              </a:rPr>
              <a:t>  // On peut utiliser la propriété "</a:t>
            </a:r>
            <a:r>
              <a:rPr lang="fr-CA" err="1">
                <a:solidFill>
                  <a:srgbClr val="000000"/>
                </a:solidFill>
                <a:latin typeface="Cascadia Mono"/>
              </a:rPr>
              <a:t>responseText</a:t>
            </a:r>
            <a:r>
              <a:rPr lang="fr-CA">
                <a:solidFill>
                  <a:srgbClr val="000000"/>
                </a:solidFill>
                <a:latin typeface="Cascadia Mono"/>
              </a:rPr>
              <a:t>" pour afficher l'erreur ex:</a:t>
            </a:r>
          </a:p>
          <a:p>
            <a:r>
              <a:rPr lang="fr-CA">
                <a:solidFill>
                  <a:srgbClr val="000000"/>
                </a:solidFill>
                <a:latin typeface="Cascadia Mono"/>
              </a:rPr>
              <a:t>   console.log(</a:t>
            </a:r>
            <a:r>
              <a:rPr lang="fr-CA" err="1">
                <a:solidFill>
                  <a:srgbClr val="000000"/>
                </a:solidFill>
                <a:latin typeface="Cascadia Mono"/>
              </a:rPr>
              <a:t>error.responseText</a:t>
            </a:r>
            <a:r>
              <a:rPr lang="fr-CA">
                <a:solidFill>
                  <a:srgbClr val="000000"/>
                </a:solidFill>
                <a:latin typeface="Cascadia Mono"/>
              </a:rPr>
              <a:t>);</a:t>
            </a:r>
          </a:p>
          <a:p>
            <a:r>
              <a:rPr lang="fr-CA" sz="1800">
                <a:solidFill>
                  <a:srgbClr val="000000"/>
                </a:solidFill>
                <a:latin typeface="Cascadia Mono" panose="020B0609020000020004" pitchFamily="49" charset="0"/>
              </a:rPr>
              <a:t>});</a:t>
            </a:r>
            <a:endParaRPr lang="fr-CA"/>
          </a:p>
        </p:txBody>
      </p:sp>
    </p:spTree>
    <p:extLst>
      <p:ext uri="{BB962C8B-B14F-4D97-AF65-F5344CB8AC3E}">
        <p14:creationId xmlns:p14="http://schemas.microsoft.com/office/powerpoint/2010/main" val="48056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3C99C-179E-9457-2D04-B6D6F8616A94}"/>
              </a:ext>
            </a:extLst>
          </p:cNvPr>
          <p:cNvSpPr>
            <a:spLocks noGrp="1"/>
          </p:cNvSpPr>
          <p:nvPr>
            <p:ph type="title"/>
          </p:nvPr>
        </p:nvSpPr>
        <p:spPr/>
        <p:txBody>
          <a:bodyPr/>
          <a:lstStyle/>
          <a:p>
            <a:r>
              <a:rPr lang="fr-CA" err="1"/>
              <a:t>JsonResult</a:t>
            </a:r>
            <a:endParaRPr lang="fr-CA"/>
          </a:p>
        </p:txBody>
      </p:sp>
      <p:sp>
        <p:nvSpPr>
          <p:cNvPr id="3" name="Espace réservé du pied de page 2">
            <a:extLst>
              <a:ext uri="{FF2B5EF4-FFF2-40B4-BE49-F238E27FC236}">
                <a16:creationId xmlns:a16="http://schemas.microsoft.com/office/drawing/2014/main" id="{E230AAAA-FAFE-FBC7-4453-7DA96D592D0C}"/>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39DB4DE-BF17-057A-C7BA-73A5E18E993F}"/>
              </a:ext>
            </a:extLst>
          </p:cNvPr>
          <p:cNvSpPr>
            <a:spLocks noGrp="1"/>
          </p:cNvSpPr>
          <p:nvPr>
            <p:ph type="sldNum" sz="quarter" idx="12"/>
          </p:nvPr>
        </p:nvSpPr>
        <p:spPr/>
        <p:txBody>
          <a:bodyPr/>
          <a:lstStyle/>
          <a:p>
            <a:fld id="{C2CBE6A3-4AEF-4734-8AB8-E4DE745DFB5E}" type="slidenum">
              <a:rPr lang="fr-CA" smtClean="0"/>
              <a:t>11</a:t>
            </a:fld>
            <a:endParaRPr lang="fr-CA"/>
          </a:p>
        </p:txBody>
      </p:sp>
      <p:sp>
        <p:nvSpPr>
          <p:cNvPr id="7" name="Espace réservé du contenu 6">
            <a:extLst>
              <a:ext uri="{FF2B5EF4-FFF2-40B4-BE49-F238E27FC236}">
                <a16:creationId xmlns:a16="http://schemas.microsoft.com/office/drawing/2014/main" id="{00371E87-4E91-4E08-0F0D-9BC86FCC6876}"/>
              </a:ext>
            </a:extLst>
          </p:cNvPr>
          <p:cNvSpPr>
            <a:spLocks noGrp="1"/>
          </p:cNvSpPr>
          <p:nvPr>
            <p:ph idx="1"/>
          </p:nvPr>
        </p:nvSpPr>
        <p:spPr/>
        <p:txBody>
          <a:bodyPr vert="horz" lIns="0" tIns="45720" rIns="0" bIns="45720" rtlCol="0" anchor="t">
            <a:normAutofit/>
          </a:bodyPr>
          <a:lstStyle/>
          <a:p>
            <a:pPr marL="0" indent="0">
              <a:buNone/>
            </a:pPr>
            <a:r>
              <a:rPr lang="fr-CA"/>
              <a:t>L’action d’un contrôleur peut retourner n’importe quel type de données qui peut être représenté par un string.</a:t>
            </a:r>
          </a:p>
          <a:p>
            <a:pPr marL="0" indent="0">
              <a:buNone/>
            </a:pPr>
            <a:r>
              <a:rPr lang="fr-CA"/>
              <a:t>Lorsque l’on veut retourner un objet, on utilise un encodage qui permet d’écrire l’objet en string et de le retransformer en objet à la réception.</a:t>
            </a:r>
          </a:p>
          <a:p>
            <a:pPr marL="0" indent="0">
              <a:buNone/>
            </a:pPr>
            <a:r>
              <a:rPr lang="fr-CA"/>
              <a:t>Lorsque l’on travaille avec JavaScript, le meilleur choix c’est généralement le format </a:t>
            </a:r>
            <a:r>
              <a:rPr lang="fr-CA" b="1" err="1"/>
              <a:t>Json</a:t>
            </a:r>
            <a:r>
              <a:rPr lang="fr-CA"/>
              <a:t> (JavaScript Object Notation). Comme son nom l’indique, c’est un format qui se transforme facilement en objet JavaScript.</a:t>
            </a:r>
          </a:p>
          <a:p>
            <a:pPr marL="0" indent="0">
              <a:buNone/>
            </a:pPr>
            <a:endParaRPr lang="fr-CA"/>
          </a:p>
          <a:p>
            <a:pPr marL="0" indent="0">
              <a:buNone/>
            </a:pPr>
            <a:endParaRPr lang="fr-CA"/>
          </a:p>
        </p:txBody>
      </p:sp>
    </p:spTree>
    <p:extLst>
      <p:ext uri="{BB962C8B-B14F-4D97-AF65-F5344CB8AC3E}">
        <p14:creationId xmlns:p14="http://schemas.microsoft.com/office/powerpoint/2010/main" val="2573421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3C99C-179E-9457-2D04-B6D6F8616A94}"/>
              </a:ext>
            </a:extLst>
          </p:cNvPr>
          <p:cNvSpPr>
            <a:spLocks noGrp="1"/>
          </p:cNvSpPr>
          <p:nvPr>
            <p:ph type="title"/>
          </p:nvPr>
        </p:nvSpPr>
        <p:spPr/>
        <p:txBody>
          <a:bodyPr/>
          <a:lstStyle/>
          <a:p>
            <a:r>
              <a:rPr lang="fr-CA"/>
              <a:t>Exemple </a:t>
            </a:r>
            <a:r>
              <a:rPr lang="fr-CA" err="1"/>
              <a:t>JsonResult</a:t>
            </a:r>
            <a:endParaRPr lang="fr-CA"/>
          </a:p>
        </p:txBody>
      </p:sp>
      <p:sp>
        <p:nvSpPr>
          <p:cNvPr id="3" name="Espace réservé du pied de page 2">
            <a:extLst>
              <a:ext uri="{FF2B5EF4-FFF2-40B4-BE49-F238E27FC236}">
                <a16:creationId xmlns:a16="http://schemas.microsoft.com/office/drawing/2014/main" id="{E230AAAA-FAFE-FBC7-4453-7DA96D592D0C}"/>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39DB4DE-BF17-057A-C7BA-73A5E18E993F}"/>
              </a:ext>
            </a:extLst>
          </p:cNvPr>
          <p:cNvSpPr>
            <a:spLocks noGrp="1"/>
          </p:cNvSpPr>
          <p:nvPr>
            <p:ph type="sldNum" sz="quarter" idx="12"/>
          </p:nvPr>
        </p:nvSpPr>
        <p:spPr/>
        <p:txBody>
          <a:bodyPr/>
          <a:lstStyle/>
          <a:p>
            <a:fld id="{C2CBE6A3-4AEF-4734-8AB8-E4DE745DFB5E}" type="slidenum">
              <a:rPr lang="fr-CA" smtClean="0"/>
              <a:t>12</a:t>
            </a:fld>
            <a:endParaRPr lang="fr-CA"/>
          </a:p>
        </p:txBody>
      </p:sp>
      <p:sp>
        <p:nvSpPr>
          <p:cNvPr id="7" name="Espace réservé du contenu 6">
            <a:extLst>
              <a:ext uri="{FF2B5EF4-FFF2-40B4-BE49-F238E27FC236}">
                <a16:creationId xmlns:a16="http://schemas.microsoft.com/office/drawing/2014/main" id="{00371E87-4E91-4E08-0F0D-9BC86FCC6876}"/>
              </a:ext>
            </a:extLst>
          </p:cNvPr>
          <p:cNvSpPr>
            <a:spLocks noGrp="1"/>
          </p:cNvSpPr>
          <p:nvPr>
            <p:ph idx="1"/>
          </p:nvPr>
        </p:nvSpPr>
        <p:spPr/>
        <p:txBody>
          <a:bodyPr/>
          <a:lstStyle/>
          <a:p>
            <a:pPr marL="0" indent="0">
              <a:buNone/>
            </a:pPr>
            <a:r>
              <a:rPr lang="fr-CA"/>
              <a:t>Voici un contrôleur qui retourne un </a:t>
            </a:r>
            <a:r>
              <a:rPr lang="fr-CA" err="1"/>
              <a:t>JsonResult</a:t>
            </a:r>
            <a:r>
              <a:rPr lang="fr-CA"/>
              <a:t> et le résultat</a:t>
            </a:r>
          </a:p>
          <a:p>
            <a:pPr marL="0" indent="0">
              <a:buNone/>
            </a:pPr>
            <a:endParaRPr lang="fr-CA"/>
          </a:p>
          <a:p>
            <a:pPr marL="0" indent="0">
              <a:buNone/>
            </a:pPr>
            <a:endParaRPr lang="fr-CA"/>
          </a:p>
        </p:txBody>
      </p:sp>
      <p:pic>
        <p:nvPicPr>
          <p:cNvPr id="6" name="Image 5">
            <a:extLst>
              <a:ext uri="{FF2B5EF4-FFF2-40B4-BE49-F238E27FC236}">
                <a16:creationId xmlns:a16="http://schemas.microsoft.com/office/drawing/2014/main" id="{42F71C70-9C27-B036-8CBB-A6062E765348}"/>
              </a:ext>
            </a:extLst>
          </p:cNvPr>
          <p:cNvPicPr>
            <a:picLocks noChangeAspect="1"/>
          </p:cNvPicPr>
          <p:nvPr/>
        </p:nvPicPr>
        <p:blipFill>
          <a:blip r:embed="rId2"/>
          <a:stretch>
            <a:fillRect/>
          </a:stretch>
        </p:blipFill>
        <p:spPr>
          <a:xfrm>
            <a:off x="7717166" y="2169993"/>
            <a:ext cx="4163006" cy="2705478"/>
          </a:xfrm>
          <a:prstGeom prst="rect">
            <a:avLst/>
          </a:prstGeom>
        </p:spPr>
        <p:style>
          <a:lnRef idx="2">
            <a:schemeClr val="dk1"/>
          </a:lnRef>
          <a:fillRef idx="1">
            <a:schemeClr val="lt1"/>
          </a:fillRef>
          <a:effectRef idx="0">
            <a:schemeClr val="dk1"/>
          </a:effectRef>
          <a:fontRef idx="minor">
            <a:schemeClr val="dk1"/>
          </a:fontRef>
        </p:style>
      </p:pic>
      <p:sp>
        <p:nvSpPr>
          <p:cNvPr id="5" name="ZoneTexte 4">
            <a:extLst>
              <a:ext uri="{FF2B5EF4-FFF2-40B4-BE49-F238E27FC236}">
                <a16:creationId xmlns:a16="http://schemas.microsoft.com/office/drawing/2014/main" id="{DC48E725-E10C-55A7-193E-B12970250277}"/>
              </a:ext>
            </a:extLst>
          </p:cNvPr>
          <p:cNvSpPr txBox="1"/>
          <p:nvPr/>
        </p:nvSpPr>
        <p:spPr>
          <a:xfrm>
            <a:off x="311828" y="2399347"/>
            <a:ext cx="6532558" cy="224676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CA" sz="1400">
                <a:solidFill>
                  <a:srgbClr val="000000"/>
                </a:solidFill>
                <a:latin typeface="Cascadia Mono" panose="020B0609020000020004" pitchFamily="49" charset="0"/>
              </a:rPr>
              <a:t>[</a:t>
            </a:r>
            <a:r>
              <a:rPr lang="fr-CA" sz="1400" err="1">
                <a:solidFill>
                  <a:srgbClr val="000000"/>
                </a:solidFill>
                <a:latin typeface="Cascadia Mono" panose="020B0609020000020004" pitchFamily="49" charset="0"/>
              </a:rPr>
              <a:t>HttpGet</a:t>
            </a:r>
            <a:r>
              <a:rPr lang="fr-CA" sz="1400">
                <a:solidFill>
                  <a:srgbClr val="000000"/>
                </a:solidFill>
                <a:latin typeface="Cascadia Mono" panose="020B0609020000020004" pitchFamily="49" charset="0"/>
              </a:rPr>
              <a:t>]</a:t>
            </a:r>
          </a:p>
          <a:p>
            <a:r>
              <a:rPr lang="en-US" sz="1400">
                <a:solidFill>
                  <a:srgbClr val="0000FF"/>
                </a:solidFill>
                <a:latin typeface="Cascadia Mono" panose="020B0609020000020004" pitchFamily="49" charset="0"/>
              </a:rPr>
              <a:t>public</a:t>
            </a:r>
            <a:r>
              <a:rPr lang="en-US" sz="1400">
                <a:solidFill>
                  <a:srgbClr val="000000"/>
                </a:solidFill>
                <a:latin typeface="Cascadia Mono" panose="020B0609020000020004" pitchFamily="49" charset="0"/>
              </a:rPr>
              <a:t> </a:t>
            </a:r>
            <a:r>
              <a:rPr lang="en-US" sz="1400">
                <a:solidFill>
                  <a:srgbClr val="0000FF"/>
                </a:solidFill>
                <a:latin typeface="Cascadia Mono" panose="020B0609020000020004" pitchFamily="49" charset="0"/>
              </a:rPr>
              <a:t>async</a:t>
            </a:r>
            <a:r>
              <a:rPr lang="en-US" sz="1400">
                <a:solidFill>
                  <a:srgbClr val="000000"/>
                </a:solidFill>
                <a:latin typeface="Cascadia Mono" panose="020B0609020000020004" pitchFamily="49" charset="0"/>
              </a:rPr>
              <a:t> Task&lt;</a:t>
            </a:r>
            <a:r>
              <a:rPr lang="en-US" sz="1400" err="1">
                <a:solidFill>
                  <a:srgbClr val="000000"/>
                </a:solidFill>
                <a:latin typeface="Cascadia Mono" panose="020B0609020000020004" pitchFamily="49" charset="0"/>
              </a:rPr>
              <a:t>IActionResult</a:t>
            </a:r>
            <a:r>
              <a:rPr lang="en-US" sz="1400">
                <a:solidFill>
                  <a:srgbClr val="000000"/>
                </a:solidFill>
                <a:latin typeface="Cascadia Mono" panose="020B0609020000020004" pitchFamily="49" charset="0"/>
              </a:rPr>
              <a:t>&gt; </a:t>
            </a:r>
            <a:r>
              <a:rPr lang="en-US" sz="1400" err="1">
                <a:solidFill>
                  <a:srgbClr val="000000"/>
                </a:solidFill>
                <a:latin typeface="Cascadia Mono" panose="020B0609020000020004" pitchFamily="49" charset="0"/>
              </a:rPr>
              <a:t>GetZombie</a:t>
            </a:r>
            <a:r>
              <a:rPr lang="en-US" sz="1400">
                <a:solidFill>
                  <a:srgbClr val="000000"/>
                </a:solidFill>
                <a:latin typeface="Cascadia Mono" panose="020B0609020000020004" pitchFamily="49" charset="0"/>
              </a:rPr>
              <a:t>(</a:t>
            </a:r>
            <a:r>
              <a:rPr lang="en-US" sz="1400">
                <a:solidFill>
                  <a:srgbClr val="0000FF"/>
                </a:solidFill>
                <a:latin typeface="Cascadia Mono" panose="020B0609020000020004" pitchFamily="49" charset="0"/>
              </a:rPr>
              <a:t>int</a:t>
            </a:r>
            <a:r>
              <a:rPr lang="en-US" sz="1400">
                <a:solidFill>
                  <a:srgbClr val="000000"/>
                </a:solidFill>
                <a:latin typeface="Cascadia Mono" panose="020B0609020000020004" pitchFamily="49" charset="0"/>
              </a:rPr>
              <a:t> id)</a:t>
            </a:r>
          </a:p>
          <a:p>
            <a:r>
              <a:rPr lang="fr-CA" sz="1400">
                <a:solidFill>
                  <a:srgbClr val="000000"/>
                </a:solidFill>
                <a:latin typeface="Cascadia Mono" panose="020B0609020000020004" pitchFamily="49" charset="0"/>
              </a:rPr>
              <a:t>{</a:t>
            </a:r>
          </a:p>
          <a:p>
            <a:r>
              <a:rPr lang="fr-CA" sz="1400">
                <a:solidFill>
                  <a:srgbClr val="000000"/>
                </a:solidFill>
                <a:latin typeface="Cascadia Mono" panose="020B0609020000020004" pitchFamily="49" charset="0"/>
              </a:rPr>
              <a:t>    Zombie? z = </a:t>
            </a:r>
            <a:r>
              <a:rPr lang="fr-CA" sz="1400" err="1">
                <a:solidFill>
                  <a:srgbClr val="0000FF"/>
                </a:solidFill>
                <a:latin typeface="Cascadia Mono" panose="020B0609020000020004" pitchFamily="49" charset="0"/>
              </a:rPr>
              <a:t>await</a:t>
            </a:r>
            <a:r>
              <a:rPr lang="fr-CA" sz="1400">
                <a:solidFill>
                  <a:srgbClr val="000000"/>
                </a:solidFill>
                <a:latin typeface="Cascadia Mono" panose="020B0609020000020004" pitchFamily="49" charset="0"/>
              </a:rPr>
              <a:t> _</a:t>
            </a:r>
            <a:r>
              <a:rPr lang="fr-CA" sz="1400" err="1">
                <a:solidFill>
                  <a:srgbClr val="000000"/>
                </a:solidFill>
                <a:latin typeface="Cascadia Mono" panose="020B0609020000020004" pitchFamily="49" charset="0"/>
              </a:rPr>
              <a:t>baseDonnees.Zombies.FindAsync</a:t>
            </a:r>
            <a:r>
              <a:rPr lang="fr-CA" sz="1400">
                <a:solidFill>
                  <a:srgbClr val="000000"/>
                </a:solidFill>
                <a:latin typeface="Cascadia Mono" panose="020B0609020000020004" pitchFamily="49" charset="0"/>
              </a:rPr>
              <a:t>(id);</a:t>
            </a:r>
          </a:p>
          <a:p>
            <a:r>
              <a:rPr lang="fr-CA" sz="1400">
                <a:solidFill>
                  <a:srgbClr val="000000"/>
                </a:solidFill>
                <a:latin typeface="Cascadia Mono" panose="020B0609020000020004" pitchFamily="49" charset="0"/>
              </a:rPr>
              <a:t>    </a:t>
            </a:r>
            <a:r>
              <a:rPr lang="fr-CA" sz="1400">
                <a:solidFill>
                  <a:srgbClr val="0000FF"/>
                </a:solidFill>
                <a:latin typeface="Cascadia Mono" panose="020B0609020000020004" pitchFamily="49" charset="0"/>
              </a:rPr>
              <a:t>if</a:t>
            </a:r>
            <a:r>
              <a:rPr lang="fr-CA" sz="1400">
                <a:solidFill>
                  <a:srgbClr val="000000"/>
                </a:solidFill>
                <a:latin typeface="Cascadia Mono" panose="020B0609020000020004" pitchFamily="49" charset="0"/>
              </a:rPr>
              <a:t> (z != </a:t>
            </a:r>
            <a:r>
              <a:rPr lang="fr-CA" sz="1400" err="1">
                <a:solidFill>
                  <a:srgbClr val="0000FF"/>
                </a:solidFill>
                <a:latin typeface="Cascadia Mono" panose="020B0609020000020004" pitchFamily="49" charset="0"/>
              </a:rPr>
              <a:t>null</a:t>
            </a:r>
            <a:r>
              <a:rPr lang="fr-CA" sz="1400">
                <a:solidFill>
                  <a:srgbClr val="000000"/>
                </a:solidFill>
                <a:latin typeface="Cascadia Mono" panose="020B0609020000020004" pitchFamily="49" charset="0"/>
              </a:rPr>
              <a:t>)</a:t>
            </a:r>
          </a:p>
          <a:p>
            <a:r>
              <a:rPr lang="fr-CA" sz="1400">
                <a:solidFill>
                  <a:srgbClr val="000000"/>
                </a:solidFill>
                <a:latin typeface="Cascadia Mono" panose="020B0609020000020004" pitchFamily="49" charset="0"/>
              </a:rPr>
              <a:t>    {</a:t>
            </a:r>
          </a:p>
          <a:p>
            <a:r>
              <a:rPr lang="fr-CA" sz="1400">
                <a:solidFill>
                  <a:srgbClr val="000000"/>
                </a:solidFill>
                <a:latin typeface="Cascadia Mono" panose="020B0609020000020004" pitchFamily="49" charset="0"/>
              </a:rPr>
              <a:t>        </a:t>
            </a:r>
            <a:r>
              <a:rPr lang="fr-CA" sz="1400">
                <a:solidFill>
                  <a:srgbClr val="0000FF"/>
                </a:solidFill>
                <a:latin typeface="Cascadia Mono" panose="020B0609020000020004" pitchFamily="49" charset="0"/>
              </a:rPr>
              <a:t>return</a:t>
            </a:r>
            <a:r>
              <a:rPr lang="fr-CA" sz="1400">
                <a:solidFill>
                  <a:srgbClr val="000000"/>
                </a:solidFill>
                <a:latin typeface="Cascadia Mono" panose="020B0609020000020004" pitchFamily="49" charset="0"/>
              </a:rPr>
              <a:t> </a:t>
            </a:r>
            <a:r>
              <a:rPr lang="fr-CA" sz="1400" err="1">
                <a:solidFill>
                  <a:srgbClr val="000000"/>
                </a:solidFill>
                <a:latin typeface="Cascadia Mono" panose="020B0609020000020004" pitchFamily="49" charset="0"/>
              </a:rPr>
              <a:t>Json</a:t>
            </a:r>
            <a:r>
              <a:rPr lang="fr-CA" sz="1400">
                <a:solidFill>
                  <a:srgbClr val="000000"/>
                </a:solidFill>
                <a:latin typeface="Cascadia Mono" panose="020B0609020000020004" pitchFamily="49" charset="0"/>
              </a:rPr>
              <a:t>(z);</a:t>
            </a:r>
          </a:p>
          <a:p>
            <a:r>
              <a:rPr lang="fr-CA" sz="1400">
                <a:solidFill>
                  <a:srgbClr val="000000"/>
                </a:solidFill>
                <a:latin typeface="Cascadia Mono" panose="020B0609020000020004" pitchFamily="49" charset="0"/>
              </a:rPr>
              <a:t>    }</a:t>
            </a:r>
          </a:p>
          <a:p>
            <a:r>
              <a:rPr lang="en-US" sz="1400">
                <a:solidFill>
                  <a:srgbClr val="000000"/>
                </a:solidFill>
                <a:latin typeface="Cascadia Mono" panose="020B0609020000020004" pitchFamily="49" charset="0"/>
              </a:rPr>
              <a:t>    </a:t>
            </a:r>
            <a:r>
              <a:rPr lang="en-US" sz="1400">
                <a:solidFill>
                  <a:srgbClr val="0000FF"/>
                </a:solidFill>
                <a:latin typeface="Cascadia Mono" panose="020B0609020000020004" pitchFamily="49" charset="0"/>
              </a:rPr>
              <a:t>return</a:t>
            </a:r>
            <a:r>
              <a:rPr lang="en-US" sz="1400">
                <a:solidFill>
                  <a:srgbClr val="000000"/>
                </a:solidFill>
                <a:latin typeface="Cascadia Mono" panose="020B0609020000020004" pitchFamily="49" charset="0"/>
              </a:rPr>
              <a:t> </a:t>
            </a:r>
            <a:r>
              <a:rPr lang="en-US" sz="1400" err="1">
                <a:solidFill>
                  <a:srgbClr val="000000"/>
                </a:solidFill>
                <a:latin typeface="Cascadia Mono" panose="020B0609020000020004" pitchFamily="49" charset="0"/>
              </a:rPr>
              <a:t>NotFound</a:t>
            </a:r>
            <a:r>
              <a:rPr lang="en-US" sz="1400">
                <a:solidFill>
                  <a:srgbClr val="000000"/>
                </a:solidFill>
                <a:latin typeface="Cascadia Mono" panose="020B0609020000020004" pitchFamily="49" charset="0"/>
              </a:rPr>
              <a:t>(</a:t>
            </a:r>
            <a:r>
              <a:rPr lang="en-US" sz="1400">
                <a:solidFill>
                  <a:srgbClr val="A31515"/>
                </a:solidFill>
                <a:latin typeface="Cascadia Mono" panose="020B0609020000020004" pitchFamily="49" charset="0"/>
              </a:rPr>
              <a:t>"Could not find zombie with id: "</a:t>
            </a:r>
            <a:r>
              <a:rPr lang="en-US" sz="1400">
                <a:solidFill>
                  <a:srgbClr val="000000"/>
                </a:solidFill>
                <a:latin typeface="Cascadia Mono" panose="020B0609020000020004" pitchFamily="49" charset="0"/>
              </a:rPr>
              <a:t> + id);</a:t>
            </a:r>
          </a:p>
          <a:p>
            <a:r>
              <a:rPr lang="fr-CA" sz="1400">
                <a:solidFill>
                  <a:srgbClr val="000000"/>
                </a:solidFill>
                <a:latin typeface="Cascadia Mono" panose="020B0609020000020004" pitchFamily="49" charset="0"/>
              </a:rPr>
              <a:t>}</a:t>
            </a:r>
            <a:endParaRPr lang="fr-CA" sz="1400"/>
          </a:p>
        </p:txBody>
      </p:sp>
    </p:spTree>
    <p:extLst>
      <p:ext uri="{BB962C8B-B14F-4D97-AF65-F5344CB8AC3E}">
        <p14:creationId xmlns:p14="http://schemas.microsoft.com/office/powerpoint/2010/main" val="3684656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D3B396B0-C216-B982-EE2F-8CC66F84EB96}"/>
              </a:ext>
            </a:extLst>
          </p:cNvPr>
          <p:cNvSpPr>
            <a:spLocks noGrp="1"/>
          </p:cNvSpPr>
          <p:nvPr>
            <p:ph type="title"/>
          </p:nvPr>
        </p:nvSpPr>
        <p:spPr/>
        <p:txBody>
          <a:bodyPr/>
          <a:lstStyle/>
          <a:p>
            <a:r>
              <a:rPr lang="fr-CA"/>
              <a:t>jQuery </a:t>
            </a:r>
            <a:r>
              <a:rPr lang="fr-CA" err="1"/>
              <a:t>JsonResult</a:t>
            </a:r>
            <a:endParaRPr lang="fr-CA"/>
          </a:p>
        </p:txBody>
      </p:sp>
      <p:sp>
        <p:nvSpPr>
          <p:cNvPr id="7" name="Espace réservé du contenu 6">
            <a:extLst>
              <a:ext uri="{FF2B5EF4-FFF2-40B4-BE49-F238E27FC236}">
                <a16:creationId xmlns:a16="http://schemas.microsoft.com/office/drawing/2014/main" id="{44112A5C-8747-0C05-BF36-BCABDEA5E569}"/>
              </a:ext>
            </a:extLst>
          </p:cNvPr>
          <p:cNvSpPr>
            <a:spLocks noGrp="1"/>
          </p:cNvSpPr>
          <p:nvPr>
            <p:ph idx="1"/>
          </p:nvPr>
        </p:nvSpPr>
        <p:spPr/>
        <p:txBody>
          <a:bodyPr vert="horz" lIns="0" tIns="45720" rIns="0" bIns="45720" rtlCol="0" anchor="t">
            <a:normAutofit/>
          </a:bodyPr>
          <a:lstStyle/>
          <a:p>
            <a:pPr marL="0" indent="0">
              <a:buNone/>
            </a:pPr>
            <a:r>
              <a:rPr lang="fr-CA"/>
              <a:t>Lors d’un appel à une action qui retourne un </a:t>
            </a:r>
            <a:r>
              <a:rPr lang="fr-CA" b="1" err="1"/>
              <a:t>JsonResult</a:t>
            </a:r>
            <a:r>
              <a:rPr lang="fr-CA"/>
              <a:t>, le résultat reçu est un objet JavaScript construit à partir du </a:t>
            </a:r>
            <a:r>
              <a:rPr lang="fr-CA" b="1" err="1"/>
              <a:t>Json</a:t>
            </a:r>
            <a:r>
              <a:rPr lang="fr-CA"/>
              <a:t> reçu.</a:t>
            </a:r>
          </a:p>
          <a:p>
            <a:pPr marL="0" indent="0">
              <a:buNone/>
            </a:pPr>
            <a:r>
              <a:rPr lang="fr-CA"/>
              <a:t>Dans cet exemple, on veut obtenir la météo à un coordonnée latitude/longitude. On met ensuite les valeurs à jour sur la page.</a:t>
            </a:r>
          </a:p>
          <a:p>
            <a:pPr marL="0" indent="0">
              <a:buNone/>
            </a:pPr>
            <a:r>
              <a:rPr lang="fr-CA"/>
              <a:t>On pourrait penser exécuter cet appel chaque minute, pour que les données de la page soient à jour.</a:t>
            </a:r>
          </a:p>
        </p:txBody>
      </p:sp>
      <p:sp>
        <p:nvSpPr>
          <p:cNvPr id="4" name="Espace réservé du pied de page 3">
            <a:extLst>
              <a:ext uri="{FF2B5EF4-FFF2-40B4-BE49-F238E27FC236}">
                <a16:creationId xmlns:a16="http://schemas.microsoft.com/office/drawing/2014/main" id="{425E230C-940C-B2B2-939A-E8EF42666AB4}"/>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C539E98E-5FDB-17DC-71B0-33DA694C2F9E}"/>
              </a:ext>
            </a:extLst>
          </p:cNvPr>
          <p:cNvSpPr>
            <a:spLocks noGrp="1"/>
          </p:cNvSpPr>
          <p:nvPr>
            <p:ph type="sldNum" sz="quarter" idx="12"/>
          </p:nvPr>
        </p:nvSpPr>
        <p:spPr/>
        <p:txBody>
          <a:bodyPr/>
          <a:lstStyle/>
          <a:p>
            <a:r>
              <a:rPr lang="fr-CA"/>
              <a:t>Page </a:t>
            </a:r>
            <a:fld id="{C2CBE6A3-4AEF-4734-8AB8-E4DE745DFB5E}" type="slidenum">
              <a:rPr lang="fr-CA" smtClean="0"/>
              <a:pPr/>
              <a:t>13</a:t>
            </a:fld>
            <a:endParaRPr lang="fr-CA"/>
          </a:p>
        </p:txBody>
      </p:sp>
      <p:sp>
        <p:nvSpPr>
          <p:cNvPr id="2" name="ZoneTexte 1">
            <a:extLst>
              <a:ext uri="{FF2B5EF4-FFF2-40B4-BE49-F238E27FC236}">
                <a16:creationId xmlns:a16="http://schemas.microsoft.com/office/drawing/2014/main" id="{11A7481B-019C-2679-E1C2-34DB72EDCF31}"/>
              </a:ext>
            </a:extLst>
          </p:cNvPr>
          <p:cNvSpPr txBox="1"/>
          <p:nvPr/>
        </p:nvSpPr>
        <p:spPr>
          <a:xfrm>
            <a:off x="1097280" y="3355554"/>
            <a:ext cx="9466217" cy="203132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r>
              <a:rPr lang="fr-CA" sz="1800">
                <a:solidFill>
                  <a:srgbClr val="000000"/>
                </a:solidFill>
                <a:latin typeface="Cascadia Mono"/>
              </a:rPr>
              <a:t>$.</a:t>
            </a:r>
            <a:r>
              <a:rPr lang="fr-CA" err="1">
                <a:solidFill>
                  <a:srgbClr val="000000"/>
                </a:solidFill>
                <a:latin typeface="Cascadia Mono"/>
              </a:rPr>
              <a:t>get</a:t>
            </a:r>
            <a:r>
              <a:rPr lang="fr-CA" sz="1800">
                <a:solidFill>
                  <a:srgbClr val="000000"/>
                </a:solidFill>
                <a:latin typeface="Cascadia Mono"/>
              </a:rPr>
              <a:t>(</a:t>
            </a:r>
            <a:r>
              <a:rPr lang="fr-CA" sz="1800">
                <a:solidFill>
                  <a:srgbClr val="A31515"/>
                </a:solidFill>
                <a:latin typeface="Cascadia Mono"/>
              </a:rPr>
              <a:t>"</a:t>
            </a:r>
            <a:r>
              <a:rPr lang="fr-CA" sz="1800" err="1">
                <a:solidFill>
                  <a:srgbClr val="A31515"/>
                </a:solidFill>
                <a:latin typeface="Cascadia Mono"/>
              </a:rPr>
              <a:t>Meteo</a:t>
            </a:r>
            <a:r>
              <a:rPr lang="fr-CA" sz="1800">
                <a:solidFill>
                  <a:srgbClr val="A31515"/>
                </a:solidFill>
                <a:latin typeface="Cascadia Mono"/>
              </a:rPr>
              <a:t>/Update/"</a:t>
            </a:r>
            <a:r>
              <a:rPr lang="fr-CA" sz="1800">
                <a:solidFill>
                  <a:srgbClr val="000000"/>
                </a:solidFill>
                <a:latin typeface="Cascadia Mono"/>
              </a:rPr>
              <a:t>, { </a:t>
            </a:r>
            <a:r>
              <a:rPr lang="fr-CA" sz="1800">
                <a:solidFill>
                  <a:srgbClr val="A31515"/>
                </a:solidFill>
                <a:latin typeface="Cascadia Mono"/>
              </a:rPr>
              <a:t>"</a:t>
            </a:r>
            <a:r>
              <a:rPr lang="fr-CA" sz="1800" err="1">
                <a:solidFill>
                  <a:srgbClr val="A31515"/>
                </a:solidFill>
                <a:latin typeface="Cascadia Mono"/>
              </a:rPr>
              <a:t>lng</a:t>
            </a:r>
            <a:r>
              <a:rPr lang="fr-CA" sz="1800">
                <a:solidFill>
                  <a:srgbClr val="A31515"/>
                </a:solidFill>
                <a:latin typeface="Cascadia Mono"/>
              </a:rPr>
              <a:t>"</a:t>
            </a:r>
            <a:r>
              <a:rPr lang="fr-CA" sz="1800">
                <a:solidFill>
                  <a:srgbClr val="000000"/>
                </a:solidFill>
                <a:latin typeface="Cascadia Mono"/>
              </a:rPr>
              <a:t>: </a:t>
            </a:r>
            <a:r>
              <a:rPr lang="fr-CA" sz="1800" err="1">
                <a:solidFill>
                  <a:srgbClr val="000000"/>
                </a:solidFill>
                <a:latin typeface="Cascadia Mono"/>
              </a:rPr>
              <a:t>lgn</a:t>
            </a:r>
            <a:r>
              <a:rPr lang="fr-CA" sz="1800">
                <a:solidFill>
                  <a:srgbClr val="000000"/>
                </a:solidFill>
                <a:latin typeface="Cascadia Mono"/>
              </a:rPr>
              <a:t>, </a:t>
            </a:r>
            <a:r>
              <a:rPr lang="fr-CA" sz="1800">
                <a:solidFill>
                  <a:srgbClr val="A31515"/>
                </a:solidFill>
                <a:latin typeface="Cascadia Mono"/>
              </a:rPr>
              <a:t>"</a:t>
            </a:r>
            <a:r>
              <a:rPr lang="fr-CA" sz="1800" err="1">
                <a:solidFill>
                  <a:srgbClr val="A31515"/>
                </a:solidFill>
                <a:latin typeface="Cascadia Mono"/>
              </a:rPr>
              <a:t>lat</a:t>
            </a:r>
            <a:r>
              <a:rPr lang="fr-CA" sz="1800">
                <a:solidFill>
                  <a:srgbClr val="A31515"/>
                </a:solidFill>
                <a:latin typeface="Cascadia Mono"/>
              </a:rPr>
              <a:t>"</a:t>
            </a:r>
            <a:r>
              <a:rPr lang="fr-CA" sz="1800">
                <a:solidFill>
                  <a:srgbClr val="000000"/>
                </a:solidFill>
                <a:latin typeface="Cascadia Mono"/>
              </a:rPr>
              <a:t>: </a:t>
            </a:r>
            <a:r>
              <a:rPr lang="fr-CA" sz="1800" err="1">
                <a:solidFill>
                  <a:srgbClr val="000000"/>
                </a:solidFill>
                <a:latin typeface="Cascadia Mono"/>
              </a:rPr>
              <a:t>lat</a:t>
            </a:r>
            <a:r>
              <a:rPr lang="fr-CA" sz="1800">
                <a:solidFill>
                  <a:srgbClr val="000000"/>
                </a:solidFill>
                <a:latin typeface="Cascadia Mono"/>
              </a:rPr>
              <a:t>},</a:t>
            </a:r>
          </a:p>
          <a:p>
            <a:r>
              <a:rPr lang="fr-CA" sz="1800">
                <a:solidFill>
                  <a:srgbClr val="000000"/>
                </a:solidFill>
                <a:latin typeface="Cascadia Mono" panose="020B0609020000020004" pitchFamily="49" charset="0"/>
              </a:rPr>
              <a:t>    </a:t>
            </a:r>
            <a:r>
              <a:rPr lang="fr-CA" sz="1800" err="1">
                <a:solidFill>
                  <a:srgbClr val="0000FF"/>
                </a:solidFill>
                <a:latin typeface="Cascadia Mono" panose="020B0609020000020004" pitchFamily="49" charset="0"/>
              </a:rPr>
              <a:t>function</a:t>
            </a:r>
            <a:r>
              <a:rPr lang="fr-CA" sz="1800">
                <a:solidFill>
                  <a:srgbClr val="000000"/>
                </a:solidFill>
                <a:latin typeface="Cascadia Mono" panose="020B0609020000020004" pitchFamily="49" charset="0"/>
              </a:rPr>
              <a:t> (</a:t>
            </a:r>
            <a:r>
              <a:rPr lang="fr-CA" err="1">
                <a:solidFill>
                  <a:srgbClr val="000000"/>
                </a:solidFill>
                <a:latin typeface="Cascadia Mono" panose="020B0609020000020004" pitchFamily="49" charset="0"/>
              </a:rPr>
              <a:t>meteoUpdate</a:t>
            </a:r>
            <a:r>
              <a:rPr lang="fr-CA" sz="1800">
                <a:solidFill>
                  <a:srgbClr val="000000"/>
                </a:solidFill>
                <a:latin typeface="Cascadia Mono" panose="020B0609020000020004" pitchFamily="49" charset="0"/>
              </a:rPr>
              <a:t>) {</a:t>
            </a:r>
          </a:p>
          <a:p>
            <a:r>
              <a:rPr lang="fr-CA">
                <a:solidFill>
                  <a:srgbClr val="000000"/>
                </a:solidFill>
                <a:latin typeface="Cascadia Mono" panose="020B0609020000020004" pitchFamily="49" charset="0"/>
              </a:rPr>
              <a:t>		$(</a:t>
            </a:r>
            <a:r>
              <a:rPr lang="fr-CA" sz="1800">
                <a:solidFill>
                  <a:srgbClr val="A31515"/>
                </a:solidFill>
                <a:latin typeface="Cascadia Mono" panose="020B0609020000020004" pitchFamily="49" charset="0"/>
              </a:rPr>
              <a:t>"#</a:t>
            </a:r>
            <a:r>
              <a:rPr lang="fr-CA" sz="1800" err="1">
                <a:solidFill>
                  <a:srgbClr val="A31515"/>
                </a:solidFill>
                <a:latin typeface="Cascadia Mono" panose="020B0609020000020004" pitchFamily="49" charset="0"/>
              </a:rPr>
              <a:t>temperature</a:t>
            </a:r>
            <a:r>
              <a:rPr lang="fr-CA" sz="1800">
                <a:solidFill>
                  <a:srgbClr val="A31515"/>
                </a:solidFill>
                <a:latin typeface="Cascadia Mono" panose="020B0609020000020004" pitchFamily="49" charset="0"/>
              </a:rPr>
              <a:t>"</a:t>
            </a:r>
            <a:r>
              <a:rPr lang="fr-CA" sz="1800">
                <a:solidFill>
                  <a:srgbClr val="000000"/>
                </a:solidFill>
                <a:latin typeface="Cascadia Mono" panose="020B0609020000020004" pitchFamily="49" charset="0"/>
              </a:rPr>
              <a:t>).val(</a:t>
            </a:r>
            <a:r>
              <a:rPr lang="fr-CA" sz="1800" err="1">
                <a:solidFill>
                  <a:srgbClr val="000000"/>
                </a:solidFill>
                <a:latin typeface="Cascadia Mono" panose="020B0609020000020004" pitchFamily="49" charset="0"/>
              </a:rPr>
              <a:t>meteoUpdate.</a:t>
            </a:r>
            <a:r>
              <a:rPr lang="fr-CA" err="1">
                <a:solidFill>
                  <a:srgbClr val="000000"/>
                </a:solidFill>
                <a:latin typeface="Cascadia Mono" panose="020B0609020000020004" pitchFamily="49" charset="0"/>
              </a:rPr>
              <a:t>temperature</a:t>
            </a:r>
            <a:r>
              <a:rPr lang="fr-CA" sz="1800">
                <a:solidFill>
                  <a:srgbClr val="000000"/>
                </a:solidFill>
                <a:latin typeface="Cascadia Mono" panose="020B0609020000020004" pitchFamily="49" charset="0"/>
              </a:rPr>
              <a:t>);</a:t>
            </a:r>
          </a:p>
          <a:p>
            <a:r>
              <a:rPr lang="fr-CA">
                <a:solidFill>
                  <a:srgbClr val="000000"/>
                </a:solidFill>
                <a:latin typeface="Cascadia Mono" panose="020B0609020000020004" pitchFamily="49" charset="0"/>
              </a:rPr>
              <a:t>		$(</a:t>
            </a:r>
            <a:r>
              <a:rPr lang="fr-CA" sz="1800">
                <a:solidFill>
                  <a:srgbClr val="A31515"/>
                </a:solidFill>
                <a:latin typeface="Cascadia Mono" panose="020B0609020000020004" pitchFamily="49" charset="0"/>
              </a:rPr>
              <a:t>"#</a:t>
            </a:r>
            <a:r>
              <a:rPr lang="fr-CA" sz="1800" err="1">
                <a:solidFill>
                  <a:srgbClr val="A31515"/>
                </a:solidFill>
                <a:latin typeface="Cascadia Mono" panose="020B0609020000020004" pitchFamily="49" charset="0"/>
              </a:rPr>
              <a:t>windSpeed</a:t>
            </a:r>
            <a:r>
              <a:rPr lang="fr-CA" sz="1800">
                <a:solidFill>
                  <a:srgbClr val="A31515"/>
                </a:solidFill>
                <a:latin typeface="Cascadia Mono" panose="020B0609020000020004" pitchFamily="49" charset="0"/>
              </a:rPr>
              <a:t>"</a:t>
            </a:r>
            <a:r>
              <a:rPr lang="fr-CA" sz="1800">
                <a:solidFill>
                  <a:srgbClr val="000000"/>
                </a:solidFill>
                <a:latin typeface="Cascadia Mono" panose="020B0609020000020004" pitchFamily="49" charset="0"/>
              </a:rPr>
              <a:t>).val(</a:t>
            </a:r>
            <a:r>
              <a:rPr lang="fr-CA" sz="1800" err="1">
                <a:solidFill>
                  <a:srgbClr val="000000"/>
                </a:solidFill>
                <a:latin typeface="Cascadia Mono" panose="020B0609020000020004" pitchFamily="49" charset="0"/>
              </a:rPr>
              <a:t>meteoUpdate.windSpeed</a:t>
            </a:r>
            <a:r>
              <a:rPr lang="fr-CA" sz="1800">
                <a:solidFill>
                  <a:srgbClr val="000000"/>
                </a:solidFill>
                <a:latin typeface="Cascadia Mono" panose="020B0609020000020004" pitchFamily="49" charset="0"/>
              </a:rPr>
              <a:t>);</a:t>
            </a:r>
          </a:p>
          <a:p>
            <a:r>
              <a:rPr lang="fr-CA">
                <a:solidFill>
                  <a:srgbClr val="000000"/>
                </a:solidFill>
                <a:latin typeface="Cascadia Mono" panose="020B0609020000020004" pitchFamily="49" charset="0"/>
              </a:rPr>
              <a:t>		$(</a:t>
            </a:r>
            <a:r>
              <a:rPr lang="fr-CA" sz="1800">
                <a:solidFill>
                  <a:srgbClr val="A31515"/>
                </a:solidFill>
                <a:latin typeface="Cascadia Mono" panose="020B0609020000020004" pitchFamily="49" charset="0"/>
              </a:rPr>
              <a:t>"#</a:t>
            </a:r>
            <a:r>
              <a:rPr lang="fr-CA" sz="1800" err="1">
                <a:solidFill>
                  <a:srgbClr val="A31515"/>
                </a:solidFill>
                <a:latin typeface="Cascadia Mono" panose="020B0609020000020004" pitchFamily="49" charset="0"/>
              </a:rPr>
              <a:t>windDirection</a:t>
            </a:r>
            <a:r>
              <a:rPr lang="fr-CA" sz="1800">
                <a:solidFill>
                  <a:srgbClr val="A31515"/>
                </a:solidFill>
                <a:latin typeface="Cascadia Mono" panose="020B0609020000020004" pitchFamily="49" charset="0"/>
              </a:rPr>
              <a:t>"</a:t>
            </a:r>
            <a:r>
              <a:rPr lang="fr-CA" sz="1800">
                <a:solidFill>
                  <a:srgbClr val="000000"/>
                </a:solidFill>
                <a:latin typeface="Cascadia Mono" panose="020B0609020000020004" pitchFamily="49" charset="0"/>
              </a:rPr>
              <a:t>).val(</a:t>
            </a:r>
            <a:r>
              <a:rPr lang="fr-CA" sz="1800" err="1">
                <a:solidFill>
                  <a:srgbClr val="000000"/>
                </a:solidFill>
                <a:latin typeface="Cascadia Mono" panose="020B0609020000020004" pitchFamily="49" charset="0"/>
              </a:rPr>
              <a:t>meteoUpdate.windDirection</a:t>
            </a:r>
            <a:r>
              <a:rPr lang="fr-CA" sz="1800">
                <a:solidFill>
                  <a:srgbClr val="000000"/>
                </a:solidFill>
                <a:latin typeface="Cascadia Mono" panose="020B0609020000020004" pitchFamily="49" charset="0"/>
              </a:rPr>
              <a:t>);</a:t>
            </a:r>
          </a:p>
          <a:p>
            <a:r>
              <a:rPr lang="fr-CA" sz="1800">
                <a:solidFill>
                  <a:srgbClr val="000000"/>
                </a:solidFill>
                <a:latin typeface="Cascadia Mono" panose="020B0609020000020004" pitchFamily="49" charset="0"/>
              </a:rPr>
              <a:t>	}</a:t>
            </a:r>
          </a:p>
          <a:p>
            <a:r>
              <a:rPr lang="fr-CA" sz="1800">
                <a:solidFill>
                  <a:srgbClr val="000000"/>
                </a:solidFill>
                <a:latin typeface="Cascadia Mono" panose="020B0609020000020004" pitchFamily="49" charset="0"/>
              </a:rPr>
              <a:t>);</a:t>
            </a:r>
            <a:endParaRPr lang="fr-CA"/>
          </a:p>
        </p:txBody>
      </p:sp>
    </p:spTree>
    <p:extLst>
      <p:ext uri="{BB962C8B-B14F-4D97-AF65-F5344CB8AC3E}">
        <p14:creationId xmlns:p14="http://schemas.microsoft.com/office/powerpoint/2010/main" val="1798548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2948082-C4FA-DDED-FFE0-9A2C266EBF96}"/>
              </a:ext>
            </a:extLst>
          </p:cNvPr>
          <p:cNvSpPr>
            <a:spLocks noGrp="1"/>
          </p:cNvSpPr>
          <p:nvPr>
            <p:ph type="title"/>
          </p:nvPr>
        </p:nvSpPr>
        <p:spPr/>
        <p:txBody>
          <a:bodyPr/>
          <a:lstStyle/>
          <a:p>
            <a:r>
              <a:rPr lang="fr-CA"/>
              <a:t>Représentation de relations en </a:t>
            </a:r>
            <a:r>
              <a:rPr lang="fr-CA" err="1"/>
              <a:t>Json</a:t>
            </a:r>
            <a:endParaRPr lang="fr-CA"/>
          </a:p>
        </p:txBody>
      </p:sp>
      <p:sp>
        <p:nvSpPr>
          <p:cNvPr id="7" name="Espace réservé du contenu 6">
            <a:extLst>
              <a:ext uri="{FF2B5EF4-FFF2-40B4-BE49-F238E27FC236}">
                <a16:creationId xmlns:a16="http://schemas.microsoft.com/office/drawing/2014/main" id="{C5653615-5D32-67C5-C5DD-01C178212314}"/>
              </a:ext>
            </a:extLst>
          </p:cNvPr>
          <p:cNvSpPr>
            <a:spLocks noGrp="1"/>
          </p:cNvSpPr>
          <p:nvPr>
            <p:ph idx="1"/>
          </p:nvPr>
        </p:nvSpPr>
        <p:spPr/>
        <p:txBody>
          <a:bodyPr/>
          <a:lstStyle/>
          <a:p>
            <a:pPr marL="0" indent="0">
              <a:buNone/>
            </a:pPr>
            <a:r>
              <a:rPr lang="fr-CA"/>
              <a:t>Dans nos modèles il y a très fréquemment des relations bidirectionnelles.</a:t>
            </a:r>
          </a:p>
          <a:p>
            <a:pPr marL="0" indent="0">
              <a:buNone/>
            </a:pPr>
            <a:r>
              <a:rPr lang="fr-CA"/>
              <a:t>Par exemple, un Zombie a un ZombieType et un ZombieType a plusieurs Zombies.</a:t>
            </a:r>
          </a:p>
          <a:p>
            <a:pPr marL="0" indent="0">
              <a:buNone/>
            </a:pPr>
            <a:r>
              <a:rPr lang="fr-CA"/>
              <a:t>Comment peut-on écrire un </a:t>
            </a:r>
            <a:r>
              <a:rPr lang="fr-CA" err="1"/>
              <a:t>Json</a:t>
            </a:r>
            <a:r>
              <a:rPr lang="fr-CA"/>
              <a:t> dans ce cas?</a:t>
            </a:r>
          </a:p>
          <a:p>
            <a:pPr marL="0" indent="0">
              <a:buNone/>
            </a:pPr>
            <a:endParaRPr lang="fr-CA"/>
          </a:p>
        </p:txBody>
      </p:sp>
      <p:sp>
        <p:nvSpPr>
          <p:cNvPr id="4" name="Espace réservé du pied de page 3">
            <a:extLst>
              <a:ext uri="{FF2B5EF4-FFF2-40B4-BE49-F238E27FC236}">
                <a16:creationId xmlns:a16="http://schemas.microsoft.com/office/drawing/2014/main" id="{F6A97579-B876-9B0C-E173-CE2A1C42FE01}"/>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FD287E78-98EE-6472-1006-A7B55E3461AF}"/>
              </a:ext>
            </a:extLst>
          </p:cNvPr>
          <p:cNvSpPr>
            <a:spLocks noGrp="1"/>
          </p:cNvSpPr>
          <p:nvPr>
            <p:ph type="sldNum" sz="quarter" idx="12"/>
          </p:nvPr>
        </p:nvSpPr>
        <p:spPr/>
        <p:txBody>
          <a:bodyPr/>
          <a:lstStyle/>
          <a:p>
            <a:r>
              <a:rPr lang="fr-CA"/>
              <a:t>Page </a:t>
            </a:r>
            <a:fld id="{C2CBE6A3-4AEF-4734-8AB8-E4DE745DFB5E}" type="slidenum">
              <a:rPr lang="fr-CA" smtClean="0"/>
              <a:pPr/>
              <a:t>14</a:t>
            </a:fld>
            <a:endParaRPr lang="fr-CA"/>
          </a:p>
        </p:txBody>
      </p:sp>
      <p:pic>
        <p:nvPicPr>
          <p:cNvPr id="3" name="Image 2">
            <a:extLst>
              <a:ext uri="{FF2B5EF4-FFF2-40B4-BE49-F238E27FC236}">
                <a16:creationId xmlns:a16="http://schemas.microsoft.com/office/drawing/2014/main" id="{8BDFC965-CFF3-5762-26BB-F678B101983B}"/>
              </a:ext>
            </a:extLst>
          </p:cNvPr>
          <p:cNvPicPr>
            <a:picLocks noChangeAspect="1"/>
          </p:cNvPicPr>
          <p:nvPr/>
        </p:nvPicPr>
        <p:blipFill>
          <a:blip r:embed="rId2"/>
          <a:stretch>
            <a:fillRect/>
          </a:stretch>
        </p:blipFill>
        <p:spPr>
          <a:xfrm>
            <a:off x="1097280" y="3608135"/>
            <a:ext cx="9840698" cy="1000265"/>
          </a:xfrm>
          <a:prstGeom prst="rect">
            <a:avLst/>
          </a:prstGeom>
        </p:spPr>
        <p:style>
          <a:lnRef idx="2">
            <a:schemeClr val="dk1"/>
          </a:lnRef>
          <a:fillRef idx="1">
            <a:schemeClr val="lt1"/>
          </a:fillRef>
          <a:effectRef idx="0">
            <a:schemeClr val="dk1"/>
          </a:effectRef>
          <a:fontRef idx="minor">
            <a:schemeClr val="dk1"/>
          </a:fontRef>
        </p:style>
      </p:pic>
      <p:sp>
        <p:nvSpPr>
          <p:cNvPr id="8" name="ZoneTexte 7">
            <a:extLst>
              <a:ext uri="{FF2B5EF4-FFF2-40B4-BE49-F238E27FC236}">
                <a16:creationId xmlns:a16="http://schemas.microsoft.com/office/drawing/2014/main" id="{901A643E-0762-CA19-2A43-2D6E7D4AB083}"/>
              </a:ext>
            </a:extLst>
          </p:cNvPr>
          <p:cNvSpPr txBox="1"/>
          <p:nvPr/>
        </p:nvSpPr>
        <p:spPr>
          <a:xfrm>
            <a:off x="1036320" y="2849755"/>
            <a:ext cx="2786147" cy="400110"/>
          </a:xfrm>
          <a:prstGeom prst="rect">
            <a:avLst/>
          </a:prstGeom>
          <a:noFill/>
        </p:spPr>
        <p:txBody>
          <a:bodyPr wrap="none" rtlCol="0">
            <a:spAutoFit/>
          </a:bodyPr>
          <a:lstStyle/>
          <a:p>
            <a:pPr marL="0" indent="0">
              <a:buNone/>
            </a:pPr>
            <a:r>
              <a:rPr kumimoji="0" lang="fr-CA" sz="20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Voyez-vous le problème?</a:t>
            </a:r>
            <a:endParaRPr lang="fr-CA"/>
          </a:p>
        </p:txBody>
      </p:sp>
    </p:spTree>
    <p:extLst>
      <p:ext uri="{BB962C8B-B14F-4D97-AF65-F5344CB8AC3E}">
        <p14:creationId xmlns:p14="http://schemas.microsoft.com/office/powerpoint/2010/main" val="4213494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2948082-C4FA-DDED-FFE0-9A2C266EBF96}"/>
              </a:ext>
            </a:extLst>
          </p:cNvPr>
          <p:cNvSpPr>
            <a:spLocks noGrp="1"/>
          </p:cNvSpPr>
          <p:nvPr>
            <p:ph type="title"/>
          </p:nvPr>
        </p:nvSpPr>
        <p:spPr/>
        <p:txBody>
          <a:bodyPr/>
          <a:lstStyle/>
          <a:p>
            <a:r>
              <a:rPr lang="fr-CA"/>
              <a:t>[</a:t>
            </a:r>
            <a:r>
              <a:rPr lang="fr-CA" err="1"/>
              <a:t>JsonIgnore</a:t>
            </a:r>
            <a:r>
              <a:rPr lang="fr-CA"/>
              <a:t>]</a:t>
            </a:r>
          </a:p>
        </p:txBody>
      </p:sp>
      <p:sp>
        <p:nvSpPr>
          <p:cNvPr id="7" name="Espace réservé du contenu 6">
            <a:extLst>
              <a:ext uri="{FF2B5EF4-FFF2-40B4-BE49-F238E27FC236}">
                <a16:creationId xmlns:a16="http://schemas.microsoft.com/office/drawing/2014/main" id="{C5653615-5D32-67C5-C5DD-01C178212314}"/>
              </a:ext>
            </a:extLst>
          </p:cNvPr>
          <p:cNvSpPr>
            <a:spLocks noGrp="1"/>
          </p:cNvSpPr>
          <p:nvPr>
            <p:ph idx="1"/>
          </p:nvPr>
        </p:nvSpPr>
        <p:spPr/>
        <p:txBody>
          <a:bodyPr/>
          <a:lstStyle/>
          <a:p>
            <a:pPr marL="0" indent="0">
              <a:buNone/>
            </a:pPr>
            <a:r>
              <a:rPr lang="fr-CA"/>
              <a:t>Pour s’en sortir, on peut ajouter </a:t>
            </a:r>
            <a:r>
              <a:rPr lang="fr-CA" b="1"/>
              <a:t>[</a:t>
            </a:r>
            <a:r>
              <a:rPr lang="fr-CA" b="1" err="1"/>
              <a:t>JsonIgnore</a:t>
            </a:r>
            <a:r>
              <a:rPr lang="fr-CA" b="1"/>
              <a:t>]</a:t>
            </a:r>
            <a:r>
              <a:rPr lang="fr-CA"/>
              <a:t> sur n’importe quelle propriété. Ces propriétés ne feront pas partie de la représentation </a:t>
            </a:r>
            <a:r>
              <a:rPr lang="fr-CA" b="1" err="1"/>
              <a:t>Json</a:t>
            </a:r>
            <a:r>
              <a:rPr lang="fr-CA"/>
              <a:t>.</a:t>
            </a:r>
          </a:p>
          <a:p>
            <a:pPr marL="0" indent="0">
              <a:buNone/>
            </a:pPr>
            <a:r>
              <a:rPr lang="fr-CA"/>
              <a:t>Ça veut également dire que </a:t>
            </a:r>
            <a:r>
              <a:rPr lang="fr-CA" b="1"/>
              <a:t>l’objet JS ne possèdera pas ces propriétés du côté du client</a:t>
            </a:r>
            <a:r>
              <a:rPr lang="fr-CA"/>
              <a:t>, on doit donc faire attention à comment on l’utilise.</a:t>
            </a:r>
          </a:p>
          <a:p>
            <a:pPr marL="0" indent="0">
              <a:buNone/>
            </a:pPr>
            <a:r>
              <a:rPr lang="fr-CA"/>
              <a:t>Dans l’exemple de Zombie/ZombieType, il faudra le mettre sur la propriété de navigation d’au moins un des côtés.</a:t>
            </a:r>
          </a:p>
          <a:p>
            <a:pPr marL="0" indent="0">
              <a:buNone/>
            </a:pPr>
            <a:r>
              <a:rPr lang="fr-CA"/>
              <a:t>Sans autre information, c’est difficile de savoir de quel côté c’est préférable de le mettre, les deux choix ont des avantages et des défauts. On peut donc choisir l’un ou l’autre pour commencer.</a:t>
            </a:r>
          </a:p>
          <a:p>
            <a:pPr marL="0" indent="0">
              <a:buNone/>
            </a:pPr>
            <a:endParaRPr lang="fr-CA"/>
          </a:p>
        </p:txBody>
      </p:sp>
      <p:sp>
        <p:nvSpPr>
          <p:cNvPr id="4" name="Espace réservé du pied de page 3">
            <a:extLst>
              <a:ext uri="{FF2B5EF4-FFF2-40B4-BE49-F238E27FC236}">
                <a16:creationId xmlns:a16="http://schemas.microsoft.com/office/drawing/2014/main" id="{F6A97579-B876-9B0C-E173-CE2A1C42FE01}"/>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FD287E78-98EE-6472-1006-A7B55E3461AF}"/>
              </a:ext>
            </a:extLst>
          </p:cNvPr>
          <p:cNvSpPr>
            <a:spLocks noGrp="1"/>
          </p:cNvSpPr>
          <p:nvPr>
            <p:ph type="sldNum" sz="quarter" idx="12"/>
          </p:nvPr>
        </p:nvSpPr>
        <p:spPr/>
        <p:txBody>
          <a:bodyPr/>
          <a:lstStyle/>
          <a:p>
            <a:r>
              <a:rPr lang="fr-CA"/>
              <a:t>Page </a:t>
            </a:r>
            <a:fld id="{C2CBE6A3-4AEF-4734-8AB8-E4DE745DFB5E}" type="slidenum">
              <a:rPr lang="fr-CA" smtClean="0"/>
              <a:pPr/>
              <a:t>15</a:t>
            </a:fld>
            <a:endParaRPr lang="fr-CA"/>
          </a:p>
        </p:txBody>
      </p:sp>
    </p:spTree>
    <p:extLst>
      <p:ext uri="{BB962C8B-B14F-4D97-AF65-F5344CB8AC3E}">
        <p14:creationId xmlns:p14="http://schemas.microsoft.com/office/powerpoint/2010/main" val="920091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3C99C-179E-9457-2D04-B6D6F8616A94}"/>
              </a:ext>
            </a:extLst>
          </p:cNvPr>
          <p:cNvSpPr>
            <a:spLocks noGrp="1"/>
          </p:cNvSpPr>
          <p:nvPr>
            <p:ph type="title"/>
          </p:nvPr>
        </p:nvSpPr>
        <p:spPr/>
        <p:txBody>
          <a:bodyPr/>
          <a:lstStyle/>
          <a:p>
            <a:r>
              <a:rPr lang="fr-CA"/>
              <a:t>Exemple Post (DTO – Data Transfer Object)</a:t>
            </a:r>
          </a:p>
        </p:txBody>
      </p:sp>
      <p:sp>
        <p:nvSpPr>
          <p:cNvPr id="3" name="Espace réservé du pied de page 2">
            <a:extLst>
              <a:ext uri="{FF2B5EF4-FFF2-40B4-BE49-F238E27FC236}">
                <a16:creationId xmlns:a16="http://schemas.microsoft.com/office/drawing/2014/main" id="{E230AAAA-FAFE-FBC7-4453-7DA96D592D0C}"/>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39DB4DE-BF17-057A-C7BA-73A5E18E993F}"/>
              </a:ext>
            </a:extLst>
          </p:cNvPr>
          <p:cNvSpPr>
            <a:spLocks noGrp="1"/>
          </p:cNvSpPr>
          <p:nvPr>
            <p:ph type="sldNum" sz="quarter" idx="12"/>
          </p:nvPr>
        </p:nvSpPr>
        <p:spPr/>
        <p:txBody>
          <a:bodyPr/>
          <a:lstStyle/>
          <a:p>
            <a:fld id="{C2CBE6A3-4AEF-4734-8AB8-E4DE745DFB5E}" type="slidenum">
              <a:rPr lang="fr-CA" smtClean="0"/>
              <a:t>16</a:t>
            </a:fld>
            <a:endParaRPr lang="fr-CA"/>
          </a:p>
        </p:txBody>
      </p:sp>
      <p:sp>
        <p:nvSpPr>
          <p:cNvPr id="7" name="Espace réservé du contenu 6">
            <a:extLst>
              <a:ext uri="{FF2B5EF4-FFF2-40B4-BE49-F238E27FC236}">
                <a16:creationId xmlns:a16="http://schemas.microsoft.com/office/drawing/2014/main" id="{00371E87-4E91-4E08-0F0D-9BC86FCC6876}"/>
              </a:ext>
            </a:extLst>
          </p:cNvPr>
          <p:cNvSpPr>
            <a:spLocks noGrp="1"/>
          </p:cNvSpPr>
          <p:nvPr>
            <p:ph idx="1"/>
          </p:nvPr>
        </p:nvSpPr>
        <p:spPr/>
        <p:txBody>
          <a:bodyPr vert="horz" lIns="0" tIns="45720" rIns="0" bIns="45720" rtlCol="0" anchor="t">
            <a:normAutofit/>
          </a:bodyPr>
          <a:lstStyle/>
          <a:p>
            <a:pPr marL="0" indent="0">
              <a:buNone/>
            </a:pPr>
            <a:r>
              <a:rPr lang="fr-CA"/>
              <a:t>Voici une autre façon de passer nos données à une méthode GET ou POST </a:t>
            </a:r>
          </a:p>
          <a:p>
            <a:pPr marL="0" indent="0">
              <a:buNone/>
            </a:pPr>
            <a:r>
              <a:rPr lang="fr-CA"/>
              <a:t>let data = {"id": 1, "</a:t>
            </a:r>
            <a:r>
              <a:rPr lang="fr-CA" err="1"/>
              <a:t>newForce</a:t>
            </a:r>
            <a:r>
              <a:rPr lang="fr-CA"/>
              <a:t>": 1000}; // remarquez que l’on commence par une minuscule en JS</a:t>
            </a:r>
            <a:endParaRPr lang="fr-CA">
              <a:cs typeface="Calibri"/>
            </a:endParaRPr>
          </a:p>
          <a:p>
            <a:pPr marL="0" indent="0">
              <a:buNone/>
            </a:pPr>
            <a:r>
              <a:rPr lang="fr-CA"/>
              <a:t>$.post(url, data, </a:t>
            </a:r>
            <a:r>
              <a:rPr lang="fr-CA" err="1"/>
              <a:t>function</a:t>
            </a:r>
            <a:r>
              <a:rPr lang="fr-CA"/>
              <a:t>);</a:t>
            </a:r>
          </a:p>
        </p:txBody>
      </p:sp>
      <p:sp>
        <p:nvSpPr>
          <p:cNvPr id="5" name="ZoneTexte 4">
            <a:extLst>
              <a:ext uri="{FF2B5EF4-FFF2-40B4-BE49-F238E27FC236}">
                <a16:creationId xmlns:a16="http://schemas.microsoft.com/office/drawing/2014/main" id="{DC48E725-E10C-55A7-193E-B12970250277}"/>
              </a:ext>
            </a:extLst>
          </p:cNvPr>
          <p:cNvSpPr txBox="1"/>
          <p:nvPr/>
        </p:nvSpPr>
        <p:spPr>
          <a:xfrm>
            <a:off x="1097280" y="2479120"/>
            <a:ext cx="10247364" cy="4031873"/>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r>
              <a:rPr lang="en-US" sz="1400">
                <a:solidFill>
                  <a:srgbClr val="0000FF"/>
                </a:solidFill>
                <a:latin typeface="Cascadia Mono"/>
              </a:rPr>
              <a:t>public</a:t>
            </a:r>
            <a:r>
              <a:rPr lang="en-US" sz="1400">
                <a:solidFill>
                  <a:srgbClr val="000000"/>
                </a:solidFill>
                <a:latin typeface="Cascadia Mono"/>
              </a:rPr>
              <a:t> </a:t>
            </a:r>
            <a:r>
              <a:rPr lang="en-US" sz="1400">
                <a:solidFill>
                  <a:srgbClr val="0000FF"/>
                </a:solidFill>
                <a:latin typeface="Cascadia Mono"/>
              </a:rPr>
              <a:t>class</a:t>
            </a:r>
            <a:r>
              <a:rPr lang="en-US" sz="1400">
                <a:solidFill>
                  <a:srgbClr val="000000"/>
                </a:solidFill>
                <a:latin typeface="Cascadia Mono"/>
              </a:rPr>
              <a:t> </a:t>
            </a:r>
            <a:r>
              <a:rPr lang="en-US" sz="1400" err="1">
                <a:solidFill>
                  <a:srgbClr val="000000"/>
                </a:solidFill>
                <a:latin typeface="Cascadia Mono"/>
              </a:rPr>
              <a:t>ZombieForceDTO</a:t>
            </a:r>
            <a:endParaRPr lang="en-US" sz="1400">
              <a:solidFill>
                <a:srgbClr val="000000"/>
              </a:solidFill>
              <a:latin typeface="Cascadia Mono"/>
            </a:endParaRPr>
          </a:p>
          <a:p>
            <a:r>
              <a:rPr lang="en-US" sz="1400">
                <a:solidFill>
                  <a:srgbClr val="000000"/>
                </a:solidFill>
                <a:latin typeface="Cascadia Mono"/>
              </a:rPr>
              <a:t>{</a:t>
            </a:r>
          </a:p>
          <a:p>
            <a:r>
              <a:rPr lang="en-US" sz="1400">
                <a:solidFill>
                  <a:srgbClr val="000000"/>
                </a:solidFill>
                <a:latin typeface="Cascadia Mono"/>
              </a:rPr>
              <a:t>	</a:t>
            </a:r>
            <a:r>
              <a:rPr lang="en-US" sz="1400">
                <a:solidFill>
                  <a:srgbClr val="0000FF"/>
                </a:solidFill>
                <a:latin typeface="Cascadia Mono"/>
              </a:rPr>
              <a:t>public int</a:t>
            </a:r>
            <a:r>
              <a:rPr lang="en-US" sz="1400">
                <a:solidFill>
                  <a:srgbClr val="000000"/>
                </a:solidFill>
                <a:latin typeface="Cascadia Mono"/>
              </a:rPr>
              <a:t> Id { get; set; }</a:t>
            </a:r>
          </a:p>
          <a:p>
            <a:r>
              <a:rPr lang="en-US" sz="1400">
                <a:solidFill>
                  <a:srgbClr val="0000FF"/>
                </a:solidFill>
                <a:latin typeface="Cascadia Mono"/>
              </a:rPr>
              <a:t>	public int </a:t>
            </a:r>
            <a:r>
              <a:rPr lang="en-US" sz="1400" err="1">
                <a:solidFill>
                  <a:srgbClr val="000000"/>
                </a:solidFill>
                <a:latin typeface="Cascadia Mono"/>
              </a:rPr>
              <a:t>NewForce</a:t>
            </a:r>
            <a:r>
              <a:rPr lang="en-US" sz="1400">
                <a:solidFill>
                  <a:srgbClr val="000000"/>
                </a:solidFill>
                <a:latin typeface="Cascadia Mono"/>
              </a:rPr>
              <a:t> { get; set; }</a:t>
            </a:r>
          </a:p>
          <a:p>
            <a:r>
              <a:rPr lang="en-US" sz="1400">
                <a:solidFill>
                  <a:srgbClr val="000000"/>
                </a:solidFill>
                <a:latin typeface="Cascadia Mono"/>
              </a:rPr>
              <a:t>}</a:t>
            </a:r>
            <a:endParaRPr lang="fr-CA" sz="1400">
              <a:solidFill>
                <a:srgbClr val="000000"/>
              </a:solidFill>
              <a:latin typeface="Cascadia Mono"/>
            </a:endParaRPr>
          </a:p>
          <a:p>
            <a:endParaRPr lang="fr-CA" sz="1400">
              <a:solidFill>
                <a:srgbClr val="000000"/>
              </a:solidFill>
              <a:latin typeface="Cascadia Mono"/>
            </a:endParaRPr>
          </a:p>
          <a:p>
            <a:r>
              <a:rPr lang="fr-CA" sz="1400">
                <a:solidFill>
                  <a:srgbClr val="000000"/>
                </a:solidFill>
                <a:latin typeface="Cascadia Mono"/>
              </a:rPr>
              <a:t>[</a:t>
            </a:r>
            <a:r>
              <a:rPr lang="fr-CA" sz="1400" err="1">
                <a:solidFill>
                  <a:srgbClr val="000000"/>
                </a:solidFill>
                <a:latin typeface="Cascadia Mono"/>
              </a:rPr>
              <a:t>HttpPost</a:t>
            </a:r>
            <a:r>
              <a:rPr lang="fr-CA" sz="1400">
                <a:solidFill>
                  <a:srgbClr val="000000"/>
                </a:solidFill>
                <a:latin typeface="Cascadia Mono"/>
              </a:rPr>
              <a:t>]</a:t>
            </a:r>
          </a:p>
          <a:p>
            <a:r>
              <a:rPr lang="en-US" sz="1400">
                <a:solidFill>
                  <a:srgbClr val="0000FF"/>
                </a:solidFill>
                <a:latin typeface="Cascadia Mono"/>
              </a:rPr>
              <a:t>public</a:t>
            </a:r>
            <a:r>
              <a:rPr lang="en-US" sz="1400">
                <a:solidFill>
                  <a:srgbClr val="000000"/>
                </a:solidFill>
                <a:latin typeface="Cascadia Mono"/>
              </a:rPr>
              <a:t> </a:t>
            </a:r>
            <a:r>
              <a:rPr lang="en-US" sz="1400">
                <a:solidFill>
                  <a:srgbClr val="0000FF"/>
                </a:solidFill>
                <a:latin typeface="Cascadia Mono"/>
              </a:rPr>
              <a:t>async</a:t>
            </a:r>
            <a:r>
              <a:rPr lang="en-US" sz="1400">
                <a:solidFill>
                  <a:srgbClr val="000000"/>
                </a:solidFill>
                <a:latin typeface="Cascadia Mono"/>
              </a:rPr>
              <a:t> Task&lt;</a:t>
            </a:r>
            <a:r>
              <a:rPr lang="en-US" sz="1400" err="1">
                <a:solidFill>
                  <a:srgbClr val="000000"/>
                </a:solidFill>
                <a:latin typeface="Cascadia Mono"/>
              </a:rPr>
              <a:t>IActionResult</a:t>
            </a:r>
            <a:r>
              <a:rPr lang="en-US" sz="1400">
                <a:solidFill>
                  <a:srgbClr val="000000"/>
                </a:solidFill>
                <a:latin typeface="Cascadia Mono"/>
              </a:rPr>
              <a:t>&gt; </a:t>
            </a:r>
            <a:r>
              <a:rPr lang="en-US" sz="1400" err="1">
                <a:solidFill>
                  <a:srgbClr val="000000"/>
                </a:solidFill>
                <a:latin typeface="Cascadia Mono"/>
              </a:rPr>
              <a:t>ModifyZombieForce</a:t>
            </a:r>
            <a:r>
              <a:rPr lang="en-US" sz="1400">
                <a:solidFill>
                  <a:srgbClr val="000000"/>
                </a:solidFill>
                <a:latin typeface="Cascadia Mono"/>
              </a:rPr>
              <a:t>(</a:t>
            </a:r>
            <a:r>
              <a:rPr lang="en-US" sz="1400" err="1">
                <a:solidFill>
                  <a:srgbClr val="0000FF"/>
                </a:solidFill>
                <a:latin typeface="Cascadia Mono"/>
              </a:rPr>
              <a:t>ZombieForceDTO</a:t>
            </a:r>
            <a:r>
              <a:rPr lang="en-US" sz="1400">
                <a:solidFill>
                  <a:srgbClr val="000000"/>
                </a:solidFill>
                <a:latin typeface="Cascadia Mono"/>
              </a:rPr>
              <a:t> </a:t>
            </a:r>
            <a:r>
              <a:rPr lang="en-US" sz="1400" err="1">
                <a:solidFill>
                  <a:srgbClr val="000000"/>
                </a:solidFill>
                <a:latin typeface="Cascadia Mono"/>
              </a:rPr>
              <a:t>dto</a:t>
            </a:r>
            <a:r>
              <a:rPr lang="en-US" sz="1400">
                <a:solidFill>
                  <a:srgbClr val="000000"/>
                </a:solidFill>
                <a:latin typeface="Cascadia Mono"/>
              </a:rPr>
              <a:t>)</a:t>
            </a:r>
          </a:p>
          <a:p>
            <a:r>
              <a:rPr lang="fr-CA" sz="1400">
                <a:solidFill>
                  <a:srgbClr val="000000"/>
                </a:solidFill>
                <a:latin typeface="Cascadia Mono" panose="020B0609020000020004" pitchFamily="49" charset="0"/>
              </a:rPr>
              <a:t>{</a:t>
            </a:r>
          </a:p>
          <a:p>
            <a:r>
              <a:rPr lang="fr-CA" sz="1400">
                <a:solidFill>
                  <a:srgbClr val="000000"/>
                </a:solidFill>
                <a:latin typeface="Cascadia Mono" panose="020B0609020000020004" pitchFamily="49" charset="0"/>
              </a:rPr>
              <a:t>	Zombie? z = </a:t>
            </a:r>
            <a:r>
              <a:rPr lang="fr-CA" sz="1400" err="1">
                <a:solidFill>
                  <a:srgbClr val="0000FF"/>
                </a:solidFill>
                <a:latin typeface="Cascadia Mono" panose="020B0609020000020004" pitchFamily="49" charset="0"/>
              </a:rPr>
              <a:t>await</a:t>
            </a:r>
            <a:r>
              <a:rPr lang="fr-CA" sz="1400">
                <a:solidFill>
                  <a:srgbClr val="000000"/>
                </a:solidFill>
                <a:latin typeface="Cascadia Mono" panose="020B0609020000020004" pitchFamily="49" charset="0"/>
              </a:rPr>
              <a:t> _</a:t>
            </a:r>
            <a:r>
              <a:rPr lang="fr-CA" sz="1400" err="1">
                <a:solidFill>
                  <a:srgbClr val="000000"/>
                </a:solidFill>
                <a:latin typeface="Cascadia Mono" panose="020B0609020000020004" pitchFamily="49" charset="0"/>
              </a:rPr>
              <a:t>baseDonnees.Zombies.FindAsync</a:t>
            </a:r>
            <a:r>
              <a:rPr lang="fr-CA" sz="1400">
                <a:solidFill>
                  <a:srgbClr val="000000"/>
                </a:solidFill>
                <a:latin typeface="Cascadia Mono" panose="020B0609020000020004" pitchFamily="49" charset="0"/>
              </a:rPr>
              <a:t>(</a:t>
            </a:r>
            <a:r>
              <a:rPr lang="en-US" sz="1400" err="1">
                <a:solidFill>
                  <a:srgbClr val="000000"/>
                </a:solidFill>
                <a:latin typeface="Cascadia Mono"/>
              </a:rPr>
              <a:t>dto.I</a:t>
            </a:r>
            <a:r>
              <a:rPr lang="fr-CA" sz="1400">
                <a:solidFill>
                  <a:srgbClr val="000000"/>
                </a:solidFill>
                <a:latin typeface="Cascadia Mono" panose="020B0609020000020004" pitchFamily="49" charset="0"/>
              </a:rPr>
              <a:t>d);</a:t>
            </a:r>
          </a:p>
          <a:p>
            <a:r>
              <a:rPr lang="fr-CA" sz="1400">
                <a:solidFill>
                  <a:srgbClr val="0000FF"/>
                </a:solidFill>
                <a:latin typeface="Cascadia Mono" panose="020B0609020000020004" pitchFamily="49" charset="0"/>
              </a:rPr>
              <a:t>	if</a:t>
            </a:r>
            <a:r>
              <a:rPr lang="fr-CA" sz="1400">
                <a:solidFill>
                  <a:srgbClr val="000000"/>
                </a:solidFill>
                <a:latin typeface="Cascadia Mono" panose="020B0609020000020004" pitchFamily="49" charset="0"/>
              </a:rPr>
              <a:t> (z != </a:t>
            </a:r>
            <a:r>
              <a:rPr lang="fr-CA" sz="1400" err="1">
                <a:solidFill>
                  <a:srgbClr val="0000FF"/>
                </a:solidFill>
                <a:latin typeface="Cascadia Mono" panose="020B0609020000020004" pitchFamily="49" charset="0"/>
              </a:rPr>
              <a:t>null</a:t>
            </a:r>
            <a:r>
              <a:rPr lang="fr-CA" sz="1400">
                <a:solidFill>
                  <a:srgbClr val="000000"/>
                </a:solidFill>
                <a:latin typeface="Cascadia Mono" panose="020B0609020000020004" pitchFamily="49" charset="0"/>
              </a:rPr>
              <a:t>)</a:t>
            </a:r>
          </a:p>
          <a:p>
            <a:r>
              <a:rPr lang="fr-CA" sz="1400">
                <a:solidFill>
                  <a:srgbClr val="000000"/>
                </a:solidFill>
                <a:latin typeface="Cascadia Mono" panose="020B0609020000020004" pitchFamily="49" charset="0"/>
              </a:rPr>
              <a:t>	{</a:t>
            </a:r>
          </a:p>
          <a:p>
            <a:r>
              <a:rPr lang="fr-CA" sz="1400">
                <a:solidFill>
                  <a:srgbClr val="000000"/>
                </a:solidFill>
                <a:latin typeface="Cascadia Mono" panose="020B0609020000020004" pitchFamily="49" charset="0"/>
              </a:rPr>
              <a:t>		</a:t>
            </a:r>
            <a:r>
              <a:rPr lang="fr-CA" sz="1400" err="1">
                <a:solidFill>
                  <a:srgbClr val="000000"/>
                </a:solidFill>
                <a:latin typeface="Cascadia Mono" panose="020B0609020000020004" pitchFamily="49" charset="0"/>
              </a:rPr>
              <a:t>z.Force</a:t>
            </a:r>
            <a:r>
              <a:rPr lang="fr-CA" sz="1400">
                <a:solidFill>
                  <a:srgbClr val="000000"/>
                </a:solidFill>
                <a:latin typeface="Cascadia Mono" panose="020B0609020000020004" pitchFamily="49" charset="0"/>
              </a:rPr>
              <a:t> = </a:t>
            </a:r>
            <a:r>
              <a:rPr lang="fr-CA" sz="1400" err="1">
                <a:solidFill>
                  <a:srgbClr val="000000"/>
                </a:solidFill>
                <a:latin typeface="Cascadia Mono" panose="020B0609020000020004" pitchFamily="49" charset="0"/>
              </a:rPr>
              <a:t>dto.NewForce</a:t>
            </a:r>
            <a:r>
              <a:rPr lang="fr-CA" sz="1400">
                <a:solidFill>
                  <a:srgbClr val="000000"/>
                </a:solidFill>
                <a:latin typeface="Cascadia Mono" panose="020B0609020000020004" pitchFamily="49" charset="0"/>
              </a:rPr>
              <a:t>;</a:t>
            </a:r>
          </a:p>
          <a:p>
            <a:r>
              <a:rPr lang="fr-CA" sz="1400">
                <a:solidFill>
                  <a:srgbClr val="000000"/>
                </a:solidFill>
                <a:latin typeface="Cascadia Mono" panose="020B0609020000020004" pitchFamily="49" charset="0"/>
              </a:rPr>
              <a:t>		_</a:t>
            </a:r>
            <a:r>
              <a:rPr lang="fr-CA" sz="1400" err="1">
                <a:solidFill>
                  <a:srgbClr val="000000"/>
                </a:solidFill>
                <a:latin typeface="Cascadia Mono" panose="020B0609020000020004" pitchFamily="49" charset="0"/>
              </a:rPr>
              <a:t>baseDonnees.SaveChanges</a:t>
            </a:r>
            <a:r>
              <a:rPr lang="fr-CA" sz="1400">
                <a:solidFill>
                  <a:srgbClr val="000000"/>
                </a:solidFill>
                <a:latin typeface="Cascadia Mono" panose="020B0609020000020004" pitchFamily="49" charset="0"/>
              </a:rPr>
              <a:t>();</a:t>
            </a:r>
          </a:p>
          <a:p>
            <a:r>
              <a:rPr lang="fr-CA" sz="1400">
                <a:solidFill>
                  <a:srgbClr val="0000FF"/>
                </a:solidFill>
                <a:latin typeface="Cascadia Mono" panose="020B0609020000020004" pitchFamily="49" charset="0"/>
              </a:rPr>
              <a:t>		return</a:t>
            </a:r>
            <a:r>
              <a:rPr lang="fr-CA" sz="1400">
                <a:solidFill>
                  <a:srgbClr val="000000"/>
                </a:solidFill>
                <a:latin typeface="Cascadia Mono" panose="020B0609020000020004" pitchFamily="49" charset="0"/>
              </a:rPr>
              <a:t> </a:t>
            </a:r>
            <a:r>
              <a:rPr lang="fr-CA" sz="1400" err="1">
                <a:solidFill>
                  <a:srgbClr val="000000"/>
                </a:solidFill>
                <a:latin typeface="Cascadia Mono" panose="020B0609020000020004" pitchFamily="49" charset="0"/>
              </a:rPr>
              <a:t>Json</a:t>
            </a:r>
            <a:r>
              <a:rPr lang="fr-CA" sz="1400">
                <a:solidFill>
                  <a:srgbClr val="000000"/>
                </a:solidFill>
                <a:latin typeface="Cascadia Mono" panose="020B0609020000020004" pitchFamily="49" charset="0"/>
              </a:rPr>
              <a:t>(z);</a:t>
            </a:r>
          </a:p>
          <a:p>
            <a:r>
              <a:rPr lang="fr-CA" sz="1400">
                <a:solidFill>
                  <a:srgbClr val="000000"/>
                </a:solidFill>
                <a:latin typeface="Cascadia Mono" panose="020B0609020000020004" pitchFamily="49" charset="0"/>
              </a:rPr>
              <a:t>	}</a:t>
            </a:r>
          </a:p>
          <a:p>
            <a:r>
              <a:rPr lang="en-US" sz="1400">
                <a:solidFill>
                  <a:srgbClr val="000000"/>
                </a:solidFill>
                <a:latin typeface="Cascadia Mono"/>
              </a:rPr>
              <a:t>	</a:t>
            </a:r>
            <a:r>
              <a:rPr lang="en-US" sz="1400">
                <a:solidFill>
                  <a:srgbClr val="0000FF"/>
                </a:solidFill>
                <a:latin typeface="Cascadia Mono" panose="020B0609020000020004" pitchFamily="49" charset="0"/>
              </a:rPr>
              <a:t> return</a:t>
            </a:r>
            <a:r>
              <a:rPr lang="en-US" sz="1400">
                <a:solidFill>
                  <a:srgbClr val="000000"/>
                </a:solidFill>
                <a:latin typeface="Cascadia Mono" panose="020B0609020000020004" pitchFamily="49" charset="0"/>
              </a:rPr>
              <a:t> </a:t>
            </a:r>
            <a:r>
              <a:rPr lang="en-US" sz="1400" err="1">
                <a:solidFill>
                  <a:srgbClr val="000000"/>
                </a:solidFill>
                <a:latin typeface="Cascadia Mono" panose="020B0609020000020004" pitchFamily="49" charset="0"/>
              </a:rPr>
              <a:t>NotFound</a:t>
            </a:r>
            <a:r>
              <a:rPr lang="en-US" sz="1400">
                <a:solidFill>
                  <a:srgbClr val="000000"/>
                </a:solidFill>
                <a:latin typeface="Cascadia Mono" panose="020B0609020000020004" pitchFamily="49" charset="0"/>
              </a:rPr>
              <a:t>(</a:t>
            </a:r>
            <a:r>
              <a:rPr lang="en-US" sz="1400">
                <a:solidFill>
                  <a:srgbClr val="A31515"/>
                </a:solidFill>
                <a:latin typeface="Cascadia Mono" panose="020B0609020000020004" pitchFamily="49" charset="0"/>
              </a:rPr>
              <a:t>"Could not find zombie with id: "</a:t>
            </a:r>
            <a:r>
              <a:rPr lang="en-US" sz="1400">
                <a:solidFill>
                  <a:srgbClr val="000000"/>
                </a:solidFill>
                <a:latin typeface="Cascadia Mono" panose="020B0609020000020004" pitchFamily="49" charset="0"/>
              </a:rPr>
              <a:t> + dto.id);</a:t>
            </a:r>
            <a:endParaRPr lang="en-US" sz="1400">
              <a:solidFill>
                <a:srgbClr val="000000"/>
              </a:solidFill>
              <a:latin typeface="Cascadia Mono"/>
            </a:endParaRPr>
          </a:p>
          <a:p>
            <a:r>
              <a:rPr lang="fr-CA" sz="1400">
                <a:solidFill>
                  <a:srgbClr val="000000"/>
                </a:solidFill>
                <a:latin typeface="Cascadia Mono" panose="020B0609020000020004" pitchFamily="49" charset="0"/>
              </a:rPr>
              <a:t>}</a:t>
            </a:r>
            <a:endParaRPr lang="fr-CA" sz="1400"/>
          </a:p>
        </p:txBody>
      </p:sp>
    </p:spTree>
    <p:extLst>
      <p:ext uri="{BB962C8B-B14F-4D97-AF65-F5344CB8AC3E}">
        <p14:creationId xmlns:p14="http://schemas.microsoft.com/office/powerpoint/2010/main" val="3365208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3C99C-179E-9457-2D04-B6D6F8616A94}"/>
              </a:ext>
            </a:extLst>
          </p:cNvPr>
          <p:cNvSpPr>
            <a:spLocks noGrp="1"/>
          </p:cNvSpPr>
          <p:nvPr>
            <p:ph type="title"/>
          </p:nvPr>
        </p:nvSpPr>
        <p:spPr/>
        <p:txBody>
          <a:bodyPr/>
          <a:lstStyle/>
          <a:p>
            <a:r>
              <a:rPr lang="fr-CA"/>
              <a:t>Exemple Post (</a:t>
            </a:r>
            <a:r>
              <a:rPr lang="fr-CA" err="1"/>
              <a:t>HttpParams</a:t>
            </a:r>
            <a:r>
              <a:rPr lang="fr-CA"/>
              <a:t>)</a:t>
            </a:r>
          </a:p>
        </p:txBody>
      </p:sp>
      <p:sp>
        <p:nvSpPr>
          <p:cNvPr id="3" name="Espace réservé du pied de page 2">
            <a:extLst>
              <a:ext uri="{FF2B5EF4-FFF2-40B4-BE49-F238E27FC236}">
                <a16:creationId xmlns:a16="http://schemas.microsoft.com/office/drawing/2014/main" id="{E230AAAA-FAFE-FBC7-4453-7DA96D592D0C}"/>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39DB4DE-BF17-057A-C7BA-73A5E18E993F}"/>
              </a:ext>
            </a:extLst>
          </p:cNvPr>
          <p:cNvSpPr>
            <a:spLocks noGrp="1"/>
          </p:cNvSpPr>
          <p:nvPr>
            <p:ph type="sldNum" sz="quarter" idx="12"/>
          </p:nvPr>
        </p:nvSpPr>
        <p:spPr/>
        <p:txBody>
          <a:bodyPr/>
          <a:lstStyle/>
          <a:p>
            <a:fld id="{C2CBE6A3-4AEF-4734-8AB8-E4DE745DFB5E}" type="slidenum">
              <a:rPr lang="fr-CA" smtClean="0"/>
              <a:t>17</a:t>
            </a:fld>
            <a:endParaRPr lang="fr-CA"/>
          </a:p>
        </p:txBody>
      </p:sp>
      <p:sp>
        <p:nvSpPr>
          <p:cNvPr id="7" name="Espace réservé du contenu 6">
            <a:extLst>
              <a:ext uri="{FF2B5EF4-FFF2-40B4-BE49-F238E27FC236}">
                <a16:creationId xmlns:a16="http://schemas.microsoft.com/office/drawing/2014/main" id="{00371E87-4E91-4E08-0F0D-9BC86FCC6876}"/>
              </a:ext>
            </a:extLst>
          </p:cNvPr>
          <p:cNvSpPr>
            <a:spLocks noGrp="1"/>
          </p:cNvSpPr>
          <p:nvPr>
            <p:ph idx="1"/>
          </p:nvPr>
        </p:nvSpPr>
        <p:spPr/>
        <p:txBody>
          <a:bodyPr vert="horz" lIns="0" tIns="45720" rIns="0" bIns="45720" rtlCol="0" anchor="t">
            <a:normAutofit/>
          </a:bodyPr>
          <a:lstStyle/>
          <a:p>
            <a:pPr marL="0" indent="0">
              <a:buNone/>
            </a:pPr>
            <a:r>
              <a:rPr lang="fr-CA"/>
              <a:t>Voici un contrôleur qui modifie un modèle et retourne un </a:t>
            </a:r>
            <a:r>
              <a:rPr lang="fr-CA" err="1"/>
              <a:t>JsonResult</a:t>
            </a:r>
            <a:r>
              <a:rPr lang="fr-CA"/>
              <a:t>.</a:t>
            </a:r>
          </a:p>
          <a:p>
            <a:pPr marL="0" indent="0">
              <a:buNone/>
            </a:pPr>
            <a:r>
              <a:rPr lang="fr-CA">
                <a:ea typeface="Calibri"/>
                <a:cs typeface="Calibri"/>
              </a:rPr>
              <a:t>Pour l’utiliser il faut inclure les </a:t>
            </a:r>
            <a:r>
              <a:rPr lang="fr-CA" err="1">
                <a:ea typeface="Calibri"/>
                <a:cs typeface="Calibri"/>
              </a:rPr>
              <a:t>HttpParams</a:t>
            </a:r>
            <a:r>
              <a:rPr lang="fr-CA">
                <a:ea typeface="Calibri"/>
                <a:cs typeface="Calibri"/>
              </a:rPr>
              <a:t> id et </a:t>
            </a:r>
            <a:r>
              <a:rPr lang="fr-CA" err="1">
                <a:ea typeface="Calibri"/>
                <a:cs typeface="Calibri"/>
              </a:rPr>
              <a:t>newForce</a:t>
            </a:r>
            <a:r>
              <a:rPr lang="fr-CA">
                <a:ea typeface="Calibri"/>
                <a:cs typeface="Calibri"/>
              </a:rPr>
              <a:t> dans l’URL</a:t>
            </a:r>
          </a:p>
          <a:p>
            <a:pPr marL="0" indent="0">
              <a:buNone/>
            </a:pPr>
            <a:r>
              <a:rPr lang="fr-CA">
                <a:ea typeface="Calibri"/>
                <a:cs typeface="Calibri"/>
              </a:rPr>
              <a:t>L’URL complet est donc /Zombie/</a:t>
            </a:r>
            <a:r>
              <a:rPr lang="fr-CA" err="1">
                <a:ea typeface="Calibri"/>
                <a:cs typeface="Calibri"/>
              </a:rPr>
              <a:t>ModifyZombieForce?id</a:t>
            </a:r>
            <a:r>
              <a:rPr lang="fr-CA">
                <a:ea typeface="Calibri"/>
                <a:cs typeface="Calibri"/>
              </a:rPr>
              <a:t>=</a:t>
            </a:r>
            <a:r>
              <a:rPr lang="fr-CA" err="1">
                <a:ea typeface="Calibri"/>
                <a:cs typeface="Calibri"/>
              </a:rPr>
              <a:t>X&amp;newForce</a:t>
            </a:r>
            <a:r>
              <a:rPr lang="fr-CA">
                <a:ea typeface="Calibri"/>
                <a:cs typeface="Calibri"/>
              </a:rPr>
              <a:t>=Y</a:t>
            </a:r>
          </a:p>
          <a:p>
            <a:pPr marL="0" indent="0">
              <a:buNone/>
            </a:pPr>
            <a:r>
              <a:rPr lang="fr-CA">
                <a:cs typeface="Calibri"/>
              </a:rPr>
              <a:t>OU</a:t>
            </a:r>
          </a:p>
          <a:p>
            <a:pPr marL="0" indent="0">
              <a:buNone/>
            </a:pPr>
            <a:r>
              <a:rPr lang="fr-CA">
                <a:ea typeface="Calibri"/>
                <a:cs typeface="Calibri"/>
              </a:rPr>
              <a:t>/Zombie/</a:t>
            </a:r>
            <a:r>
              <a:rPr lang="fr-CA" err="1">
                <a:ea typeface="Calibri"/>
                <a:cs typeface="Calibri"/>
              </a:rPr>
              <a:t>ModifyZombieForce</a:t>
            </a:r>
            <a:r>
              <a:rPr lang="fr-CA">
                <a:ea typeface="Calibri"/>
                <a:cs typeface="Calibri"/>
              </a:rPr>
              <a:t>/</a:t>
            </a:r>
            <a:r>
              <a:rPr lang="fr-CA" err="1">
                <a:ea typeface="Calibri"/>
                <a:cs typeface="Calibri"/>
              </a:rPr>
              <a:t>X?newForce</a:t>
            </a:r>
            <a:r>
              <a:rPr lang="fr-CA">
                <a:ea typeface="Calibri"/>
                <a:cs typeface="Calibri"/>
              </a:rPr>
              <a:t>=Y (Voir </a:t>
            </a:r>
            <a:r>
              <a:rPr lang="fr-CA" err="1">
                <a:ea typeface="Calibri"/>
                <a:cs typeface="Calibri"/>
              </a:rPr>
              <a:t>Program.cs</a:t>
            </a:r>
            <a:r>
              <a:rPr lang="fr-CA">
                <a:ea typeface="Calibri"/>
                <a:cs typeface="Calibri"/>
              </a:rPr>
              <a:t> pour mieux comprendre)</a:t>
            </a:r>
          </a:p>
          <a:p>
            <a:pPr marL="0" indent="0">
              <a:buNone/>
            </a:pPr>
            <a:endParaRPr lang="fr-CA"/>
          </a:p>
          <a:p>
            <a:pPr marL="0" indent="0">
              <a:buNone/>
            </a:pPr>
            <a:endParaRPr lang="fr-CA"/>
          </a:p>
        </p:txBody>
      </p:sp>
      <p:sp>
        <p:nvSpPr>
          <p:cNvPr id="5" name="ZoneTexte 4">
            <a:extLst>
              <a:ext uri="{FF2B5EF4-FFF2-40B4-BE49-F238E27FC236}">
                <a16:creationId xmlns:a16="http://schemas.microsoft.com/office/drawing/2014/main" id="{DC48E725-E10C-55A7-193E-B12970250277}"/>
              </a:ext>
            </a:extLst>
          </p:cNvPr>
          <p:cNvSpPr txBox="1"/>
          <p:nvPr/>
        </p:nvSpPr>
        <p:spPr>
          <a:xfrm>
            <a:off x="1002798" y="3542589"/>
            <a:ext cx="10247364" cy="2677656"/>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r>
              <a:rPr lang="fr-CA" sz="1400">
                <a:solidFill>
                  <a:srgbClr val="000000"/>
                </a:solidFill>
                <a:latin typeface="Cascadia Mono"/>
              </a:rPr>
              <a:t>[</a:t>
            </a:r>
            <a:r>
              <a:rPr lang="fr-CA" sz="1400" err="1">
                <a:solidFill>
                  <a:srgbClr val="000000"/>
                </a:solidFill>
                <a:latin typeface="Cascadia Mono"/>
              </a:rPr>
              <a:t>HttpPost</a:t>
            </a:r>
            <a:r>
              <a:rPr lang="fr-CA" sz="1400">
                <a:solidFill>
                  <a:srgbClr val="000000"/>
                </a:solidFill>
                <a:latin typeface="Cascadia Mono"/>
              </a:rPr>
              <a:t>]</a:t>
            </a:r>
          </a:p>
          <a:p>
            <a:r>
              <a:rPr lang="en-US" sz="1400">
                <a:solidFill>
                  <a:srgbClr val="0000FF"/>
                </a:solidFill>
                <a:latin typeface="Cascadia Mono"/>
              </a:rPr>
              <a:t>public</a:t>
            </a:r>
            <a:r>
              <a:rPr lang="en-US" sz="1400">
                <a:solidFill>
                  <a:srgbClr val="000000"/>
                </a:solidFill>
                <a:latin typeface="Cascadia Mono"/>
              </a:rPr>
              <a:t> </a:t>
            </a:r>
            <a:r>
              <a:rPr lang="en-US" sz="1400">
                <a:solidFill>
                  <a:srgbClr val="0000FF"/>
                </a:solidFill>
                <a:latin typeface="Cascadia Mono"/>
              </a:rPr>
              <a:t>async</a:t>
            </a:r>
            <a:r>
              <a:rPr lang="en-US" sz="1400">
                <a:solidFill>
                  <a:srgbClr val="000000"/>
                </a:solidFill>
                <a:latin typeface="Cascadia Mono"/>
              </a:rPr>
              <a:t> Task&lt;</a:t>
            </a:r>
            <a:r>
              <a:rPr lang="en-US" sz="1400" err="1">
                <a:solidFill>
                  <a:srgbClr val="000000"/>
                </a:solidFill>
                <a:latin typeface="Cascadia Mono"/>
              </a:rPr>
              <a:t>IActionResult</a:t>
            </a:r>
            <a:r>
              <a:rPr lang="en-US" sz="1400">
                <a:solidFill>
                  <a:srgbClr val="000000"/>
                </a:solidFill>
                <a:latin typeface="Cascadia Mono"/>
              </a:rPr>
              <a:t>&gt; </a:t>
            </a:r>
            <a:r>
              <a:rPr lang="en-US" sz="1400" err="1">
                <a:solidFill>
                  <a:srgbClr val="000000"/>
                </a:solidFill>
                <a:latin typeface="Cascadia Mono"/>
              </a:rPr>
              <a:t>ModifyZombieForce</a:t>
            </a:r>
            <a:r>
              <a:rPr lang="en-US" sz="1400">
                <a:solidFill>
                  <a:srgbClr val="000000"/>
                </a:solidFill>
                <a:latin typeface="Cascadia Mono"/>
              </a:rPr>
              <a:t>(</a:t>
            </a:r>
            <a:r>
              <a:rPr lang="en-US" sz="1400">
                <a:solidFill>
                  <a:srgbClr val="0000FF"/>
                </a:solidFill>
                <a:latin typeface="Cascadia Mono"/>
              </a:rPr>
              <a:t>int</a:t>
            </a:r>
            <a:r>
              <a:rPr lang="en-US" sz="1400">
                <a:solidFill>
                  <a:srgbClr val="000000"/>
                </a:solidFill>
                <a:latin typeface="Cascadia Mono"/>
              </a:rPr>
              <a:t> id, </a:t>
            </a:r>
            <a:r>
              <a:rPr lang="en-US" sz="1400">
                <a:solidFill>
                  <a:srgbClr val="0000FF"/>
                </a:solidFill>
                <a:latin typeface="Cascadia Mono"/>
              </a:rPr>
              <a:t>int</a:t>
            </a:r>
            <a:r>
              <a:rPr lang="en-US" sz="1400">
                <a:solidFill>
                  <a:srgbClr val="000000"/>
                </a:solidFill>
                <a:latin typeface="Cascadia Mono"/>
              </a:rPr>
              <a:t> </a:t>
            </a:r>
            <a:r>
              <a:rPr lang="en-US" sz="1400" err="1">
                <a:solidFill>
                  <a:srgbClr val="000000"/>
                </a:solidFill>
                <a:latin typeface="Cascadia Mono"/>
              </a:rPr>
              <a:t>newForce</a:t>
            </a:r>
            <a:r>
              <a:rPr lang="en-US" sz="1400">
                <a:solidFill>
                  <a:srgbClr val="000000"/>
                </a:solidFill>
                <a:latin typeface="Cascadia Mono"/>
              </a:rPr>
              <a:t>)</a:t>
            </a:r>
          </a:p>
          <a:p>
            <a:r>
              <a:rPr lang="fr-CA" sz="1400">
                <a:solidFill>
                  <a:srgbClr val="000000"/>
                </a:solidFill>
                <a:latin typeface="Cascadia Mono" panose="020B0609020000020004" pitchFamily="49" charset="0"/>
              </a:rPr>
              <a:t>{</a:t>
            </a:r>
          </a:p>
          <a:p>
            <a:r>
              <a:rPr lang="fr-CA" sz="1400">
                <a:solidFill>
                  <a:srgbClr val="000000"/>
                </a:solidFill>
                <a:latin typeface="Cascadia Mono" panose="020B0609020000020004" pitchFamily="49" charset="0"/>
              </a:rPr>
              <a:t>    Zombie? z = </a:t>
            </a:r>
            <a:r>
              <a:rPr lang="fr-CA" sz="1400" err="1">
                <a:solidFill>
                  <a:srgbClr val="0000FF"/>
                </a:solidFill>
                <a:latin typeface="Cascadia Mono" panose="020B0609020000020004" pitchFamily="49" charset="0"/>
              </a:rPr>
              <a:t>await</a:t>
            </a:r>
            <a:r>
              <a:rPr lang="fr-CA" sz="1400">
                <a:solidFill>
                  <a:srgbClr val="000000"/>
                </a:solidFill>
                <a:latin typeface="Cascadia Mono" panose="020B0609020000020004" pitchFamily="49" charset="0"/>
              </a:rPr>
              <a:t> _</a:t>
            </a:r>
            <a:r>
              <a:rPr lang="fr-CA" sz="1400" err="1">
                <a:solidFill>
                  <a:srgbClr val="000000"/>
                </a:solidFill>
                <a:latin typeface="Cascadia Mono" panose="020B0609020000020004" pitchFamily="49" charset="0"/>
              </a:rPr>
              <a:t>baseDonnees.Zombies.FindAsync</a:t>
            </a:r>
            <a:r>
              <a:rPr lang="fr-CA" sz="1400">
                <a:solidFill>
                  <a:srgbClr val="000000"/>
                </a:solidFill>
                <a:latin typeface="Cascadia Mono" panose="020B0609020000020004" pitchFamily="49" charset="0"/>
              </a:rPr>
              <a:t>(id);</a:t>
            </a:r>
          </a:p>
          <a:p>
            <a:r>
              <a:rPr lang="fr-CA" sz="1400">
                <a:solidFill>
                  <a:srgbClr val="000000"/>
                </a:solidFill>
                <a:latin typeface="Cascadia Mono" panose="020B0609020000020004" pitchFamily="49" charset="0"/>
              </a:rPr>
              <a:t>    </a:t>
            </a:r>
            <a:r>
              <a:rPr lang="fr-CA" sz="1400">
                <a:solidFill>
                  <a:srgbClr val="0000FF"/>
                </a:solidFill>
                <a:latin typeface="Cascadia Mono" panose="020B0609020000020004" pitchFamily="49" charset="0"/>
              </a:rPr>
              <a:t>if</a:t>
            </a:r>
            <a:r>
              <a:rPr lang="fr-CA" sz="1400">
                <a:solidFill>
                  <a:srgbClr val="000000"/>
                </a:solidFill>
                <a:latin typeface="Cascadia Mono" panose="020B0609020000020004" pitchFamily="49" charset="0"/>
              </a:rPr>
              <a:t> (z != </a:t>
            </a:r>
            <a:r>
              <a:rPr lang="fr-CA" sz="1400" err="1">
                <a:solidFill>
                  <a:srgbClr val="0000FF"/>
                </a:solidFill>
                <a:latin typeface="Cascadia Mono" panose="020B0609020000020004" pitchFamily="49" charset="0"/>
              </a:rPr>
              <a:t>null</a:t>
            </a:r>
            <a:r>
              <a:rPr lang="fr-CA" sz="1400">
                <a:solidFill>
                  <a:srgbClr val="000000"/>
                </a:solidFill>
                <a:latin typeface="Cascadia Mono" panose="020B0609020000020004" pitchFamily="49" charset="0"/>
              </a:rPr>
              <a:t>)</a:t>
            </a:r>
          </a:p>
          <a:p>
            <a:r>
              <a:rPr lang="fr-CA" sz="1400">
                <a:solidFill>
                  <a:srgbClr val="000000"/>
                </a:solidFill>
                <a:latin typeface="Cascadia Mono" panose="020B0609020000020004" pitchFamily="49" charset="0"/>
              </a:rPr>
              <a:t>    {</a:t>
            </a:r>
          </a:p>
          <a:p>
            <a:r>
              <a:rPr lang="fr-CA" sz="1400">
                <a:solidFill>
                  <a:srgbClr val="000000"/>
                </a:solidFill>
                <a:latin typeface="Cascadia Mono" panose="020B0609020000020004" pitchFamily="49" charset="0"/>
              </a:rPr>
              <a:t>		</a:t>
            </a:r>
            <a:r>
              <a:rPr lang="fr-CA" sz="1400" err="1">
                <a:solidFill>
                  <a:srgbClr val="000000"/>
                </a:solidFill>
                <a:latin typeface="Cascadia Mono" panose="020B0609020000020004" pitchFamily="49" charset="0"/>
              </a:rPr>
              <a:t>z.Force</a:t>
            </a:r>
            <a:r>
              <a:rPr lang="fr-CA" sz="1400">
                <a:solidFill>
                  <a:srgbClr val="000000"/>
                </a:solidFill>
                <a:latin typeface="Cascadia Mono" panose="020B0609020000020004" pitchFamily="49" charset="0"/>
              </a:rPr>
              <a:t> = </a:t>
            </a:r>
            <a:r>
              <a:rPr lang="fr-CA" sz="1400" err="1">
                <a:solidFill>
                  <a:srgbClr val="000000"/>
                </a:solidFill>
                <a:latin typeface="Cascadia Mono" panose="020B0609020000020004" pitchFamily="49" charset="0"/>
              </a:rPr>
              <a:t>newForce</a:t>
            </a:r>
            <a:r>
              <a:rPr lang="fr-CA" sz="1400">
                <a:solidFill>
                  <a:srgbClr val="000000"/>
                </a:solidFill>
                <a:latin typeface="Cascadia Mono" panose="020B0609020000020004" pitchFamily="49" charset="0"/>
              </a:rPr>
              <a:t>;</a:t>
            </a:r>
          </a:p>
          <a:p>
            <a:r>
              <a:rPr lang="fr-CA" sz="1400">
                <a:solidFill>
                  <a:srgbClr val="000000"/>
                </a:solidFill>
                <a:latin typeface="Cascadia Mono" panose="020B0609020000020004" pitchFamily="49" charset="0"/>
              </a:rPr>
              <a:t>		_</a:t>
            </a:r>
            <a:r>
              <a:rPr lang="fr-CA" sz="1400" err="1">
                <a:solidFill>
                  <a:srgbClr val="000000"/>
                </a:solidFill>
                <a:latin typeface="Cascadia Mono" panose="020B0609020000020004" pitchFamily="49" charset="0"/>
              </a:rPr>
              <a:t>baseDonnees.SaveChanges</a:t>
            </a:r>
            <a:r>
              <a:rPr lang="fr-CA" sz="1400">
                <a:solidFill>
                  <a:srgbClr val="000000"/>
                </a:solidFill>
                <a:latin typeface="Cascadia Mono" panose="020B0609020000020004" pitchFamily="49" charset="0"/>
              </a:rPr>
              <a:t>();</a:t>
            </a:r>
          </a:p>
          <a:p>
            <a:r>
              <a:rPr lang="fr-CA" sz="1400">
                <a:solidFill>
                  <a:srgbClr val="000000"/>
                </a:solidFill>
                <a:latin typeface="Cascadia Mono" panose="020B0609020000020004" pitchFamily="49" charset="0"/>
              </a:rPr>
              <a:t>        </a:t>
            </a:r>
            <a:r>
              <a:rPr lang="fr-CA" sz="1400">
                <a:solidFill>
                  <a:srgbClr val="0000FF"/>
                </a:solidFill>
                <a:latin typeface="Cascadia Mono" panose="020B0609020000020004" pitchFamily="49" charset="0"/>
              </a:rPr>
              <a:t>return</a:t>
            </a:r>
            <a:r>
              <a:rPr lang="fr-CA" sz="1400">
                <a:solidFill>
                  <a:srgbClr val="000000"/>
                </a:solidFill>
                <a:latin typeface="Cascadia Mono" panose="020B0609020000020004" pitchFamily="49" charset="0"/>
              </a:rPr>
              <a:t> </a:t>
            </a:r>
            <a:r>
              <a:rPr lang="fr-CA" sz="1400" err="1">
                <a:solidFill>
                  <a:srgbClr val="000000"/>
                </a:solidFill>
                <a:latin typeface="Cascadia Mono" panose="020B0609020000020004" pitchFamily="49" charset="0"/>
              </a:rPr>
              <a:t>Json</a:t>
            </a:r>
            <a:r>
              <a:rPr lang="fr-CA" sz="1400">
                <a:solidFill>
                  <a:srgbClr val="000000"/>
                </a:solidFill>
                <a:latin typeface="Cascadia Mono" panose="020B0609020000020004" pitchFamily="49" charset="0"/>
              </a:rPr>
              <a:t>(z);</a:t>
            </a:r>
          </a:p>
          <a:p>
            <a:r>
              <a:rPr lang="fr-CA" sz="1400">
                <a:solidFill>
                  <a:srgbClr val="000000"/>
                </a:solidFill>
                <a:latin typeface="Cascadia Mono" panose="020B0609020000020004" pitchFamily="49" charset="0"/>
              </a:rPr>
              <a:t>    }</a:t>
            </a:r>
          </a:p>
          <a:p>
            <a:r>
              <a:rPr lang="en-US" sz="1400">
                <a:solidFill>
                  <a:srgbClr val="000000"/>
                </a:solidFill>
                <a:latin typeface="Cascadia Mono"/>
              </a:rPr>
              <a:t> 	</a:t>
            </a:r>
            <a:r>
              <a:rPr lang="en-US" sz="1400">
                <a:solidFill>
                  <a:srgbClr val="0000FF"/>
                </a:solidFill>
                <a:latin typeface="Cascadia Mono" panose="020B0609020000020004" pitchFamily="49" charset="0"/>
              </a:rPr>
              <a:t>return</a:t>
            </a:r>
            <a:r>
              <a:rPr lang="en-US" sz="1400">
                <a:solidFill>
                  <a:srgbClr val="000000"/>
                </a:solidFill>
                <a:latin typeface="Cascadia Mono" panose="020B0609020000020004" pitchFamily="49" charset="0"/>
              </a:rPr>
              <a:t> </a:t>
            </a:r>
            <a:r>
              <a:rPr lang="en-US" sz="1400" err="1">
                <a:solidFill>
                  <a:srgbClr val="000000"/>
                </a:solidFill>
                <a:latin typeface="Cascadia Mono" panose="020B0609020000020004" pitchFamily="49" charset="0"/>
              </a:rPr>
              <a:t>NotFound</a:t>
            </a:r>
            <a:r>
              <a:rPr lang="en-US" sz="1400">
                <a:solidFill>
                  <a:srgbClr val="000000"/>
                </a:solidFill>
                <a:latin typeface="Cascadia Mono" panose="020B0609020000020004" pitchFamily="49" charset="0"/>
              </a:rPr>
              <a:t>(</a:t>
            </a:r>
            <a:r>
              <a:rPr lang="en-US" sz="1400">
                <a:solidFill>
                  <a:srgbClr val="A31515"/>
                </a:solidFill>
                <a:latin typeface="Cascadia Mono" panose="020B0609020000020004" pitchFamily="49" charset="0"/>
              </a:rPr>
              <a:t>"Could not find zombie with id: "</a:t>
            </a:r>
            <a:r>
              <a:rPr lang="en-US" sz="1400">
                <a:solidFill>
                  <a:srgbClr val="000000"/>
                </a:solidFill>
                <a:latin typeface="Cascadia Mono" panose="020B0609020000020004" pitchFamily="49" charset="0"/>
              </a:rPr>
              <a:t> + </a:t>
            </a:r>
            <a:r>
              <a:rPr lang="en-US" sz="1400">
                <a:solidFill>
                  <a:srgbClr val="000000"/>
                </a:solidFill>
                <a:latin typeface="Cascadia Mono"/>
              </a:rPr>
              <a:t>Id);</a:t>
            </a:r>
          </a:p>
          <a:p>
            <a:r>
              <a:rPr lang="fr-CA" sz="1400">
                <a:solidFill>
                  <a:srgbClr val="000000"/>
                </a:solidFill>
                <a:latin typeface="Cascadia Mono" panose="020B0609020000020004" pitchFamily="49" charset="0"/>
              </a:rPr>
              <a:t>}</a:t>
            </a:r>
            <a:endParaRPr lang="fr-CA" sz="1400"/>
          </a:p>
        </p:txBody>
      </p:sp>
    </p:spTree>
    <p:extLst>
      <p:ext uri="{BB962C8B-B14F-4D97-AF65-F5344CB8AC3E}">
        <p14:creationId xmlns:p14="http://schemas.microsoft.com/office/powerpoint/2010/main" val="3822255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3C99C-179E-9457-2D04-B6D6F8616A94}"/>
              </a:ext>
            </a:extLst>
          </p:cNvPr>
          <p:cNvSpPr>
            <a:spLocks noGrp="1"/>
          </p:cNvSpPr>
          <p:nvPr>
            <p:ph type="title"/>
          </p:nvPr>
        </p:nvSpPr>
        <p:spPr/>
        <p:txBody>
          <a:bodyPr/>
          <a:lstStyle/>
          <a:p>
            <a:r>
              <a:rPr lang="fr-CA"/>
              <a:t>Exemple Post (URL)</a:t>
            </a:r>
          </a:p>
        </p:txBody>
      </p:sp>
      <p:sp>
        <p:nvSpPr>
          <p:cNvPr id="3" name="Espace réservé du pied de page 2">
            <a:extLst>
              <a:ext uri="{FF2B5EF4-FFF2-40B4-BE49-F238E27FC236}">
                <a16:creationId xmlns:a16="http://schemas.microsoft.com/office/drawing/2014/main" id="{E230AAAA-FAFE-FBC7-4453-7DA96D592D0C}"/>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39DB4DE-BF17-057A-C7BA-73A5E18E993F}"/>
              </a:ext>
            </a:extLst>
          </p:cNvPr>
          <p:cNvSpPr>
            <a:spLocks noGrp="1"/>
          </p:cNvSpPr>
          <p:nvPr>
            <p:ph type="sldNum" sz="quarter" idx="12"/>
          </p:nvPr>
        </p:nvSpPr>
        <p:spPr/>
        <p:txBody>
          <a:bodyPr/>
          <a:lstStyle/>
          <a:p>
            <a:fld id="{C2CBE6A3-4AEF-4734-8AB8-E4DE745DFB5E}" type="slidenum">
              <a:rPr lang="fr-CA" smtClean="0"/>
              <a:t>18</a:t>
            </a:fld>
            <a:endParaRPr lang="fr-CA"/>
          </a:p>
        </p:txBody>
      </p:sp>
      <p:sp>
        <p:nvSpPr>
          <p:cNvPr id="7" name="Espace réservé du contenu 6">
            <a:extLst>
              <a:ext uri="{FF2B5EF4-FFF2-40B4-BE49-F238E27FC236}">
                <a16:creationId xmlns:a16="http://schemas.microsoft.com/office/drawing/2014/main" id="{00371E87-4E91-4E08-0F0D-9BC86FCC6876}"/>
              </a:ext>
            </a:extLst>
          </p:cNvPr>
          <p:cNvSpPr>
            <a:spLocks noGrp="1"/>
          </p:cNvSpPr>
          <p:nvPr>
            <p:ph idx="1"/>
          </p:nvPr>
        </p:nvSpPr>
        <p:spPr/>
        <p:txBody>
          <a:bodyPr vert="horz" lIns="0" tIns="45720" rIns="0" bIns="45720" rtlCol="0" anchor="t">
            <a:normAutofit/>
          </a:bodyPr>
          <a:lstStyle/>
          <a:p>
            <a:pPr marL="0" indent="0">
              <a:buNone/>
            </a:pPr>
            <a:r>
              <a:rPr lang="fr-CA"/>
              <a:t>La même chose, mais avec les données passées à travers l’url</a:t>
            </a:r>
          </a:p>
          <a:p>
            <a:pPr marL="0" indent="0">
              <a:buNone/>
            </a:pPr>
            <a:r>
              <a:rPr lang="fr-CA">
                <a:ea typeface="Calibri"/>
                <a:cs typeface="Calibri"/>
              </a:rPr>
              <a:t>L’URL complet est donc /Zombie/</a:t>
            </a:r>
            <a:r>
              <a:rPr lang="fr-CA" err="1">
                <a:ea typeface="Calibri"/>
                <a:cs typeface="Calibri"/>
              </a:rPr>
              <a:t>ModifyZombieForce</a:t>
            </a:r>
            <a:r>
              <a:rPr lang="fr-CA">
                <a:ea typeface="Calibri"/>
                <a:cs typeface="Calibri"/>
              </a:rPr>
              <a:t>/X/Y</a:t>
            </a:r>
          </a:p>
          <a:p>
            <a:pPr marL="0" indent="0">
              <a:buNone/>
            </a:pPr>
            <a:endParaRPr lang="fr-CA"/>
          </a:p>
          <a:p>
            <a:pPr marL="0" indent="0">
              <a:buNone/>
            </a:pPr>
            <a:endParaRPr lang="fr-CA"/>
          </a:p>
          <a:p>
            <a:pPr marL="0" indent="0">
              <a:buNone/>
            </a:pPr>
            <a:endParaRPr lang="fr-CA">
              <a:ea typeface="Calibri"/>
              <a:cs typeface="Calibri"/>
            </a:endParaRPr>
          </a:p>
          <a:p>
            <a:pPr marL="0" indent="0">
              <a:buNone/>
            </a:pPr>
            <a:endParaRPr lang="fr-CA">
              <a:ea typeface="Calibri"/>
              <a:cs typeface="Calibri"/>
            </a:endParaRPr>
          </a:p>
          <a:p>
            <a:pPr marL="0" indent="0">
              <a:buNone/>
            </a:pPr>
            <a:endParaRPr lang="fr-CA">
              <a:ea typeface="Calibri"/>
              <a:cs typeface="Calibri"/>
            </a:endParaRPr>
          </a:p>
          <a:p>
            <a:pPr marL="0" indent="0">
              <a:buNone/>
            </a:pPr>
            <a:endParaRPr lang="fr-CA">
              <a:ea typeface="Calibri"/>
              <a:cs typeface="Calibri"/>
            </a:endParaRPr>
          </a:p>
          <a:p>
            <a:pPr marL="0" indent="0">
              <a:buNone/>
            </a:pPr>
            <a:endParaRPr lang="fr-CA">
              <a:ea typeface="Calibri"/>
              <a:cs typeface="Calibri"/>
            </a:endParaRPr>
          </a:p>
          <a:p>
            <a:pPr marL="0" indent="0">
              <a:buNone/>
            </a:pPr>
            <a:r>
              <a:rPr lang="fr-CA">
                <a:highlight>
                  <a:srgbClr val="FFFF00"/>
                </a:highlight>
                <a:ea typeface="Calibri"/>
                <a:cs typeface="Calibri"/>
              </a:rPr>
              <a:t>Attention: Cette technique nécessite des changements dans </a:t>
            </a:r>
            <a:r>
              <a:rPr lang="fr-CA" err="1">
                <a:highlight>
                  <a:srgbClr val="FFFF00"/>
                </a:highlight>
                <a:ea typeface="Calibri"/>
                <a:cs typeface="Calibri"/>
              </a:rPr>
              <a:t>Program.cs</a:t>
            </a:r>
            <a:endParaRPr lang="fr-CA">
              <a:highlight>
                <a:srgbClr val="FFFF00"/>
              </a:highlight>
              <a:ea typeface="Calibri"/>
              <a:cs typeface="Calibri"/>
            </a:endParaRPr>
          </a:p>
        </p:txBody>
      </p:sp>
      <p:sp>
        <p:nvSpPr>
          <p:cNvPr id="5" name="ZoneTexte 4">
            <a:extLst>
              <a:ext uri="{FF2B5EF4-FFF2-40B4-BE49-F238E27FC236}">
                <a16:creationId xmlns:a16="http://schemas.microsoft.com/office/drawing/2014/main" id="{DC48E725-E10C-55A7-193E-B12970250277}"/>
              </a:ext>
            </a:extLst>
          </p:cNvPr>
          <p:cNvSpPr txBox="1"/>
          <p:nvPr/>
        </p:nvSpPr>
        <p:spPr>
          <a:xfrm>
            <a:off x="1002798" y="2313144"/>
            <a:ext cx="10247364" cy="2677656"/>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r>
              <a:rPr lang="fr-CA" sz="1400">
                <a:solidFill>
                  <a:srgbClr val="000000"/>
                </a:solidFill>
                <a:latin typeface="Cascadia Mono"/>
              </a:rPr>
              <a:t>[</a:t>
            </a:r>
            <a:r>
              <a:rPr lang="fr-CA" sz="1400" err="1">
                <a:solidFill>
                  <a:srgbClr val="000000"/>
                </a:solidFill>
                <a:latin typeface="Cascadia Mono"/>
              </a:rPr>
              <a:t>HttpPost</a:t>
            </a:r>
            <a:r>
              <a:rPr lang="fr-CA" sz="1400">
                <a:solidFill>
                  <a:srgbClr val="000000"/>
                </a:solidFill>
                <a:latin typeface="Cascadia Mono"/>
              </a:rPr>
              <a:t>("/Zombie/</a:t>
            </a:r>
            <a:r>
              <a:rPr lang="en-US" sz="1400" err="1">
                <a:solidFill>
                  <a:srgbClr val="000000"/>
                </a:solidFill>
                <a:latin typeface="Cascadia Mono"/>
              </a:rPr>
              <a:t>ModifyZombieForce</a:t>
            </a:r>
            <a:r>
              <a:rPr lang="fr-CA" sz="1400">
                <a:solidFill>
                  <a:srgbClr val="000000"/>
                </a:solidFill>
                <a:latin typeface="Cascadia Mono"/>
              </a:rPr>
              <a:t>/{id}/{</a:t>
            </a:r>
            <a:r>
              <a:rPr lang="en-US" sz="1400" err="1">
                <a:solidFill>
                  <a:srgbClr val="000000"/>
                </a:solidFill>
                <a:latin typeface="Cascadia Mono"/>
              </a:rPr>
              <a:t>newForce</a:t>
            </a:r>
            <a:r>
              <a:rPr lang="fr-CA" sz="1400">
                <a:solidFill>
                  <a:srgbClr val="000000"/>
                </a:solidFill>
                <a:latin typeface="Cascadia Mono"/>
              </a:rPr>
              <a:t>}")]</a:t>
            </a:r>
          </a:p>
          <a:p>
            <a:r>
              <a:rPr lang="en-US" sz="1400">
                <a:solidFill>
                  <a:srgbClr val="0000FF"/>
                </a:solidFill>
                <a:latin typeface="Cascadia Mono"/>
              </a:rPr>
              <a:t>public</a:t>
            </a:r>
            <a:r>
              <a:rPr lang="en-US" sz="1400">
                <a:solidFill>
                  <a:srgbClr val="000000"/>
                </a:solidFill>
                <a:latin typeface="Cascadia Mono"/>
              </a:rPr>
              <a:t> </a:t>
            </a:r>
            <a:r>
              <a:rPr lang="en-US" sz="1400">
                <a:solidFill>
                  <a:srgbClr val="0000FF"/>
                </a:solidFill>
                <a:latin typeface="Cascadia Mono"/>
              </a:rPr>
              <a:t>async</a:t>
            </a:r>
            <a:r>
              <a:rPr lang="en-US" sz="1400">
                <a:solidFill>
                  <a:srgbClr val="000000"/>
                </a:solidFill>
                <a:latin typeface="Cascadia Mono"/>
              </a:rPr>
              <a:t> Task&lt;</a:t>
            </a:r>
            <a:r>
              <a:rPr lang="en-US" sz="1400" err="1">
                <a:solidFill>
                  <a:srgbClr val="000000"/>
                </a:solidFill>
                <a:latin typeface="Cascadia Mono"/>
              </a:rPr>
              <a:t>IActionResult</a:t>
            </a:r>
            <a:r>
              <a:rPr lang="en-US" sz="1400">
                <a:solidFill>
                  <a:srgbClr val="000000"/>
                </a:solidFill>
                <a:latin typeface="Cascadia Mono"/>
              </a:rPr>
              <a:t>&gt; </a:t>
            </a:r>
            <a:r>
              <a:rPr lang="en-US" sz="1400" err="1">
                <a:solidFill>
                  <a:srgbClr val="000000"/>
                </a:solidFill>
                <a:latin typeface="Cascadia Mono"/>
              </a:rPr>
              <a:t>ModifyZombieForce</a:t>
            </a:r>
            <a:r>
              <a:rPr lang="en-US" sz="1400">
                <a:solidFill>
                  <a:srgbClr val="000000"/>
                </a:solidFill>
                <a:latin typeface="Cascadia Mono"/>
              </a:rPr>
              <a:t>(</a:t>
            </a:r>
            <a:r>
              <a:rPr lang="en-US" sz="1400">
                <a:solidFill>
                  <a:srgbClr val="0000FF"/>
                </a:solidFill>
                <a:latin typeface="Cascadia Mono"/>
              </a:rPr>
              <a:t>int</a:t>
            </a:r>
            <a:r>
              <a:rPr lang="en-US" sz="1400">
                <a:solidFill>
                  <a:srgbClr val="000000"/>
                </a:solidFill>
                <a:latin typeface="Cascadia Mono"/>
              </a:rPr>
              <a:t> id, </a:t>
            </a:r>
            <a:r>
              <a:rPr lang="en-US" sz="1400">
                <a:solidFill>
                  <a:srgbClr val="0000FF"/>
                </a:solidFill>
                <a:latin typeface="Cascadia Mono"/>
              </a:rPr>
              <a:t>int</a:t>
            </a:r>
            <a:r>
              <a:rPr lang="en-US" sz="1400">
                <a:solidFill>
                  <a:srgbClr val="000000"/>
                </a:solidFill>
                <a:latin typeface="Cascadia Mono"/>
              </a:rPr>
              <a:t> </a:t>
            </a:r>
            <a:r>
              <a:rPr lang="en-US" sz="1400" err="1">
                <a:solidFill>
                  <a:srgbClr val="000000"/>
                </a:solidFill>
                <a:latin typeface="Cascadia Mono"/>
              </a:rPr>
              <a:t>newForce</a:t>
            </a:r>
            <a:r>
              <a:rPr lang="en-US" sz="1400">
                <a:solidFill>
                  <a:srgbClr val="000000"/>
                </a:solidFill>
                <a:latin typeface="Cascadia Mono"/>
              </a:rPr>
              <a:t>)</a:t>
            </a:r>
          </a:p>
          <a:p>
            <a:r>
              <a:rPr lang="fr-CA" sz="1400">
                <a:solidFill>
                  <a:srgbClr val="000000"/>
                </a:solidFill>
                <a:latin typeface="Cascadia Mono" panose="020B0609020000020004" pitchFamily="49" charset="0"/>
              </a:rPr>
              <a:t>{</a:t>
            </a:r>
          </a:p>
          <a:p>
            <a:r>
              <a:rPr lang="fr-CA" sz="1400">
                <a:solidFill>
                  <a:srgbClr val="000000"/>
                </a:solidFill>
                <a:latin typeface="Cascadia Mono" panose="020B0609020000020004" pitchFamily="49" charset="0"/>
              </a:rPr>
              <a:t>    Zombie? z = </a:t>
            </a:r>
            <a:r>
              <a:rPr lang="fr-CA" sz="1400" err="1">
                <a:solidFill>
                  <a:srgbClr val="0000FF"/>
                </a:solidFill>
                <a:latin typeface="Cascadia Mono" panose="020B0609020000020004" pitchFamily="49" charset="0"/>
              </a:rPr>
              <a:t>await</a:t>
            </a:r>
            <a:r>
              <a:rPr lang="fr-CA" sz="1400">
                <a:solidFill>
                  <a:srgbClr val="000000"/>
                </a:solidFill>
                <a:latin typeface="Cascadia Mono" panose="020B0609020000020004" pitchFamily="49" charset="0"/>
              </a:rPr>
              <a:t> _</a:t>
            </a:r>
            <a:r>
              <a:rPr lang="fr-CA" sz="1400" err="1">
                <a:solidFill>
                  <a:srgbClr val="000000"/>
                </a:solidFill>
                <a:latin typeface="Cascadia Mono" panose="020B0609020000020004" pitchFamily="49" charset="0"/>
              </a:rPr>
              <a:t>baseDonnees.Zombies.FindAsync</a:t>
            </a:r>
            <a:r>
              <a:rPr lang="fr-CA" sz="1400">
                <a:solidFill>
                  <a:srgbClr val="000000"/>
                </a:solidFill>
                <a:latin typeface="Cascadia Mono" panose="020B0609020000020004" pitchFamily="49" charset="0"/>
              </a:rPr>
              <a:t>(id);</a:t>
            </a:r>
          </a:p>
          <a:p>
            <a:r>
              <a:rPr lang="fr-CA" sz="1400">
                <a:solidFill>
                  <a:srgbClr val="000000"/>
                </a:solidFill>
                <a:latin typeface="Cascadia Mono" panose="020B0609020000020004" pitchFamily="49" charset="0"/>
              </a:rPr>
              <a:t>    </a:t>
            </a:r>
            <a:r>
              <a:rPr lang="fr-CA" sz="1400">
                <a:solidFill>
                  <a:srgbClr val="0000FF"/>
                </a:solidFill>
                <a:latin typeface="Cascadia Mono" panose="020B0609020000020004" pitchFamily="49" charset="0"/>
              </a:rPr>
              <a:t>if</a:t>
            </a:r>
            <a:r>
              <a:rPr lang="fr-CA" sz="1400">
                <a:solidFill>
                  <a:srgbClr val="000000"/>
                </a:solidFill>
                <a:latin typeface="Cascadia Mono" panose="020B0609020000020004" pitchFamily="49" charset="0"/>
              </a:rPr>
              <a:t> (z != </a:t>
            </a:r>
            <a:r>
              <a:rPr lang="fr-CA" sz="1400" err="1">
                <a:solidFill>
                  <a:srgbClr val="0000FF"/>
                </a:solidFill>
                <a:latin typeface="Cascadia Mono" panose="020B0609020000020004" pitchFamily="49" charset="0"/>
              </a:rPr>
              <a:t>null</a:t>
            </a:r>
            <a:r>
              <a:rPr lang="fr-CA" sz="1400">
                <a:solidFill>
                  <a:srgbClr val="000000"/>
                </a:solidFill>
                <a:latin typeface="Cascadia Mono" panose="020B0609020000020004" pitchFamily="49" charset="0"/>
              </a:rPr>
              <a:t>)</a:t>
            </a:r>
          </a:p>
          <a:p>
            <a:r>
              <a:rPr lang="fr-CA" sz="1400">
                <a:solidFill>
                  <a:srgbClr val="000000"/>
                </a:solidFill>
                <a:latin typeface="Cascadia Mono" panose="020B0609020000020004" pitchFamily="49" charset="0"/>
              </a:rPr>
              <a:t>    {</a:t>
            </a:r>
          </a:p>
          <a:p>
            <a:r>
              <a:rPr lang="fr-CA" sz="1400">
                <a:solidFill>
                  <a:srgbClr val="000000"/>
                </a:solidFill>
                <a:latin typeface="Cascadia Mono" panose="020B0609020000020004" pitchFamily="49" charset="0"/>
              </a:rPr>
              <a:t>		</a:t>
            </a:r>
            <a:r>
              <a:rPr lang="fr-CA" sz="1400" err="1">
                <a:solidFill>
                  <a:srgbClr val="000000"/>
                </a:solidFill>
                <a:latin typeface="Cascadia Mono" panose="020B0609020000020004" pitchFamily="49" charset="0"/>
              </a:rPr>
              <a:t>z.Force</a:t>
            </a:r>
            <a:r>
              <a:rPr lang="fr-CA" sz="1400">
                <a:solidFill>
                  <a:srgbClr val="000000"/>
                </a:solidFill>
                <a:latin typeface="Cascadia Mono" panose="020B0609020000020004" pitchFamily="49" charset="0"/>
              </a:rPr>
              <a:t> = </a:t>
            </a:r>
            <a:r>
              <a:rPr lang="fr-CA" sz="1400" err="1">
                <a:solidFill>
                  <a:srgbClr val="000000"/>
                </a:solidFill>
                <a:latin typeface="Cascadia Mono" panose="020B0609020000020004" pitchFamily="49" charset="0"/>
              </a:rPr>
              <a:t>newForce</a:t>
            </a:r>
            <a:r>
              <a:rPr lang="fr-CA" sz="1400">
                <a:solidFill>
                  <a:srgbClr val="000000"/>
                </a:solidFill>
                <a:latin typeface="Cascadia Mono" panose="020B0609020000020004" pitchFamily="49" charset="0"/>
              </a:rPr>
              <a:t>;</a:t>
            </a:r>
          </a:p>
          <a:p>
            <a:r>
              <a:rPr lang="fr-CA" sz="1400">
                <a:solidFill>
                  <a:srgbClr val="000000"/>
                </a:solidFill>
                <a:latin typeface="Cascadia Mono" panose="020B0609020000020004" pitchFamily="49" charset="0"/>
              </a:rPr>
              <a:t>		_</a:t>
            </a:r>
            <a:r>
              <a:rPr lang="fr-CA" sz="1400" err="1">
                <a:solidFill>
                  <a:srgbClr val="000000"/>
                </a:solidFill>
                <a:latin typeface="Cascadia Mono" panose="020B0609020000020004" pitchFamily="49" charset="0"/>
              </a:rPr>
              <a:t>baseDonnees.SaveChanges</a:t>
            </a:r>
            <a:r>
              <a:rPr lang="fr-CA" sz="1400">
                <a:solidFill>
                  <a:srgbClr val="000000"/>
                </a:solidFill>
                <a:latin typeface="Cascadia Mono" panose="020B0609020000020004" pitchFamily="49" charset="0"/>
              </a:rPr>
              <a:t>();</a:t>
            </a:r>
          </a:p>
          <a:p>
            <a:r>
              <a:rPr lang="fr-CA" sz="1400">
                <a:solidFill>
                  <a:srgbClr val="000000"/>
                </a:solidFill>
                <a:latin typeface="Cascadia Mono" panose="020B0609020000020004" pitchFamily="49" charset="0"/>
              </a:rPr>
              <a:t>        </a:t>
            </a:r>
            <a:r>
              <a:rPr lang="fr-CA" sz="1400">
                <a:solidFill>
                  <a:srgbClr val="0000FF"/>
                </a:solidFill>
                <a:latin typeface="Cascadia Mono" panose="020B0609020000020004" pitchFamily="49" charset="0"/>
              </a:rPr>
              <a:t>return</a:t>
            </a:r>
            <a:r>
              <a:rPr lang="fr-CA" sz="1400">
                <a:solidFill>
                  <a:srgbClr val="000000"/>
                </a:solidFill>
                <a:latin typeface="Cascadia Mono" panose="020B0609020000020004" pitchFamily="49" charset="0"/>
              </a:rPr>
              <a:t> </a:t>
            </a:r>
            <a:r>
              <a:rPr lang="fr-CA" sz="1400" err="1">
                <a:solidFill>
                  <a:srgbClr val="000000"/>
                </a:solidFill>
                <a:latin typeface="Cascadia Mono" panose="020B0609020000020004" pitchFamily="49" charset="0"/>
              </a:rPr>
              <a:t>Json</a:t>
            </a:r>
            <a:r>
              <a:rPr lang="fr-CA" sz="1400">
                <a:solidFill>
                  <a:srgbClr val="000000"/>
                </a:solidFill>
                <a:latin typeface="Cascadia Mono" panose="020B0609020000020004" pitchFamily="49" charset="0"/>
              </a:rPr>
              <a:t>(z);</a:t>
            </a:r>
          </a:p>
          <a:p>
            <a:r>
              <a:rPr lang="fr-CA" sz="1400">
                <a:solidFill>
                  <a:srgbClr val="000000"/>
                </a:solidFill>
                <a:latin typeface="Cascadia Mono" panose="020B0609020000020004" pitchFamily="49" charset="0"/>
              </a:rPr>
              <a:t>    }</a:t>
            </a:r>
          </a:p>
          <a:p>
            <a:r>
              <a:rPr lang="en-US" sz="1400">
                <a:solidFill>
                  <a:srgbClr val="000000"/>
                </a:solidFill>
                <a:latin typeface="Cascadia Mono"/>
              </a:rPr>
              <a:t> 	</a:t>
            </a:r>
            <a:r>
              <a:rPr lang="en-US" sz="1400">
                <a:solidFill>
                  <a:srgbClr val="0000FF"/>
                </a:solidFill>
                <a:latin typeface="Cascadia Mono" panose="020B0609020000020004" pitchFamily="49" charset="0"/>
              </a:rPr>
              <a:t>return</a:t>
            </a:r>
            <a:r>
              <a:rPr lang="en-US" sz="1400">
                <a:solidFill>
                  <a:srgbClr val="000000"/>
                </a:solidFill>
                <a:latin typeface="Cascadia Mono" panose="020B0609020000020004" pitchFamily="49" charset="0"/>
              </a:rPr>
              <a:t> </a:t>
            </a:r>
            <a:r>
              <a:rPr lang="en-US" sz="1400" err="1">
                <a:solidFill>
                  <a:srgbClr val="000000"/>
                </a:solidFill>
                <a:latin typeface="Cascadia Mono" panose="020B0609020000020004" pitchFamily="49" charset="0"/>
              </a:rPr>
              <a:t>NotFound</a:t>
            </a:r>
            <a:r>
              <a:rPr lang="en-US" sz="1400">
                <a:solidFill>
                  <a:srgbClr val="000000"/>
                </a:solidFill>
                <a:latin typeface="Cascadia Mono" panose="020B0609020000020004" pitchFamily="49" charset="0"/>
              </a:rPr>
              <a:t>(</a:t>
            </a:r>
            <a:r>
              <a:rPr lang="en-US" sz="1400">
                <a:solidFill>
                  <a:srgbClr val="A31515"/>
                </a:solidFill>
                <a:latin typeface="Cascadia Mono" panose="020B0609020000020004" pitchFamily="49" charset="0"/>
              </a:rPr>
              <a:t>"Could not find zombie with id: "</a:t>
            </a:r>
            <a:r>
              <a:rPr lang="en-US" sz="1400">
                <a:solidFill>
                  <a:srgbClr val="000000"/>
                </a:solidFill>
                <a:latin typeface="Cascadia Mono" panose="020B0609020000020004" pitchFamily="49" charset="0"/>
              </a:rPr>
              <a:t> + </a:t>
            </a:r>
            <a:r>
              <a:rPr lang="en-US" sz="1400">
                <a:solidFill>
                  <a:srgbClr val="000000"/>
                </a:solidFill>
                <a:latin typeface="Cascadia Mono"/>
              </a:rPr>
              <a:t>Id);</a:t>
            </a:r>
          </a:p>
          <a:p>
            <a:r>
              <a:rPr lang="fr-CA" sz="1400">
                <a:solidFill>
                  <a:srgbClr val="000000"/>
                </a:solidFill>
                <a:latin typeface="Cascadia Mono" panose="020B0609020000020004" pitchFamily="49" charset="0"/>
              </a:rPr>
              <a:t>}</a:t>
            </a:r>
            <a:endParaRPr lang="fr-CA" sz="1400"/>
          </a:p>
        </p:txBody>
      </p:sp>
    </p:spTree>
    <p:extLst>
      <p:ext uri="{BB962C8B-B14F-4D97-AF65-F5344CB8AC3E}">
        <p14:creationId xmlns:p14="http://schemas.microsoft.com/office/powerpoint/2010/main" val="4224150590"/>
      </p:ext>
    </p:extLst>
  </p:cSld>
  <p:clrMapOvr>
    <a:masterClrMapping/>
  </p:clrMapOvr>
</p:sld>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02449c1-179d-48c4-9422-13d234b0788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17D1B0CE710324CA05A93EB82A6948E" ma:contentTypeVersion="11" ma:contentTypeDescription="Crée un document." ma:contentTypeScope="" ma:versionID="b63a6eb945803a3c9f20f5e189e9423b">
  <xsd:schema xmlns:xsd="http://www.w3.org/2001/XMLSchema" xmlns:xs="http://www.w3.org/2001/XMLSchema" xmlns:p="http://schemas.microsoft.com/office/2006/metadata/properties" xmlns:ns2="402449c1-179d-48c4-9422-13d234b0788f" targetNamespace="http://schemas.microsoft.com/office/2006/metadata/properties" ma:root="true" ma:fieldsID="7a50c1f234d115a418888828af57f881" ns2:_="">
    <xsd:import namespace="402449c1-179d-48c4-9422-13d234b0788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449c1-179d-48c4-9422-13d234b078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dfb2dd4e-b800-4980-8ab2-0e279c9552d1"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BD4E3F-366D-4C21-B678-CD16BECA3845}">
  <ds:schemaRefs>
    <ds:schemaRef ds:uri="402449c1-179d-48c4-9422-13d234b0788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CFC1EEA-B388-4EBC-805D-C0D321BA1571}">
  <ds:schemaRefs>
    <ds:schemaRef ds:uri="http://schemas.microsoft.com/sharepoint/v3/contenttype/forms"/>
  </ds:schemaRefs>
</ds:datastoreItem>
</file>

<file path=customXml/itemProps3.xml><?xml version="1.0" encoding="utf-8"?>
<ds:datastoreItem xmlns:ds="http://schemas.openxmlformats.org/officeDocument/2006/customXml" ds:itemID="{C64B7125-EC12-450B-937D-8C4203FB6A21}">
  <ds:schemaRefs>
    <ds:schemaRef ds:uri="402449c1-179d-48c4-9422-13d234b078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Grand écran</PresentationFormat>
  <Slides>18</Slides>
  <Notes>0</Notes>
  <HiddenSlides>0</HiddenSlide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Rétrospective</vt:lpstr>
      <vt:lpstr>Cours 21 </vt:lpstr>
      <vt:lpstr>Contenu du cours</vt:lpstr>
      <vt:lpstr>Objectifs</vt:lpstr>
      <vt:lpstr>PartialView</vt:lpstr>
      <vt:lpstr>Déboguer une PartialView</vt:lpstr>
      <vt:lpstr>Déboguer une PartialView</vt:lpstr>
      <vt:lpstr>jQuery PartialView</vt:lpstr>
      <vt:lpstr>Appel AJAX, $.get</vt:lpstr>
      <vt:lpstr>Appel AJAX, $.post</vt:lpstr>
      <vt:lpstr>Gestion d’erreurs pour les appels $.get et $.post</vt:lpstr>
      <vt:lpstr>JsonResult</vt:lpstr>
      <vt:lpstr>Exemple JsonResult</vt:lpstr>
      <vt:lpstr>jQuery JsonResult</vt:lpstr>
      <vt:lpstr>Représentation de relations en Json</vt:lpstr>
      <vt:lpstr>[JsonIgnore]</vt:lpstr>
      <vt:lpstr>Exemple Post (DTO – Data Transfer Object)</vt:lpstr>
      <vt:lpstr>Exemple Post (HttpParams)</vt:lpstr>
      <vt:lpstr>Exemple Post (URL)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Maxime</dc:creator>
  <cp:revision>3</cp:revision>
  <dcterms:created xsi:type="dcterms:W3CDTF">2021-06-05T18:50:42Z</dcterms:created>
  <dcterms:modified xsi:type="dcterms:W3CDTF">2026-07-10T13:31:10Z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0x010100417D1B0CE710324CA05A93EB82A6948E</vt:lpwstr>
  </property>
  <property fmtid="{D5CDD505-2E9C-101B-9397-08002B2CF9AE}" pid="3" name="MediaServiceImageTags">
    <vt:lpwstr/>
  </property>
  <property fmtid="{D5CDD505-2E9C-101B-9397-08002B2CF9AE}" pid="4" name="Order">
    <vt:r8>28600</vt:r8>
  </property>
  <property fmtid="{D5CDD505-2E9C-101B-9397-08002B2CF9AE}" pid="5" name="WorkflowVersion">
    <vt:i4>1</vt:i4>
  </property>
</Properties>
</file>