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10"/>
  </p:notesMasterIdLst>
  <p:sldIdLst>
    <p:sldId id="256" r:id="rId5"/>
    <p:sldId id="259" r:id="rId6"/>
    <p:sldId id="399" r:id="rId7"/>
    <p:sldId id="390" r:id="rId8"/>
    <p:sldId id="39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  <p14:sldId id="259"/>
          </p14:sldIdLst>
        </p14:section>
        <p14:section name="Appels AJAX" id="{E1017FC8-5D3B-40C1-B882-0932FACB0FAA}">
          <p14:sldIdLst>
            <p14:sldId id="399"/>
          </p14:sldIdLst>
        </p14:section>
        <p14:section name="Utilisation d'APIs" id="{E57CCA9A-6FAA-4B23-B7E0-D247EDCF3A9A}">
          <p14:sldIdLst>
            <p14:sldId id="390"/>
            <p14:sldId id="39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CC33"/>
    <a:srgbClr val="9073D1"/>
    <a:srgbClr val="FA4098"/>
    <a:srgbClr val="B177BF"/>
    <a:srgbClr val="FFFFFF"/>
    <a:srgbClr val="000000"/>
    <a:srgbClr val="7385D1"/>
    <a:srgbClr val="73B3D1"/>
    <a:srgbClr val="73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139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avier Glorot" userId="3815898f-dfc6-440c-8cc9-e3b5359b8b38" providerId="ADAL" clId="{E9B53BD4-1AC2-4979-B538-5EB21EF254EE}"/>
    <pc:docChg chg="custSel modSld">
      <pc:chgData name="Xavier Glorot" userId="3815898f-dfc6-440c-8cc9-e3b5359b8b38" providerId="ADAL" clId="{E9B53BD4-1AC2-4979-B538-5EB21EF254EE}" dt="2026-06-01T16:31:48.635" v="15" actId="20577"/>
      <pc:docMkLst>
        <pc:docMk/>
      </pc:docMkLst>
      <pc:sldChg chg="modSp mod">
        <pc:chgData name="Xavier Glorot" userId="3815898f-dfc6-440c-8cc9-e3b5359b8b38" providerId="ADAL" clId="{E9B53BD4-1AC2-4979-B538-5EB21EF254EE}" dt="2026-06-01T16:31:48.635" v="15" actId="20577"/>
        <pc:sldMkLst>
          <pc:docMk/>
          <pc:sldMk cId="992673089" sldId="399"/>
        </pc:sldMkLst>
        <pc:spChg chg="mod">
          <ac:chgData name="Xavier Glorot" userId="3815898f-dfc6-440c-8cc9-e3b5359b8b38" providerId="ADAL" clId="{E9B53BD4-1AC2-4979-B538-5EB21EF254EE}" dt="2026-06-01T16:31:04.798" v="0" actId="20577"/>
          <ac:spMkLst>
            <pc:docMk/>
            <pc:sldMk cId="992673089" sldId="399"/>
            <ac:spMk id="6" creationId="{03A142F9-0DC8-C8C9-7FAE-F89F194C2E03}"/>
          </ac:spMkLst>
        </pc:spChg>
        <pc:spChg chg="mod">
          <ac:chgData name="Xavier Glorot" userId="3815898f-dfc6-440c-8cc9-e3b5359b8b38" providerId="ADAL" clId="{E9B53BD4-1AC2-4979-B538-5EB21EF254EE}" dt="2026-06-01T16:31:48.635" v="15" actId="20577"/>
          <ac:spMkLst>
            <pc:docMk/>
            <pc:sldMk cId="992673089" sldId="399"/>
            <ac:spMk id="7" creationId="{6E0D3CB5-AE75-A767-4DBF-CB9D2EA9140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A86583-E5B6-4AAA-8771-8483CF94F016}">
      <dgm:prSet/>
      <dgm:spPr/>
      <dgm:t>
        <a:bodyPr/>
        <a:lstStyle/>
        <a:p>
          <a:r>
            <a:rPr lang="fr-CA"/>
            <a:t>Appels AJAX</a:t>
          </a:r>
        </a:p>
      </dgm:t>
    </dgm:pt>
    <dgm:pt modelId="{789C893E-D1D5-4213-845D-616609511BE3}" type="parTrans" cxnId="{C29240F7-C057-485B-B7FB-40A7908DCB42}">
      <dgm:prSet/>
      <dgm:spPr/>
      <dgm:t>
        <a:bodyPr/>
        <a:lstStyle/>
        <a:p>
          <a:endParaRPr lang="fr-CA"/>
        </a:p>
      </dgm:t>
    </dgm:pt>
    <dgm:pt modelId="{76683554-804C-4825-BA3B-75DA127A2D16}" type="sibTrans" cxnId="{C29240F7-C057-485B-B7FB-40A7908DCB42}">
      <dgm:prSet/>
      <dgm:spPr/>
      <dgm:t>
        <a:bodyPr/>
        <a:lstStyle/>
        <a:p>
          <a:endParaRPr lang="fr-CA"/>
        </a:p>
      </dgm:t>
    </dgm:pt>
    <dgm:pt modelId="{20979DA5-2FF3-49C5-9339-3E822F2598FC}">
      <dgm:prSet/>
      <dgm:spPr/>
      <dgm:t>
        <a:bodyPr/>
        <a:lstStyle/>
        <a:p>
          <a:r>
            <a:rPr lang="en-US" err="1"/>
            <a:t>Utilisations</a:t>
          </a:r>
          <a:r>
            <a:rPr lang="en-US"/>
            <a:t> </a:t>
          </a:r>
          <a:r>
            <a:rPr lang="en-US" err="1"/>
            <a:t>d’APIs</a:t>
          </a:r>
          <a:endParaRPr lang="fr-CA"/>
        </a:p>
      </dgm:t>
    </dgm:pt>
    <dgm:pt modelId="{E284AD42-7A91-4679-AA83-B88DA75FAA3D}" type="parTrans" cxnId="{0343399F-FDA6-4729-883D-A60D20836C46}">
      <dgm:prSet/>
      <dgm:spPr/>
      <dgm:t>
        <a:bodyPr/>
        <a:lstStyle/>
        <a:p>
          <a:endParaRPr lang="fr-CA"/>
        </a:p>
      </dgm:t>
    </dgm:pt>
    <dgm:pt modelId="{527125F2-D032-4D45-AC39-F59340A8C98B}" type="sibTrans" cxnId="{0343399F-FDA6-4729-883D-A60D20836C46}">
      <dgm:prSet/>
      <dgm:spPr/>
      <dgm:t>
        <a:bodyPr/>
        <a:lstStyle/>
        <a:p>
          <a:endParaRPr lang="fr-CA"/>
        </a:p>
      </dgm:t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A3338052-5C45-4D06-9D05-CA54A2DA9BA7}" type="pres">
      <dgm:prSet presAssocID="{0DA86583-E5B6-4AAA-8771-8483CF94F01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B9C2946-1DFA-4A88-AD80-8506787FDDA6}" type="pres">
      <dgm:prSet presAssocID="{76683554-804C-4825-BA3B-75DA127A2D16}" presName="spacer" presStyleCnt="0"/>
      <dgm:spPr/>
    </dgm:pt>
    <dgm:pt modelId="{A9D4B8D5-B35B-4487-A5F3-DD8160A9A446}" type="pres">
      <dgm:prSet presAssocID="{20979DA5-2FF3-49C5-9339-3E822F2598F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7B70E33-4809-41D6-8863-578DF6DAD317}" type="presOf" srcId="{0DA86583-E5B6-4AAA-8771-8483CF94F016}" destId="{A3338052-5C45-4D06-9D05-CA54A2DA9BA7}" srcOrd="0" destOrd="0" presId="urn:microsoft.com/office/officeart/2005/8/layout/vList2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0343399F-FDA6-4729-883D-A60D20836C46}" srcId="{629F67AB-6A10-4FB6-B979-E0D4DB2AAD86}" destId="{20979DA5-2FF3-49C5-9339-3E822F2598FC}" srcOrd="1" destOrd="0" parTransId="{E284AD42-7A91-4679-AA83-B88DA75FAA3D}" sibTransId="{527125F2-D032-4D45-AC39-F59340A8C98B}"/>
    <dgm:cxn modelId="{A06F92CD-10B1-4170-8DDD-D060E6A40279}" type="presOf" srcId="{20979DA5-2FF3-49C5-9339-3E822F2598FC}" destId="{A9D4B8D5-B35B-4487-A5F3-DD8160A9A446}" srcOrd="0" destOrd="0" presId="urn:microsoft.com/office/officeart/2005/8/layout/vList2"/>
    <dgm:cxn modelId="{C29240F7-C057-485B-B7FB-40A7908DCB42}" srcId="{629F67AB-6A10-4FB6-B979-E0D4DB2AAD86}" destId="{0DA86583-E5B6-4AAA-8771-8483CF94F016}" srcOrd="0" destOrd="0" parTransId="{789C893E-D1D5-4213-845D-616609511BE3}" sibTransId="{76683554-804C-4825-BA3B-75DA127A2D16}"/>
    <dgm:cxn modelId="{4CD45AB4-4F50-4578-8108-B7D3152DD0EC}" type="presParOf" srcId="{5DC2C262-0B83-414A-973C-378445C35B15}" destId="{A3338052-5C45-4D06-9D05-CA54A2DA9BA7}" srcOrd="0" destOrd="0" presId="urn:microsoft.com/office/officeart/2005/8/layout/vList2"/>
    <dgm:cxn modelId="{A3F5F143-6EA7-4DA7-8BED-50F1E1BC62AF}" type="presParOf" srcId="{5DC2C262-0B83-414A-973C-378445C35B15}" destId="{8B9C2946-1DFA-4A88-AD80-8506787FDDA6}" srcOrd="1" destOrd="0" presId="urn:microsoft.com/office/officeart/2005/8/layout/vList2"/>
    <dgm:cxn modelId="{93668D74-FA3A-4181-9633-3EC60CDDC889}" type="presParOf" srcId="{5DC2C262-0B83-414A-973C-378445C35B15}" destId="{A9D4B8D5-B35B-4487-A5F3-DD8160A9A44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38052-5C45-4D06-9D05-CA54A2DA9BA7}">
      <dsp:nvSpPr>
        <dsp:cNvPr id="0" name=""/>
        <dsp:cNvSpPr/>
      </dsp:nvSpPr>
      <dsp:spPr>
        <a:xfrm>
          <a:off x="0" y="15168"/>
          <a:ext cx="1005839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Appels AJAX</a:t>
          </a:r>
        </a:p>
      </dsp:txBody>
      <dsp:txXfrm>
        <a:off x="23417" y="38585"/>
        <a:ext cx="10011565" cy="432866"/>
      </dsp:txXfrm>
    </dsp:sp>
    <dsp:sp modelId="{A9D4B8D5-B35B-4487-A5F3-DD8160A9A446}">
      <dsp:nvSpPr>
        <dsp:cNvPr id="0" name=""/>
        <dsp:cNvSpPr/>
      </dsp:nvSpPr>
      <dsp:spPr>
        <a:xfrm>
          <a:off x="0" y="552468"/>
          <a:ext cx="1005839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err="1"/>
            <a:t>Utilisations</a:t>
          </a:r>
          <a:r>
            <a:rPr lang="en-US" sz="2000" kern="1200"/>
            <a:t> </a:t>
          </a:r>
          <a:r>
            <a:rPr lang="en-US" sz="2000" kern="1200" err="1"/>
            <a:t>d’APIs</a:t>
          </a:r>
          <a:endParaRPr lang="fr-CA" sz="2000" kern="1200"/>
        </a:p>
      </dsp:txBody>
      <dsp:txXfrm>
        <a:off x="23417" y="575885"/>
        <a:ext cx="10011565" cy="432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2026-06-01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2026-06-01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2026-06-01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2026-06-01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2026-06-01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2026-06-01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2026-06-01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2026-06-01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2026-06-01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noProof="0"/>
              <a:t>Cours </a:t>
            </a:r>
            <a:r>
              <a:rPr lang="fr-CA"/>
              <a:t>22</a:t>
            </a:r>
            <a:r>
              <a:rPr lang="fr-CA" noProof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AJAX</a:t>
            </a:r>
            <a:r>
              <a:rPr lang="fr-CA">
                <a:solidFill>
                  <a:schemeClr val="tx1">
                    <a:lumMod val="85000"/>
                    <a:lumOff val="15000"/>
                  </a:schemeClr>
                </a:solidFill>
              </a:rPr>
              <a:t> #2</a:t>
            </a:r>
            <a:endParaRPr lang="fr-CA" noProof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1" y="137246"/>
            <a:ext cx="2719578" cy="27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582141"/>
              </p:ext>
            </p:extLst>
          </p:nvPr>
        </p:nvGraphicFramePr>
        <p:xfrm>
          <a:off x="1097280" y="1179576"/>
          <a:ext cx="10058400" cy="1047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3A142F9-0DC8-C8C9-7FAE-F89F194C2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Appels AJAX, $.ajax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E0D3CB5-AE75-A767-4DBF-CB9D2EA91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24289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dirty="0"/>
              <a:t>On peut faire les mêmes appels avec la méthode </a:t>
            </a:r>
            <a:r>
              <a:rPr lang="fr-CA" b="1" dirty="0"/>
              <a:t>$.ajax</a:t>
            </a:r>
            <a:r>
              <a:rPr lang="fr-CA" dirty="0"/>
              <a:t>.</a:t>
            </a:r>
          </a:p>
          <a:p>
            <a:pPr marL="0" indent="0">
              <a:buNone/>
            </a:pPr>
            <a:r>
              <a:rPr lang="fr-CA" dirty="0"/>
              <a:t>Cette méthode est plus avancée et permet de spécifier de nombreux paramètres, dont le </a:t>
            </a:r>
            <a:r>
              <a:rPr lang="fr-CA"/>
              <a:t>type d’appel: </a:t>
            </a:r>
            <a:r>
              <a:rPr lang="fr-CA" b="1" dirty="0"/>
              <a:t>post</a:t>
            </a:r>
            <a:r>
              <a:rPr lang="fr-CA" dirty="0"/>
              <a:t>, </a:t>
            </a:r>
            <a:r>
              <a:rPr lang="fr-CA" b="1" dirty="0" err="1"/>
              <a:t>get</a:t>
            </a:r>
            <a:r>
              <a:rPr lang="fr-CA" dirty="0"/>
              <a:t>, </a:t>
            </a:r>
            <a:r>
              <a:rPr lang="fr-CA" b="1" dirty="0"/>
              <a:t>put</a:t>
            </a:r>
            <a:r>
              <a:rPr lang="fr-CA" dirty="0"/>
              <a:t>, </a:t>
            </a:r>
            <a:r>
              <a:rPr lang="fr-CA" b="1" dirty="0" err="1"/>
              <a:t>delete</a:t>
            </a:r>
            <a:r>
              <a:rPr lang="fr-CA" b="1" dirty="0"/>
              <a:t> </a:t>
            </a:r>
            <a:r>
              <a:rPr lang="fr-CA" dirty="0"/>
              <a:t>et autres appels </a:t>
            </a:r>
            <a:r>
              <a:rPr lang="fr-CA" b="1" dirty="0"/>
              <a:t>HTTP</a:t>
            </a:r>
            <a:r>
              <a:rPr lang="fr-CA" dirty="0"/>
              <a:t> moins utilisées.</a:t>
            </a:r>
          </a:p>
          <a:p>
            <a:pPr marL="0" indent="0">
              <a:buNone/>
            </a:pPr>
            <a:r>
              <a:rPr lang="fr-CA" dirty="0"/>
              <a:t>Elle permet également de spécifier le format des données.</a:t>
            </a:r>
          </a:p>
          <a:p>
            <a:pPr marL="0" indent="0">
              <a:buNone/>
            </a:pPr>
            <a:r>
              <a:rPr lang="fr-CA" dirty="0"/>
              <a:t>Dans ce cours, nous allons nous contenter d’utiliser $.</a:t>
            </a:r>
            <a:r>
              <a:rPr lang="fr-CA" dirty="0" err="1"/>
              <a:t>get</a:t>
            </a:r>
            <a:r>
              <a:rPr lang="fr-CA" dirty="0"/>
              <a:t> et $.post, mais c’est bon de savoir que </a:t>
            </a:r>
            <a:r>
              <a:rPr lang="fr-CA" b="1" dirty="0"/>
              <a:t>$.ajax </a:t>
            </a:r>
            <a:r>
              <a:rPr lang="fr-CA" dirty="0"/>
              <a:t>est seulement </a:t>
            </a:r>
            <a:r>
              <a:rPr lang="fr-CA" b="1" dirty="0"/>
              <a:t>une version plus configurable</a:t>
            </a:r>
            <a:r>
              <a:rPr lang="fr-CA" dirty="0"/>
              <a:t>.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CFA5433-FF84-A80D-2148-BBEA50DB5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7059E4A-F413-7003-7F54-E44E5AB5A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3</a:t>
            </a:fld>
            <a:endParaRPr lang="fr-C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0420EF-6FAF-07FB-FA11-1526C27674D3}"/>
              </a:ext>
            </a:extLst>
          </p:cNvPr>
          <p:cNvSpPr txBox="1"/>
          <p:nvPr/>
        </p:nvSpPr>
        <p:spPr>
          <a:xfrm>
            <a:off x="1097280" y="3605349"/>
            <a:ext cx="5368777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$.ajax({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type: </a:t>
            </a:r>
            <a:r>
              <a:rPr lang="fr-CA" sz="1400">
                <a:solidFill>
                  <a:srgbClr val="A31515"/>
                </a:solidFill>
                <a:latin typeface="Cascadia Mono" panose="020B0609020000020004" pitchFamily="49" charset="0"/>
              </a:rPr>
              <a:t>"GET"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url: </a:t>
            </a:r>
            <a:r>
              <a:rPr lang="fr-CA" sz="1400">
                <a:solidFill>
                  <a:srgbClr val="A31515"/>
                </a:solidFill>
                <a:latin typeface="Cascadia Mono" panose="020B0609020000020004" pitchFamily="49" charset="0"/>
              </a:rPr>
              <a:t>'/Zombie/Details'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data: {</a:t>
            </a:r>
            <a:r>
              <a:rPr lang="fr-CA" sz="1400">
                <a:solidFill>
                  <a:srgbClr val="A31515"/>
                </a:solidFill>
                <a:latin typeface="Cascadia Mono" panose="020B0609020000020004" pitchFamily="49" charset="0"/>
              </a:rPr>
              <a:t>"id"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: id},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fr-CA" sz="1400" err="1">
                <a:solidFill>
                  <a:srgbClr val="000000"/>
                </a:solidFill>
                <a:latin typeface="Cascadia Mono" panose="020B0609020000020004" pitchFamily="49" charset="0"/>
              </a:rPr>
              <a:t>datatype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fr-CA" sz="140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fr-CA" sz="1400" err="1">
                <a:solidFill>
                  <a:srgbClr val="A31515"/>
                </a:solidFill>
                <a:latin typeface="Cascadia Mono" panose="020B0609020000020004" pitchFamily="49" charset="0"/>
              </a:rPr>
              <a:t>json</a:t>
            </a:r>
            <a:r>
              <a:rPr lang="fr-CA" sz="140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fr-CA" sz="1400" err="1">
                <a:solidFill>
                  <a:srgbClr val="000000"/>
                </a:solidFill>
                <a:latin typeface="Cascadia Mono" panose="020B0609020000020004" pitchFamily="49" charset="0"/>
              </a:rPr>
              <a:t>success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fr-CA" sz="1400" err="1">
                <a:solidFill>
                  <a:srgbClr val="0000FF"/>
                </a:solidFill>
                <a:latin typeface="Cascadia Mono" panose="020B0609020000020004" pitchFamily="49" charset="0"/>
              </a:rPr>
              <a:t>function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(</a:t>
            </a:r>
            <a:r>
              <a:rPr lang="fr-CA" sz="1400" err="1">
                <a:solidFill>
                  <a:srgbClr val="000000"/>
                </a:solidFill>
                <a:latin typeface="Cascadia Mono" panose="020B0609020000020004" pitchFamily="49" charset="0"/>
              </a:rPr>
              <a:t>result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) {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fr-CA" sz="1400">
                <a:solidFill>
                  <a:srgbClr val="008000"/>
                </a:solidFill>
                <a:latin typeface="Cascadia Mono" panose="020B0609020000020004" pitchFamily="49" charset="0"/>
              </a:rPr>
              <a:t>// Afficher le </a:t>
            </a:r>
            <a:r>
              <a:rPr lang="fr-CA" sz="1400" err="1">
                <a:solidFill>
                  <a:srgbClr val="008000"/>
                </a:solidFill>
                <a:latin typeface="Cascadia Mono" panose="020B0609020000020004" pitchFamily="49" charset="0"/>
              </a:rPr>
              <a:t>resultat</a:t>
            </a:r>
            <a:endParaRPr lang="fr-CA" sz="140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},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fr-CA" sz="1400" err="1">
                <a:solidFill>
                  <a:srgbClr val="000000"/>
                </a:solidFill>
                <a:latin typeface="Cascadia Mono" panose="020B0609020000020004" pitchFamily="49" charset="0"/>
              </a:rPr>
              <a:t>error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fr-CA" sz="1400" err="1">
                <a:solidFill>
                  <a:srgbClr val="0000FF"/>
                </a:solidFill>
                <a:latin typeface="Cascadia Mono" panose="020B0609020000020004" pitchFamily="49" charset="0"/>
              </a:rPr>
              <a:t>function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() {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    </a:t>
            </a:r>
            <a:r>
              <a:rPr lang="fr-CA" sz="1400" err="1">
                <a:solidFill>
                  <a:srgbClr val="000000"/>
                </a:solidFill>
                <a:latin typeface="Cascadia Mono" panose="020B0609020000020004" pitchFamily="49" charset="0"/>
              </a:rPr>
              <a:t>alert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fr-CA" sz="1400">
                <a:solidFill>
                  <a:srgbClr val="A31515"/>
                </a:solidFill>
                <a:latin typeface="Cascadia Mono" panose="020B0609020000020004" pitchFamily="49" charset="0"/>
              </a:rPr>
              <a:t>"Impossible d'obtenir le </a:t>
            </a:r>
            <a:r>
              <a:rPr lang="fr-CA" sz="1400" err="1">
                <a:solidFill>
                  <a:srgbClr val="A31515"/>
                </a:solidFill>
                <a:latin typeface="Cascadia Mono" panose="020B0609020000020004" pitchFamily="49" charset="0"/>
              </a:rPr>
              <a:t>details</a:t>
            </a:r>
            <a:r>
              <a:rPr lang="fr-CA" sz="1400">
                <a:solidFill>
                  <a:srgbClr val="A31515"/>
                </a:solidFill>
                <a:latin typeface="Cascadia Mono" panose="020B0609020000020004" pitchFamily="49" charset="0"/>
              </a:rPr>
              <a:t>"</a:t>
            </a:r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fr-CA" sz="1400">
                <a:solidFill>
                  <a:srgbClr val="000000"/>
                </a:solidFill>
                <a:latin typeface="Cascadia Mono" panose="020B0609020000020004" pitchFamily="49" charset="0"/>
              </a:rPr>
              <a:t>});</a:t>
            </a:r>
            <a:endParaRPr lang="fr-CA" sz="1400"/>
          </a:p>
        </p:txBody>
      </p:sp>
    </p:spTree>
    <p:extLst>
      <p:ext uri="{BB962C8B-B14F-4D97-AF65-F5344CB8AC3E}">
        <p14:creationId xmlns:p14="http://schemas.microsoft.com/office/powerpoint/2010/main" val="992673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4BD2348-4C18-0B5C-62DC-0E5961C95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Utilisation d’APIs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DA332324-1033-2714-A6C4-DA1E7C7A0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/>
              <a:t>Il existe de très nombreux APIs sur le web qui fournissent des données</a:t>
            </a:r>
          </a:p>
          <a:p>
            <a:r>
              <a:rPr lang="fr-CA"/>
              <a:t>Vu avec beaucoup plus de détails en 4W6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30FC5F6-9D4F-BB48-3E15-EC66AACE9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A0D277D-57F5-8620-1C83-3CAB127C0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9150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3B396B0-C216-B982-EE2F-8CC66F84E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Utilisations d’APIs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12A5C-8747-0C05-BF36-BCABDEA5E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On peut utiliser $.</a:t>
            </a:r>
            <a:r>
              <a:rPr lang="fr-CA" err="1"/>
              <a:t>get</a:t>
            </a:r>
            <a:r>
              <a:rPr lang="fr-CA"/>
              <a:t> et $.post pour accéder à de très nombreux API de sites, comme:</a:t>
            </a:r>
          </a:p>
          <a:p>
            <a:r>
              <a:rPr lang="fr-CA"/>
              <a:t>Google</a:t>
            </a:r>
          </a:p>
          <a:p>
            <a:r>
              <a:rPr lang="fr-CA"/>
              <a:t>Twitter</a:t>
            </a:r>
          </a:p>
          <a:p>
            <a:r>
              <a:rPr lang="fr-CA"/>
              <a:t>Instagram</a:t>
            </a:r>
          </a:p>
          <a:p>
            <a:r>
              <a:rPr lang="fr-CA"/>
              <a:t>Facebook</a:t>
            </a:r>
          </a:p>
          <a:p>
            <a:r>
              <a:rPr lang="fr-CA"/>
              <a:t>Spotify</a:t>
            </a:r>
          </a:p>
          <a:p>
            <a:r>
              <a:rPr lang="fr-CA" err="1"/>
              <a:t>etc</a:t>
            </a:r>
            <a:endParaRPr lang="fr-CA"/>
          </a:p>
          <a:p>
            <a:pPr marL="0" indent="0">
              <a:buNone/>
            </a:pPr>
            <a:r>
              <a:rPr lang="fr-CA"/>
              <a:t>Il suffit de lire la documentation de l’API pour voir les </a:t>
            </a:r>
            <a:r>
              <a:rPr lang="fr-CA" err="1"/>
              <a:t>urls</a:t>
            </a:r>
            <a:r>
              <a:rPr lang="fr-CA"/>
              <a:t> à utiliser, les paramètres à fournir et le format des résultats.</a:t>
            </a:r>
          </a:p>
          <a:p>
            <a:pPr marL="0" indent="0">
              <a:buNone/>
            </a:pPr>
            <a:r>
              <a:rPr lang="fr-CA"/>
              <a:t>Plusieurs APIs nécessitent la création d’une clé pour éviter un usage excessif, mais la majorité permettent une utilisation occasionnelle sans frais.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25E230C-940C-B2B2-939A-E8EF42666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539E98E-5FDB-17DC-71B0-33DA694C2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5869474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606C2D0-B860-4C5E-96AB-2B023F81FA0F}"/>
</file>

<file path=customXml/itemProps2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BD4E3F-366D-4C21-B678-CD16BECA3845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402449c1-179d-48c4-9422-13d234b0788f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286</Words>
  <Application>Microsoft Office PowerPoint</Application>
  <PresentationFormat>Grand écran</PresentationFormat>
  <Paragraphs>47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Calibri</vt:lpstr>
      <vt:lpstr>Calibri Light</vt:lpstr>
      <vt:lpstr>Cascadia Mono</vt:lpstr>
      <vt:lpstr>Courier New</vt:lpstr>
      <vt:lpstr>Symbol</vt:lpstr>
      <vt:lpstr>Wingdings</vt:lpstr>
      <vt:lpstr>Rétrospective</vt:lpstr>
      <vt:lpstr>Cours 22 </vt:lpstr>
      <vt:lpstr>Contenu du cours</vt:lpstr>
      <vt:lpstr>Appels AJAX, $.ajax</vt:lpstr>
      <vt:lpstr>Utilisation d’APIs</vt:lpstr>
      <vt:lpstr>Utilisations d’APIs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lastModifiedBy>Xavier Glorot</cp:lastModifiedBy>
  <cp:revision>2</cp:revision>
  <dcterms:created xsi:type="dcterms:W3CDTF">2021-06-05T18:50:42Z</dcterms:created>
  <dcterms:modified xsi:type="dcterms:W3CDTF">2026-06-01T16:31:50Z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28600</vt:r8>
  </property>
</Properties>
</file>