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4"/>
  </p:sldMasterIdLst>
  <p:notesMasterIdLst>
    <p:notesMasterId r:id="rId20"/>
  </p:notesMasterIdLst>
  <p:sldIdLst>
    <p:sldId id="256" r:id="rId5"/>
    <p:sldId id="259" r:id="rId6"/>
    <p:sldId id="376" r:id="rId7"/>
    <p:sldId id="386" r:id="rId8"/>
    <p:sldId id="385" r:id="rId9"/>
    <p:sldId id="387" r:id="rId10"/>
    <p:sldId id="388" r:id="rId11"/>
    <p:sldId id="395" r:id="rId12"/>
    <p:sldId id="389" r:id="rId13"/>
    <p:sldId id="390" r:id="rId14"/>
    <p:sldId id="391" r:id="rId15"/>
    <p:sldId id="392" r:id="rId16"/>
    <p:sldId id="393" r:id="rId17"/>
    <p:sldId id="394" r:id="rId18"/>
    <p:sldId id="396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re" id="{0874B0B9-30DB-4504-AAEA-373ABF2A8B60}">
          <p14:sldIdLst>
            <p14:sldId id="256"/>
            <p14:sldId id="259"/>
          </p14:sldIdLst>
        </p14:section>
        <p14:section name="C'est quoi?" id="{3CB415D7-15C2-4679-8DF0-D4AC5A587774}">
          <p14:sldIdLst>
            <p14:sldId id="376"/>
          </p14:sldIdLst>
        </p14:section>
        <p14:section name="Cultures" id="{A147970A-0A45-40D4-9BB0-1809EFFE2E24}">
          <p14:sldIdLst>
            <p14:sldId id="386"/>
            <p14:sldId id="385"/>
            <p14:sldId id="387"/>
            <p14:sldId id="388"/>
          </p14:sldIdLst>
        </p14:section>
        <p14:section name="Traduction" id="{A10BC97B-C0FD-4BEB-AF0C-3B8F70BCD81C}">
          <p14:sldIdLst>
            <p14:sldId id="395"/>
            <p14:sldId id="389"/>
            <p14:sldId id="390"/>
            <p14:sldId id="391"/>
            <p14:sldId id="392"/>
            <p14:sldId id="393"/>
            <p14:sldId id="394"/>
            <p14:sldId id="39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009900"/>
    <a:srgbClr val="9073D1"/>
    <a:srgbClr val="FA4098"/>
    <a:srgbClr val="B177BF"/>
    <a:srgbClr val="FFFFFF"/>
    <a:srgbClr val="000000"/>
    <a:srgbClr val="7385D1"/>
    <a:srgbClr val="73B3D1"/>
    <a:srgbClr val="739C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770744-E591-AC5A-1FF9-50CD306E2C5A}" v="1" dt="2026-07-10T13:37:15.358"/>
    <p1510:client id="{6E0D4682-1AF6-1270-B319-1B267AAECE0F}" v="1" dt="2026-07-08T17:17:49.5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Marsolais" userId="S::david.marsolais@cegepmontpetit.ca::2bec40e6-1e22-4cb7-8f80-b64477357b7d" providerId="AD" clId="Web-{FA7C950F-CC94-2B15-C7C1-97F5898DF1C8}"/>
    <pc:docChg chg="modSld sldOrd">
      <pc:chgData name="David Marsolais" userId="S::david.marsolais@cegepmontpetit.ca::2bec40e6-1e22-4cb7-8f80-b64477357b7d" providerId="AD" clId="Web-{FA7C950F-CC94-2B15-C7C1-97F5898DF1C8}" dt="2026-07-07T23:54:37.207" v="101" actId="20577"/>
      <pc:docMkLst>
        <pc:docMk/>
      </pc:docMkLst>
      <pc:sldChg chg="ord">
        <pc:chgData name="David Marsolais" userId="S::david.marsolais@cegepmontpetit.ca::2bec40e6-1e22-4cb7-8f80-b64477357b7d" providerId="AD" clId="Web-{FA7C950F-CC94-2B15-C7C1-97F5898DF1C8}" dt="2026-07-07T14:20:23.587" v="0"/>
        <pc:sldMkLst>
          <pc:docMk/>
          <pc:sldMk cId="2573421892" sldId="385"/>
        </pc:sldMkLst>
      </pc:sldChg>
      <pc:sldChg chg="modSp">
        <pc:chgData name="David Marsolais" userId="S::david.marsolais@cegepmontpetit.ca::2bec40e6-1e22-4cb7-8f80-b64477357b7d" providerId="AD" clId="Web-{FA7C950F-CC94-2B15-C7C1-97F5898DF1C8}" dt="2026-07-07T23:54:37.207" v="101" actId="20577"/>
        <pc:sldMkLst>
          <pc:docMk/>
          <pc:sldMk cId="2523252016" sldId="386"/>
        </pc:sldMkLst>
        <pc:spChg chg="mod">
          <ac:chgData name="David Marsolais" userId="S::david.marsolais@cegepmontpetit.ca::2bec40e6-1e22-4cb7-8f80-b64477357b7d" providerId="AD" clId="Web-{FA7C950F-CC94-2B15-C7C1-97F5898DF1C8}" dt="2026-07-07T23:54:37.207" v="101" actId="20577"/>
          <ac:spMkLst>
            <pc:docMk/>
            <pc:sldMk cId="2523252016" sldId="386"/>
            <ac:spMk id="7" creationId="{0F37860A-EF84-59B5-0228-22C5A36D2DE3}"/>
          </ac:spMkLst>
        </pc:spChg>
      </pc:sldChg>
    </pc:docChg>
  </pc:docChgLst>
  <pc:docChgLst>
    <pc:chgData name="David Marsolais" userId="S::david.marsolais@cegepmontpetit.ca::2bec40e6-1e22-4cb7-8f80-b64477357b7d" providerId="AD" clId="Web-{1D770744-E591-AC5A-1FF9-50CD306E2C5A}"/>
    <pc:docChg chg="sldOrd">
      <pc:chgData name="David Marsolais" userId="S::david.marsolais@cegepmontpetit.ca::2bec40e6-1e22-4cb7-8f80-b64477357b7d" providerId="AD" clId="Web-{1D770744-E591-AC5A-1FF9-50CD306E2C5A}" dt="2026-07-10T13:37:15.358" v="0"/>
      <pc:docMkLst>
        <pc:docMk/>
      </pc:docMkLst>
      <pc:sldChg chg="ord">
        <pc:chgData name="David Marsolais" userId="S::david.marsolais@cegepmontpetit.ca::2bec40e6-1e22-4cb7-8f80-b64477357b7d" providerId="AD" clId="Web-{1D770744-E591-AC5A-1FF9-50CD306E2C5A}" dt="2026-07-10T13:37:15.358" v="0"/>
        <pc:sldMkLst>
          <pc:docMk/>
          <pc:sldMk cId="3346132998" sldId="387"/>
        </pc:sldMkLst>
      </pc:sldChg>
    </pc:docChg>
  </pc:docChgLst>
  <pc:docChgLst>
    <pc:chgData name="Xavier Glorot" userId="3815898f-dfc6-440c-8cc9-e3b5359b8b38" providerId="ADAL" clId="{E9B53BD4-1AC2-4979-B538-5EB21EF254EE}"/>
    <pc:docChg chg="modSld">
      <pc:chgData name="Xavier Glorot" userId="3815898f-dfc6-440c-8cc9-e3b5359b8b38" providerId="ADAL" clId="{E9B53BD4-1AC2-4979-B538-5EB21EF254EE}" dt="2026-07-07T17:27:34.403" v="9" actId="20577"/>
      <pc:docMkLst>
        <pc:docMk/>
      </pc:docMkLst>
      <pc:sldChg chg="modSp mod">
        <pc:chgData name="Xavier Glorot" userId="3815898f-dfc6-440c-8cc9-e3b5359b8b38" providerId="ADAL" clId="{E9B53BD4-1AC2-4979-B538-5EB21EF254EE}" dt="2026-07-07T17:27:34.403" v="9" actId="20577"/>
        <pc:sldMkLst>
          <pc:docMk/>
          <pc:sldMk cId="375330482" sldId="376"/>
        </pc:sldMkLst>
        <pc:spChg chg="mod">
          <ac:chgData name="Xavier Glorot" userId="3815898f-dfc6-440c-8cc9-e3b5359b8b38" providerId="ADAL" clId="{E9B53BD4-1AC2-4979-B538-5EB21EF254EE}" dt="2026-07-07T17:27:34.403" v="9" actId="20577"/>
          <ac:spMkLst>
            <pc:docMk/>
            <pc:sldMk cId="375330482" sldId="376"/>
            <ac:spMk id="2" creationId="{9BD02942-4CC5-F76D-CC4A-D1EFCE3CB434}"/>
          </ac:spMkLst>
        </pc:spChg>
      </pc:sldChg>
    </pc:docChg>
  </pc:docChgLst>
  <pc:docChgLst>
    <pc:chgData name="David Marsolais" userId="S::david.marsolais@cegepmontpetit.ca::2bec40e6-1e22-4cb7-8f80-b64477357b7d" providerId="AD" clId="Web-{6E0D4682-1AF6-1270-B319-1B267AAECE0F}"/>
    <pc:docChg chg="sldOrd">
      <pc:chgData name="David Marsolais" userId="S::david.marsolais@cegepmontpetit.ca::2bec40e6-1e22-4cb7-8f80-b64477357b7d" providerId="AD" clId="Web-{6E0D4682-1AF6-1270-B319-1B267AAECE0F}" dt="2026-07-08T17:17:49.572" v="0"/>
      <pc:docMkLst>
        <pc:docMk/>
      </pc:docMkLst>
      <pc:sldChg chg="ord">
        <pc:chgData name="David Marsolais" userId="S::david.marsolais@cegepmontpetit.ca::2bec40e6-1e22-4cb7-8f80-b64477357b7d" providerId="AD" clId="Web-{6E0D4682-1AF6-1270-B319-1B267AAECE0F}" dt="2026-07-08T17:17:49.572" v="0"/>
        <pc:sldMkLst>
          <pc:docMk/>
          <pc:sldMk cId="2523252016" sldId="386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9F67AB-6A10-4FB6-B979-E0D4DB2AAD8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EE9F278-1280-48D5-A5A7-B2BDBEE54FF3}">
      <dgm:prSet/>
      <dgm:spPr/>
      <dgm:t>
        <a:bodyPr/>
        <a:lstStyle/>
        <a:p>
          <a:r>
            <a:rPr lang="en-US"/>
            <a:t>Les cultures</a:t>
          </a:r>
        </a:p>
      </dgm:t>
    </dgm:pt>
    <dgm:pt modelId="{685DF9B7-1D13-4DD0-838A-DD71A1B933DF}" type="parTrans" cxnId="{47A03863-705E-4288-9139-4BD74EB0E53D}">
      <dgm:prSet/>
      <dgm:spPr/>
      <dgm:t>
        <a:bodyPr/>
        <a:lstStyle/>
        <a:p>
          <a:endParaRPr lang="en-US"/>
        </a:p>
      </dgm:t>
    </dgm:pt>
    <dgm:pt modelId="{14EE5258-73A9-4BFE-B0DA-A0382D6B405A}" type="sibTrans" cxnId="{47A03863-705E-4288-9139-4BD74EB0E53D}">
      <dgm:prSet/>
      <dgm:spPr/>
      <dgm:t>
        <a:bodyPr/>
        <a:lstStyle/>
        <a:p>
          <a:endParaRPr lang="en-US"/>
        </a:p>
      </dgm:t>
    </dgm:pt>
    <dgm:pt modelId="{0DA86583-E5B6-4AAA-8771-8483CF94F016}">
      <dgm:prSet/>
      <dgm:spPr/>
      <dgm:t>
        <a:bodyPr/>
        <a:lstStyle/>
        <a:p>
          <a:r>
            <a:rPr lang="fr-CA"/>
            <a:t>Traduction</a:t>
          </a:r>
        </a:p>
      </dgm:t>
    </dgm:pt>
    <dgm:pt modelId="{789C893E-D1D5-4213-845D-616609511BE3}" type="parTrans" cxnId="{C29240F7-C057-485B-B7FB-40A7908DCB42}">
      <dgm:prSet/>
      <dgm:spPr/>
      <dgm:t>
        <a:bodyPr/>
        <a:lstStyle/>
        <a:p>
          <a:endParaRPr lang="fr-CA"/>
        </a:p>
      </dgm:t>
    </dgm:pt>
    <dgm:pt modelId="{76683554-804C-4825-BA3B-75DA127A2D16}" type="sibTrans" cxnId="{C29240F7-C057-485B-B7FB-40A7908DCB42}">
      <dgm:prSet/>
      <dgm:spPr/>
      <dgm:t>
        <a:bodyPr/>
        <a:lstStyle/>
        <a:p>
          <a:endParaRPr lang="fr-CA"/>
        </a:p>
      </dgm:t>
    </dgm:pt>
    <dgm:pt modelId="{16AABE10-A64A-4B8D-B4BA-2AAD062A5550}">
      <dgm:prSet/>
      <dgm:spPr/>
      <dgm:t>
        <a:bodyPr/>
        <a:lstStyle/>
        <a:p>
          <a:r>
            <a:rPr lang="en-US"/>
            <a:t>I18n </a:t>
          </a:r>
          <a:r>
            <a:rPr lang="en-US" err="1"/>
            <a:t>c’est</a:t>
          </a:r>
          <a:r>
            <a:rPr lang="en-US"/>
            <a:t> quoi?</a:t>
          </a:r>
        </a:p>
      </dgm:t>
    </dgm:pt>
    <dgm:pt modelId="{15CC5CD0-4FD8-4CD7-B053-6EEF718BDC67}" type="parTrans" cxnId="{EA6E9D66-137C-4FF2-9B5F-EFB645CF046E}">
      <dgm:prSet/>
      <dgm:spPr/>
      <dgm:t>
        <a:bodyPr/>
        <a:lstStyle/>
        <a:p>
          <a:endParaRPr lang="fr-CA"/>
        </a:p>
      </dgm:t>
    </dgm:pt>
    <dgm:pt modelId="{CF90DA37-5128-4921-9A1E-0804D868CD26}" type="sibTrans" cxnId="{EA6E9D66-137C-4FF2-9B5F-EFB645CF046E}">
      <dgm:prSet/>
      <dgm:spPr/>
      <dgm:t>
        <a:bodyPr/>
        <a:lstStyle/>
        <a:p>
          <a:endParaRPr lang="fr-CA"/>
        </a:p>
      </dgm:t>
    </dgm:pt>
    <dgm:pt modelId="{5DC2C262-0B83-414A-973C-378445C35B15}" type="pres">
      <dgm:prSet presAssocID="{629F67AB-6A10-4FB6-B979-E0D4DB2AAD86}" presName="linear" presStyleCnt="0">
        <dgm:presLayoutVars>
          <dgm:animLvl val="lvl"/>
          <dgm:resizeHandles val="exact"/>
        </dgm:presLayoutVars>
      </dgm:prSet>
      <dgm:spPr/>
    </dgm:pt>
    <dgm:pt modelId="{D17E77E7-5BFB-431B-B8AF-567259D43D0A}" type="pres">
      <dgm:prSet presAssocID="{16AABE10-A64A-4B8D-B4BA-2AAD062A5550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F42BD39-C17A-4097-9871-167C5A314F0E}" type="pres">
      <dgm:prSet presAssocID="{CF90DA37-5128-4921-9A1E-0804D868CD26}" presName="spacer" presStyleCnt="0"/>
      <dgm:spPr/>
    </dgm:pt>
    <dgm:pt modelId="{EBDFD51D-196F-4AC6-8257-AA7A6A15EB52}" type="pres">
      <dgm:prSet presAssocID="{FEE9F278-1280-48D5-A5A7-B2BDBEE54FF3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AFEE4678-9EA1-4DE8-B98E-EEDA301873C7}" type="pres">
      <dgm:prSet presAssocID="{14EE5258-73A9-4BFE-B0DA-A0382D6B405A}" presName="spacer" presStyleCnt="0"/>
      <dgm:spPr/>
    </dgm:pt>
    <dgm:pt modelId="{A3338052-5C45-4D06-9D05-CA54A2DA9BA7}" type="pres">
      <dgm:prSet presAssocID="{0DA86583-E5B6-4AAA-8771-8483CF94F016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D144652D-4CB3-4A49-80CC-2CC7DCE90CE5}" type="presOf" srcId="{16AABE10-A64A-4B8D-B4BA-2AAD062A5550}" destId="{D17E77E7-5BFB-431B-B8AF-567259D43D0A}" srcOrd="0" destOrd="0" presId="urn:microsoft.com/office/officeart/2005/8/layout/vList2"/>
    <dgm:cxn modelId="{C7B70E33-4809-41D6-8863-578DF6DAD317}" type="presOf" srcId="{0DA86583-E5B6-4AAA-8771-8483CF94F016}" destId="{A3338052-5C45-4D06-9D05-CA54A2DA9BA7}" srcOrd="0" destOrd="0" presId="urn:microsoft.com/office/officeart/2005/8/layout/vList2"/>
    <dgm:cxn modelId="{47A03863-705E-4288-9139-4BD74EB0E53D}" srcId="{629F67AB-6A10-4FB6-B979-E0D4DB2AAD86}" destId="{FEE9F278-1280-48D5-A5A7-B2BDBEE54FF3}" srcOrd="1" destOrd="0" parTransId="{685DF9B7-1D13-4DD0-838A-DD71A1B933DF}" sibTransId="{14EE5258-73A9-4BFE-B0DA-A0382D6B405A}"/>
    <dgm:cxn modelId="{EA6E9D66-137C-4FF2-9B5F-EFB645CF046E}" srcId="{629F67AB-6A10-4FB6-B979-E0D4DB2AAD86}" destId="{16AABE10-A64A-4B8D-B4BA-2AAD062A5550}" srcOrd="0" destOrd="0" parTransId="{15CC5CD0-4FD8-4CD7-B053-6EEF718BDC67}" sibTransId="{CF90DA37-5128-4921-9A1E-0804D868CD26}"/>
    <dgm:cxn modelId="{9208EC4C-1F1E-4EBA-9146-3FBC46466F5F}" type="presOf" srcId="{629F67AB-6A10-4FB6-B979-E0D4DB2AAD86}" destId="{5DC2C262-0B83-414A-973C-378445C35B15}" srcOrd="0" destOrd="0" presId="urn:microsoft.com/office/officeart/2005/8/layout/vList2"/>
    <dgm:cxn modelId="{BDD1D470-D173-4FFD-B552-E5F615F6FEA4}" type="presOf" srcId="{FEE9F278-1280-48D5-A5A7-B2BDBEE54FF3}" destId="{EBDFD51D-196F-4AC6-8257-AA7A6A15EB52}" srcOrd="0" destOrd="0" presId="urn:microsoft.com/office/officeart/2005/8/layout/vList2"/>
    <dgm:cxn modelId="{C29240F7-C057-485B-B7FB-40A7908DCB42}" srcId="{629F67AB-6A10-4FB6-B979-E0D4DB2AAD86}" destId="{0DA86583-E5B6-4AAA-8771-8483CF94F016}" srcOrd="2" destOrd="0" parTransId="{789C893E-D1D5-4213-845D-616609511BE3}" sibTransId="{76683554-804C-4825-BA3B-75DA127A2D16}"/>
    <dgm:cxn modelId="{8134964F-F9EA-40D6-9C9D-2C57AB3C447F}" type="presParOf" srcId="{5DC2C262-0B83-414A-973C-378445C35B15}" destId="{D17E77E7-5BFB-431B-B8AF-567259D43D0A}" srcOrd="0" destOrd="0" presId="urn:microsoft.com/office/officeart/2005/8/layout/vList2"/>
    <dgm:cxn modelId="{F01EF35B-68C9-4587-A82D-4216109BBA9A}" type="presParOf" srcId="{5DC2C262-0B83-414A-973C-378445C35B15}" destId="{BF42BD39-C17A-4097-9871-167C5A314F0E}" srcOrd="1" destOrd="0" presId="urn:microsoft.com/office/officeart/2005/8/layout/vList2"/>
    <dgm:cxn modelId="{BE2F7F71-5B17-4FBD-A9FF-45BFD755E902}" type="presParOf" srcId="{5DC2C262-0B83-414A-973C-378445C35B15}" destId="{EBDFD51D-196F-4AC6-8257-AA7A6A15EB52}" srcOrd="2" destOrd="0" presId="urn:microsoft.com/office/officeart/2005/8/layout/vList2"/>
    <dgm:cxn modelId="{238A6CB0-EB1C-4EE3-91EB-D0FE340FD629}" type="presParOf" srcId="{5DC2C262-0B83-414A-973C-378445C35B15}" destId="{AFEE4678-9EA1-4DE8-B98E-EEDA301873C7}" srcOrd="3" destOrd="0" presId="urn:microsoft.com/office/officeart/2005/8/layout/vList2"/>
    <dgm:cxn modelId="{4CD45AB4-4F50-4578-8108-B7D3152DD0EC}" type="presParOf" srcId="{5DC2C262-0B83-414A-973C-378445C35B15}" destId="{A3338052-5C45-4D06-9D05-CA54A2DA9BA7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7E77E7-5BFB-431B-B8AF-567259D43D0A}">
      <dsp:nvSpPr>
        <dsp:cNvPr id="0" name=""/>
        <dsp:cNvSpPr/>
      </dsp:nvSpPr>
      <dsp:spPr>
        <a:xfrm>
          <a:off x="0" y="10043"/>
          <a:ext cx="10058399" cy="8154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I18n </a:t>
          </a:r>
          <a:r>
            <a:rPr lang="en-US" sz="3400" kern="1200" err="1"/>
            <a:t>c’est</a:t>
          </a:r>
          <a:r>
            <a:rPr lang="en-US" sz="3400" kern="1200"/>
            <a:t> quoi?</a:t>
          </a:r>
        </a:p>
      </dsp:txBody>
      <dsp:txXfrm>
        <a:off x="39809" y="49852"/>
        <a:ext cx="9978781" cy="735872"/>
      </dsp:txXfrm>
    </dsp:sp>
    <dsp:sp modelId="{EBDFD51D-196F-4AC6-8257-AA7A6A15EB52}">
      <dsp:nvSpPr>
        <dsp:cNvPr id="0" name=""/>
        <dsp:cNvSpPr/>
      </dsp:nvSpPr>
      <dsp:spPr>
        <a:xfrm>
          <a:off x="0" y="923453"/>
          <a:ext cx="10058399" cy="8154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Les cultures</a:t>
          </a:r>
        </a:p>
      </dsp:txBody>
      <dsp:txXfrm>
        <a:off x="39809" y="963262"/>
        <a:ext cx="9978781" cy="735872"/>
      </dsp:txXfrm>
    </dsp:sp>
    <dsp:sp modelId="{A3338052-5C45-4D06-9D05-CA54A2DA9BA7}">
      <dsp:nvSpPr>
        <dsp:cNvPr id="0" name=""/>
        <dsp:cNvSpPr/>
      </dsp:nvSpPr>
      <dsp:spPr>
        <a:xfrm>
          <a:off x="0" y="1836863"/>
          <a:ext cx="10058399" cy="8154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3400" kern="1200"/>
            <a:t>Traduction</a:t>
          </a:r>
        </a:p>
      </dsp:txBody>
      <dsp:txXfrm>
        <a:off x="39809" y="1876672"/>
        <a:ext cx="9978781" cy="7358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1B9D14-CCB4-403F-9C4C-1B97ACECB34C}" type="datetimeFigureOut">
              <a:rPr lang="fr-CA" smtClean="0"/>
              <a:t>2026-07-10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BC19CA-D200-43F8-8C1D-4EC9B5B9A222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66095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4488" indent="-344488">
              <a:buFont typeface="Wingdings" panose="05000000000000000000" pitchFamily="2" charset="2"/>
              <a:buChar char="q"/>
              <a:defRPr/>
            </a:lvl1pPr>
            <a:lvl2pPr marL="517525" indent="-317500">
              <a:buFont typeface="Wingdings" panose="05000000000000000000" pitchFamily="2" charset="2"/>
              <a:buChar char="q"/>
              <a:defRPr/>
            </a:lvl2pPr>
            <a:lvl3pPr marL="690563" indent="-306388">
              <a:buFont typeface="Wingdings" panose="05000000000000000000" pitchFamily="2" charset="2"/>
              <a:buChar char="q"/>
              <a:defRPr/>
            </a:lvl3pPr>
            <a:lvl4pPr marL="854075" indent="-287338">
              <a:buFont typeface="Wingdings" panose="05000000000000000000" pitchFamily="2" charset="2"/>
              <a:buChar char="q"/>
              <a:defRPr/>
            </a:lvl4pPr>
            <a:lvl5pPr marL="932688" indent="-182880">
              <a:buFont typeface="Wingdings" panose="05000000000000000000" pitchFamily="2" charset="2"/>
              <a:buChar char="q"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E559A-7A93-425A-943B-F641DCCD96C8}" type="datetime1">
              <a:rPr lang="fr-CA" smtClean="0"/>
              <a:t>2026-07-10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90400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2AA2D-7893-4DE3-A505-9837C01774BD}" type="datetime1">
              <a:rPr lang="fr-CA" smtClean="0"/>
              <a:t>2026-07-10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 i="1"/>
            </a:lvl1pPr>
          </a:lstStyle>
          <a:p>
            <a:r>
              <a:rPr lang="fr-CA"/>
              <a:t>PROGRAMMATION WEB TRANSACTIONNELLE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‹n°›</a:t>
            </a:fld>
            <a:endParaRPr lang="fr-C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3962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34078-3FEB-4C28-B483-6E338A3F462E}" type="datetime1">
              <a:rPr lang="fr-CA" smtClean="0"/>
              <a:t>2026-07-10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89290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099F4-E79A-4DA7-AD50-F277AF426D3A}" type="datetime1">
              <a:rPr lang="fr-CA" smtClean="0"/>
              <a:t>2026-07-10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42883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1617C-ED28-4F33-8FED-EDD8C63D16DE}" type="datetime1">
              <a:rPr lang="fr-CA" smtClean="0"/>
              <a:t>2026-07-10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01976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A6A60-C597-4EA4-B2E5-CF9FF6099946}" type="datetime1">
              <a:rPr lang="fr-CA" smtClean="0"/>
              <a:t>2026-07-10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fr-CA"/>
              <a:t>PROGRAMMATION WEB TRANSACTIONNELLE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85899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6D15F3C4-16AA-478B-86B3-4E9AD22188C6}" type="datetime1">
              <a:rPr lang="fr-CA" smtClean="0"/>
              <a:t>2026-07-10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fr-CA"/>
              <a:t>PROGRAMMATION WEB TRANSACTIONNELLE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2CBE6A3-4AEF-4734-8AB8-E4DE745DFB5E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40636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di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Disque avec un remplissage uni">
            <a:extLst>
              <a:ext uri="{FF2B5EF4-FFF2-40B4-BE49-F238E27FC236}">
                <a16:creationId xmlns:a16="http://schemas.microsoft.com/office/drawing/2014/main" id="{EC7367DB-54B0-4E4B-9E49-482FCD217CE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617950" y="25505"/>
            <a:ext cx="952500" cy="952500"/>
          </a:xfrm>
          <a:prstGeom prst="rect">
            <a:avLst/>
          </a:prstGeom>
        </p:spPr>
      </p:pic>
      <p:sp>
        <p:nvSpPr>
          <p:cNvPr id="25" name="Titre 24">
            <a:extLst>
              <a:ext uri="{FF2B5EF4-FFF2-40B4-BE49-F238E27FC236}">
                <a16:creationId xmlns:a16="http://schemas.microsoft.com/office/drawing/2014/main" id="{43C1F01D-35B3-4E03-8B2C-6FFB15F0A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61" y="357829"/>
            <a:ext cx="5482280" cy="372636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bg1"/>
                </a:solidFill>
                <a:latin typeface="+mn-lt"/>
                <a:ea typeface="Verdana" panose="020B060403050404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2148ABC2-9844-4986-9697-EF543188247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20783" y="1150572"/>
            <a:ext cx="11118135" cy="5026393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v"/>
              <a:defRPr>
                <a:solidFill>
                  <a:srgbClr val="7385D1"/>
                </a:solidFill>
              </a:defRPr>
            </a:lvl1pPr>
            <a:lvl2pPr marL="685800" indent="-228600">
              <a:buFont typeface="Symbol" panose="05050102010706020507" pitchFamily="18" charset="2"/>
              <a:buChar char="¨"/>
              <a:defRPr>
                <a:solidFill>
                  <a:srgbClr val="7385D1"/>
                </a:solidFill>
              </a:defRPr>
            </a:lvl2pPr>
            <a:lvl3pPr marL="1143000" indent="-228600">
              <a:buFont typeface="Courier New" panose="02070309020205020404" pitchFamily="49" charset="0"/>
              <a:buChar char="o"/>
              <a:defRPr>
                <a:solidFill>
                  <a:srgbClr val="7385D1"/>
                </a:solidFill>
              </a:defRPr>
            </a:lvl3pPr>
            <a:lvl4pPr>
              <a:defRPr>
                <a:solidFill>
                  <a:srgbClr val="7385D1"/>
                </a:solidFill>
              </a:defRPr>
            </a:lvl4pPr>
            <a:lvl5pPr>
              <a:defRPr>
                <a:solidFill>
                  <a:srgbClr val="7385D1"/>
                </a:solidFill>
              </a:defRPr>
            </a:lvl5pPr>
          </a:lstStyle>
          <a:p>
            <a:pPr lvl="0"/>
            <a:r>
              <a:rPr lang="fr-FR"/>
              <a:t> Cliquez pour modifier les styles du texte du masque</a:t>
            </a:r>
          </a:p>
          <a:p>
            <a:pPr lvl="1"/>
            <a:r>
              <a:rPr lang="fr-FR"/>
              <a:t> 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27229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571396"/>
            <a:ext cx="12192000" cy="2866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9" name="Rectangle 8"/>
          <p:cNvSpPr/>
          <p:nvPr/>
        </p:nvSpPr>
        <p:spPr>
          <a:xfrm>
            <a:off x="-2" y="6510783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61004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76373"/>
            <a:ext cx="10058400" cy="469272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571396"/>
            <a:ext cx="2472271" cy="2535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761A5FC2-1393-4D3B-9BA4-E4580C7BDB7E}" type="datetime1">
              <a:rPr lang="fr-CA" smtClean="0"/>
              <a:t>2026-07-10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571396"/>
            <a:ext cx="4822804" cy="2535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i="0" cap="all"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fr-CA"/>
              <a:t>PROGRAMMATION WEB TRANSACTIONNELLE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571396"/>
            <a:ext cx="1312025" cy="2535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rgbClr val="FFFFFF"/>
                </a:solidFill>
              </a:defRPr>
            </a:lvl1pPr>
          </a:lstStyle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‹n°›</a:t>
            </a:fld>
            <a:endParaRPr lang="fr-CA"/>
          </a:p>
        </p:txBody>
      </p:sp>
      <p:cxnSp>
        <p:nvCxnSpPr>
          <p:cNvPr id="10" name="Straight Connector 9"/>
          <p:cNvCxnSpPr/>
          <p:nvPr/>
        </p:nvCxnSpPr>
        <p:spPr>
          <a:xfrm>
            <a:off x="1188720" y="1036509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2233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6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47A1CE-E74F-4ED4-BD88-F5E5E811F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noProof="0"/>
              <a:t>Cours </a:t>
            </a:r>
            <a:r>
              <a:rPr lang="fr-CA"/>
              <a:t>23</a:t>
            </a:r>
            <a:r>
              <a:rPr lang="fr-CA" noProof="0"/>
              <a:t> 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6FD0B83-54B8-4E49-8084-D8400451C4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CA">
                <a:solidFill>
                  <a:schemeClr val="tx1">
                    <a:lumMod val="85000"/>
                    <a:lumOff val="15000"/>
                  </a:schemeClr>
                </a:solidFill>
              </a:rPr>
              <a:t>Internationalisation (i18n)</a:t>
            </a:r>
            <a:endParaRPr lang="fr-CA" noProof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074" name="Picture 2" descr="Learn ASP.NET Core MVC From Sa - Apps on Google Play">
            <a:extLst>
              <a:ext uri="{FF2B5EF4-FFF2-40B4-BE49-F238E27FC236}">
                <a16:creationId xmlns:a16="http://schemas.microsoft.com/office/drawing/2014/main" id="{E4825854-C8AD-DABB-BB60-9662DDD476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691" y="137246"/>
            <a:ext cx="2719578" cy="2719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97B88FE-5702-ED34-D2FA-88168B303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D811361-9731-734B-2C73-E195F7561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83620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B95017CD-4398-4A31-BAF2-D2A5CB579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noProof="0"/>
              <a:t>Contenu du cours</a:t>
            </a:r>
          </a:p>
        </p:txBody>
      </p:sp>
      <p:graphicFrame>
        <p:nvGraphicFramePr>
          <p:cNvPr id="14" name="Espace réservé du contenu 1">
            <a:extLst>
              <a:ext uri="{FF2B5EF4-FFF2-40B4-BE49-F238E27FC236}">
                <a16:creationId xmlns:a16="http://schemas.microsoft.com/office/drawing/2014/main" id="{2BC7308D-9D17-65AF-F12E-E768E85B828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0005328"/>
              </p:ext>
            </p:extLst>
          </p:nvPr>
        </p:nvGraphicFramePr>
        <p:xfrm>
          <a:off x="1097280" y="1179576"/>
          <a:ext cx="10058400" cy="26623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>
            <a:hlinkClick r:id="" action="ppaction://noaction"/>
            <a:extLst>
              <a:ext uri="{FF2B5EF4-FFF2-40B4-BE49-F238E27FC236}">
                <a16:creationId xmlns:a16="http://schemas.microsoft.com/office/drawing/2014/main" id="{A2DD1C0A-7725-47E2-A9D7-DE9739A51D12}"/>
              </a:ext>
            </a:extLst>
          </p:cNvPr>
          <p:cNvSpPr/>
          <p:nvPr/>
        </p:nvSpPr>
        <p:spPr>
          <a:xfrm>
            <a:off x="573865" y="2633092"/>
            <a:ext cx="4849473" cy="5263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9" name="Rectangle 8">
            <a:hlinkClick r:id="" action="ppaction://noaction"/>
            <a:extLst>
              <a:ext uri="{FF2B5EF4-FFF2-40B4-BE49-F238E27FC236}">
                <a16:creationId xmlns:a16="http://schemas.microsoft.com/office/drawing/2014/main" id="{81541332-AB2F-4B3A-B780-780FDF7CB958}"/>
              </a:ext>
            </a:extLst>
          </p:cNvPr>
          <p:cNvSpPr/>
          <p:nvPr/>
        </p:nvSpPr>
        <p:spPr>
          <a:xfrm>
            <a:off x="573865" y="2188254"/>
            <a:ext cx="5644055" cy="44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0" name="Rectangle 9">
            <a:hlinkClick r:id="" action="ppaction://noaction"/>
            <a:extLst>
              <a:ext uri="{FF2B5EF4-FFF2-40B4-BE49-F238E27FC236}">
                <a16:creationId xmlns:a16="http://schemas.microsoft.com/office/drawing/2014/main" id="{7566898C-EF24-4C1C-A1FA-191E3366D7FE}"/>
              </a:ext>
            </a:extLst>
          </p:cNvPr>
          <p:cNvSpPr/>
          <p:nvPr/>
        </p:nvSpPr>
        <p:spPr>
          <a:xfrm>
            <a:off x="807861" y="2223865"/>
            <a:ext cx="5271989" cy="44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2" name="Rectangle 11">
            <a:hlinkClick r:id="" action="ppaction://noaction"/>
            <a:extLst>
              <a:ext uri="{FF2B5EF4-FFF2-40B4-BE49-F238E27FC236}">
                <a16:creationId xmlns:a16="http://schemas.microsoft.com/office/drawing/2014/main" id="{30974C0E-1310-403C-88B6-FE058FFDF08A}"/>
              </a:ext>
            </a:extLst>
          </p:cNvPr>
          <p:cNvSpPr/>
          <p:nvPr/>
        </p:nvSpPr>
        <p:spPr>
          <a:xfrm>
            <a:off x="520783" y="3228778"/>
            <a:ext cx="3420596" cy="3972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87B3BEA-DF24-ADB0-67AC-0FEB9494E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F68454D-969B-1152-0A29-81656504F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31051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>
            <a:extLst>
              <a:ext uri="{FF2B5EF4-FFF2-40B4-BE49-F238E27FC236}">
                <a16:creationId xmlns:a16="http://schemas.microsoft.com/office/drawing/2014/main" id="{8C3AF893-0A56-7410-EED5-49635117D87E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3330575" y="1364157"/>
            <a:ext cx="660895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77AF2EF6-D962-3E40-B185-AF6EE168E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/>
              <a:t>Internationalisation (i18n)</a:t>
            </a:r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9BD02942-4CC5-F76D-CC4A-D1EFCE3CB4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71500" indent="-342900" algn="l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fr-CA" sz="1900" noProof="0">
                <a:solidFill>
                  <a:schemeClr val="tx1"/>
                </a:solidFill>
              </a:rPr>
              <a:t>Internationalisation (i18n) : Le processus d’ajouter le support à l’application de différentes langues et régions. Entre autres:</a:t>
            </a:r>
          </a:p>
          <a:p>
            <a:pPr marL="1028700" lvl="1" indent="-342900" algn="l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fr-CA" sz="1900" noProof="0">
                <a:solidFill>
                  <a:schemeClr val="tx1"/>
                </a:solidFill>
              </a:rPr>
              <a:t>$ vs €</a:t>
            </a:r>
          </a:p>
          <a:p>
            <a:pPr marL="1028700" lvl="1" indent="-342900" algn="l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fr-CA" sz="1900" noProof="0">
                <a:solidFill>
                  <a:schemeClr val="tx1"/>
                </a:solidFill>
              </a:rPr>
              <a:t>19:00 vs 7:00 PM</a:t>
            </a:r>
          </a:p>
          <a:p>
            <a:pPr marL="1028700" lvl="1" indent="-342900" algn="l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fr-CA" sz="1900" noProof="0">
                <a:solidFill>
                  <a:schemeClr val="tx1"/>
                </a:solidFill>
              </a:rPr>
              <a:t>Date</a:t>
            </a:r>
          </a:p>
          <a:p>
            <a:pPr marL="571500" indent="-342900" algn="l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fr-CA" sz="1900" noProof="0">
                <a:solidFill>
                  <a:schemeClr val="tx1"/>
                </a:solidFill>
              </a:rPr>
              <a:t>Localisation (L10n) : La personnalisation de l’application pour une langue et une région spécifique. Surtout:</a:t>
            </a:r>
          </a:p>
          <a:p>
            <a:pPr marL="1028700" lvl="1" indent="-342900" algn="l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fr-CA" sz="1900" noProof="0">
                <a:solidFill>
                  <a:schemeClr val="tx1"/>
                </a:solidFill>
              </a:rPr>
              <a:t>Traduction</a:t>
            </a:r>
          </a:p>
          <a:p>
            <a:pPr marL="1028700" lvl="1" indent="-342900" algn="l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fr-CA" sz="1900" noProof="0">
                <a:solidFill>
                  <a:schemeClr val="tx1"/>
                </a:solidFill>
              </a:rPr>
              <a:t>Modification des images culturelles</a:t>
            </a:r>
          </a:p>
          <a:p>
            <a:pPr marL="571500" indent="-342900" algn="l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fr-CA" sz="1900" noProof="0">
                <a:solidFill>
                  <a:schemeClr val="tx1"/>
                </a:solidFill>
              </a:rPr>
              <a:t>Globalisation (</a:t>
            </a:r>
            <a:r>
              <a:rPr lang="fr-CA" sz="1900">
                <a:solidFill>
                  <a:schemeClr val="tx1"/>
                </a:solidFill>
              </a:rPr>
              <a:t>g</a:t>
            </a:r>
            <a:r>
              <a:rPr lang="fr-CA" sz="1900" noProof="0">
                <a:solidFill>
                  <a:schemeClr val="tx1"/>
                </a:solidFill>
              </a:rPr>
              <a:t>11</a:t>
            </a:r>
            <a:r>
              <a:rPr lang="fr-CA" sz="1900">
                <a:solidFill>
                  <a:schemeClr val="tx1"/>
                </a:solidFill>
              </a:rPr>
              <a:t>n</a:t>
            </a:r>
            <a:r>
              <a:rPr lang="fr-CA" sz="1900" noProof="0">
                <a:solidFill>
                  <a:schemeClr val="tx1"/>
                </a:solidFill>
              </a:rPr>
              <a:t>) = i18n + L10n, la combinaison des deux</a:t>
            </a:r>
          </a:p>
          <a:p>
            <a:pPr marL="571500" indent="-342900" algn="l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fr-CA" sz="1900" noProof="0">
                <a:solidFill>
                  <a:schemeClr val="tx1"/>
                </a:solidFill>
              </a:rPr>
              <a:t>Région : L’endroit où l’utilisateur est situé. </a:t>
            </a:r>
          </a:p>
          <a:p>
            <a:pPr marL="571500" indent="-342900" algn="l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fr-CA" sz="1900" noProof="0">
                <a:solidFill>
                  <a:schemeClr val="tx1"/>
                </a:solidFill>
              </a:rPr>
              <a:t>Culture neutre = Langue (</a:t>
            </a:r>
            <a:r>
              <a:rPr lang="fr-CA" sz="1900" noProof="0" err="1">
                <a:solidFill>
                  <a:schemeClr val="tx1"/>
                </a:solidFill>
              </a:rPr>
              <a:t>fr</a:t>
            </a:r>
            <a:r>
              <a:rPr lang="fr-CA" sz="1900" noProof="0">
                <a:solidFill>
                  <a:schemeClr val="tx1"/>
                </a:solidFill>
              </a:rPr>
              <a:t>) sans région</a:t>
            </a:r>
          </a:p>
          <a:p>
            <a:pPr marL="571500" indent="-342900" algn="l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fr-CA" sz="1900" noProof="0">
                <a:solidFill>
                  <a:schemeClr val="tx1"/>
                </a:solidFill>
              </a:rPr>
              <a:t>Culture spécifique = Langue + Région (</a:t>
            </a:r>
            <a:r>
              <a:rPr lang="fr-CA" sz="1900" noProof="0" err="1">
                <a:solidFill>
                  <a:schemeClr val="tx1"/>
                </a:solidFill>
              </a:rPr>
              <a:t>fr</a:t>
            </a:r>
            <a:r>
              <a:rPr lang="fr-CA" sz="1900" noProof="0">
                <a:solidFill>
                  <a:schemeClr val="tx1"/>
                </a:solidFill>
              </a:rPr>
              <a:t>-CA)</a:t>
            </a:r>
          </a:p>
          <a:p>
            <a:pPr marL="0" indent="0">
              <a:buNone/>
            </a:pPr>
            <a:endParaRPr lang="fr-CA"/>
          </a:p>
        </p:txBody>
      </p:sp>
      <p:sp>
        <p:nvSpPr>
          <p:cNvPr id="13" name="Espace réservé du pied de page 12">
            <a:extLst>
              <a:ext uri="{FF2B5EF4-FFF2-40B4-BE49-F238E27FC236}">
                <a16:creationId xmlns:a16="http://schemas.microsoft.com/office/drawing/2014/main" id="{AABCEA65-4B56-9C0B-160F-E2506C795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E758C78A-F97B-0769-002C-742E626C0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5330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DCDCCCB6-F1B0-4A01-4410-2EF39E268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Pourquoi c’est important de changer les 2?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0F37860A-EF84-59B5-0228-22C5A36D2D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chemeClr val="tx1"/>
                </a:solidFill>
              </a:rPr>
              <a:t>Mise </a:t>
            </a:r>
            <a:r>
              <a:rPr lang="en-US" sz="2000" b="1" dirty="0" err="1">
                <a:solidFill>
                  <a:schemeClr val="tx1"/>
                </a:solidFill>
              </a:rPr>
              <a:t>en</a:t>
            </a:r>
            <a:r>
              <a:rPr lang="en-US" sz="2000" b="1" dirty="0">
                <a:solidFill>
                  <a:schemeClr val="tx1"/>
                </a:solidFill>
              </a:rPr>
              <a:t> situation : 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Vous</a:t>
            </a:r>
            <a:r>
              <a:rPr lang="en-US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tx1"/>
                </a:solidFill>
                <a:ea typeface="+mn-lt"/>
                <a:cs typeface="+mn-lt"/>
              </a:rPr>
              <a:t>utilisez</a:t>
            </a:r>
            <a:r>
              <a:rPr lang="en-US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US" sz="2000" dirty="0">
                <a:solidFill>
                  <a:schemeClr val="tx1"/>
                </a:solidFill>
                <a:ea typeface="+mn-lt"/>
                <a:cs typeface="+mn-lt"/>
              </a:rPr>
              <a:t>le site </a:t>
            </a:r>
            <a:r>
              <a:rPr lang="en-US" dirty="0">
                <a:solidFill>
                  <a:schemeClr val="tx1"/>
                </a:solidFill>
                <a:ea typeface="+mn-lt"/>
                <a:cs typeface="+mn-lt"/>
              </a:rPr>
              <a:t>Web </a:t>
            </a:r>
            <a:r>
              <a:rPr lang="en-US" dirty="0" err="1">
                <a:solidFill>
                  <a:schemeClr val="tx1"/>
                </a:solidFill>
                <a:ea typeface="+mn-lt"/>
                <a:cs typeface="+mn-lt"/>
              </a:rPr>
              <a:t>d'une</a:t>
            </a:r>
            <a:r>
              <a:rPr lang="en-US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+mn-lt"/>
                <a:cs typeface="+mn-lt"/>
              </a:rPr>
              <a:t>banque</a:t>
            </a:r>
            <a:r>
              <a:rPr lang="en-US" sz="2000" dirty="0">
                <a:solidFill>
                  <a:schemeClr val="tx1"/>
                </a:solidFill>
                <a:ea typeface="+mn-lt"/>
                <a:cs typeface="+mn-lt"/>
              </a:rPr>
              <a:t> américaine. </a:t>
            </a:r>
            <a:r>
              <a:rPr lang="en-US" dirty="0">
                <a:solidFill>
                  <a:schemeClr val="tx1"/>
                </a:solidFill>
                <a:ea typeface="+mn-lt"/>
                <a:cs typeface="+mn-lt"/>
              </a:rPr>
              <a:t>La </a:t>
            </a:r>
            <a:r>
              <a:rPr lang="en-US" dirty="0" err="1">
                <a:solidFill>
                  <a:schemeClr val="tx1"/>
                </a:solidFill>
                <a:ea typeface="+mn-lt"/>
                <a:cs typeface="+mn-lt"/>
              </a:rPr>
              <a:t>banque</a:t>
            </a:r>
            <a:r>
              <a:rPr lang="en-US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tx1"/>
                </a:solidFill>
                <a:ea typeface="+mn-lt"/>
                <a:cs typeface="+mn-lt"/>
              </a:rPr>
              <a:t>offre</a:t>
            </a:r>
            <a:r>
              <a:rPr lang="en-US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tx1"/>
                </a:solidFill>
                <a:ea typeface="+mn-lt"/>
                <a:cs typeface="+mn-lt"/>
              </a:rPr>
              <a:t>une</a:t>
            </a:r>
            <a:r>
              <a:rPr lang="en-US" dirty="0">
                <a:solidFill>
                  <a:schemeClr val="tx1"/>
                </a:solidFill>
                <a:ea typeface="+mn-lt"/>
                <a:cs typeface="+mn-lt"/>
              </a:rPr>
              <a:t> version française de son site, </a:t>
            </a:r>
            <a:r>
              <a:rPr lang="en-US" dirty="0" err="1">
                <a:solidFill>
                  <a:schemeClr val="tx1"/>
                </a:solidFill>
                <a:ea typeface="+mn-lt"/>
                <a:cs typeface="+mn-lt"/>
              </a:rPr>
              <a:t>donc</a:t>
            </a:r>
            <a:r>
              <a:rPr lang="en-US" dirty="0">
                <a:solidFill>
                  <a:schemeClr val="tx1"/>
                </a:solidFill>
                <a:ea typeface="+mn-lt"/>
                <a:cs typeface="+mn-lt"/>
              </a:rPr>
              <a:t> les menus et les messages </a:t>
            </a:r>
            <a:r>
              <a:rPr lang="en-US" dirty="0" err="1">
                <a:solidFill>
                  <a:schemeClr val="tx1"/>
                </a:solidFill>
                <a:ea typeface="+mn-lt"/>
                <a:cs typeface="+mn-lt"/>
              </a:rPr>
              <a:t>sont</a:t>
            </a:r>
            <a:r>
              <a:rPr lang="en-US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tx1"/>
                </a:solidFill>
                <a:ea typeface="+mn-lt"/>
                <a:cs typeface="+mn-lt"/>
              </a:rPr>
              <a:t>en</a:t>
            </a:r>
            <a:r>
              <a:rPr lang="en-US" dirty="0">
                <a:solidFill>
                  <a:schemeClr val="tx1"/>
                </a:solidFill>
                <a:ea typeface="+mn-lt"/>
                <a:cs typeface="+mn-lt"/>
              </a:rPr>
              <a:t> français</a:t>
            </a:r>
            <a:r>
              <a:rPr lang="en-US" sz="2000" dirty="0">
                <a:solidFill>
                  <a:schemeClr val="tx1"/>
                </a:solidFill>
                <a:ea typeface="+mn-lt"/>
                <a:cs typeface="+mn-lt"/>
              </a:rPr>
              <a:t>.</a:t>
            </a:r>
            <a:r>
              <a:rPr lang="en-US" sz="2000" dirty="0">
                <a:solidFill>
                  <a:schemeClr val="tx1"/>
                </a:solidFill>
              </a:rPr>
              <a:t> </a:t>
            </a:r>
            <a:endParaRPr lang="en-US">
              <a:solidFill>
                <a:schemeClr val="tx1"/>
              </a:solidFill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ea typeface="+mn-lt"/>
                <a:cs typeface="+mn-lt"/>
              </a:rPr>
              <a:t>Par </a:t>
            </a:r>
            <a:r>
              <a:rPr lang="en-US" dirty="0" err="1">
                <a:solidFill>
                  <a:schemeClr val="tx1"/>
                </a:solidFill>
                <a:ea typeface="+mn-lt"/>
                <a:cs typeface="+mn-lt"/>
              </a:rPr>
              <a:t>contre</a:t>
            </a:r>
            <a:r>
              <a:rPr lang="en-US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en-US" dirty="0" err="1">
                <a:solidFill>
                  <a:schemeClr val="tx1"/>
                </a:solidFill>
                <a:ea typeface="+mn-lt"/>
                <a:cs typeface="+mn-lt"/>
              </a:rPr>
              <a:t>lorsque</a:t>
            </a:r>
            <a:r>
              <a:rPr lang="en-US" dirty="0">
                <a:solidFill>
                  <a:schemeClr val="tx1"/>
                </a:solidFill>
                <a:ea typeface="+mn-lt"/>
                <a:cs typeface="+mn-lt"/>
              </a:rPr>
              <a:t> vous entrez un </a:t>
            </a:r>
            <a:r>
              <a:rPr lang="en-US" dirty="0" err="1">
                <a:solidFill>
                  <a:schemeClr val="tx1"/>
                </a:solidFill>
                <a:ea typeface="+mn-lt"/>
                <a:cs typeface="+mn-lt"/>
              </a:rPr>
              <a:t>montant</a:t>
            </a:r>
            <a:r>
              <a:rPr lang="en-US" dirty="0">
                <a:solidFill>
                  <a:schemeClr val="tx1"/>
                </a:solidFill>
                <a:ea typeface="+mn-lt"/>
                <a:cs typeface="+mn-lt"/>
              </a:rPr>
              <a:t>, le site attend </a:t>
            </a:r>
            <a:r>
              <a:rPr lang="en-US" dirty="0" err="1">
                <a:solidFill>
                  <a:schemeClr val="tx1"/>
                </a:solidFill>
                <a:ea typeface="+mn-lt"/>
                <a:cs typeface="+mn-lt"/>
              </a:rPr>
              <a:t>toujours</a:t>
            </a:r>
            <a:r>
              <a:rPr lang="en-US" dirty="0">
                <a:solidFill>
                  <a:schemeClr val="tx1"/>
                </a:solidFill>
                <a:ea typeface="+mn-lt"/>
                <a:cs typeface="+mn-lt"/>
              </a:rPr>
              <a:t> le format </a:t>
            </a:r>
            <a:r>
              <a:rPr lang="en-US" dirty="0" err="1">
                <a:solidFill>
                  <a:schemeClr val="tx1"/>
                </a:solidFill>
                <a:ea typeface="+mn-lt"/>
                <a:cs typeface="+mn-lt"/>
              </a:rPr>
              <a:t>américain</a:t>
            </a:r>
            <a:r>
              <a:rPr lang="en-US" dirty="0">
                <a:solidFill>
                  <a:schemeClr val="tx1"/>
                </a:solidFill>
                <a:ea typeface="+mn-lt"/>
                <a:cs typeface="+mn-lt"/>
              </a:rPr>
              <a:t> (avec un point pour les </a:t>
            </a:r>
            <a:r>
              <a:rPr lang="en-US" dirty="0" err="1">
                <a:solidFill>
                  <a:schemeClr val="tx1"/>
                </a:solidFill>
                <a:ea typeface="+mn-lt"/>
                <a:cs typeface="+mn-lt"/>
              </a:rPr>
              <a:t>décimaux</a:t>
            </a:r>
            <a:r>
              <a:rPr lang="en-US" dirty="0">
                <a:solidFill>
                  <a:schemeClr val="tx1"/>
                </a:solidFill>
                <a:ea typeface="+mn-lt"/>
                <a:cs typeface="+mn-lt"/>
              </a:rPr>
              <a:t> ex : 2.00).</a:t>
            </a:r>
            <a:r>
              <a:rPr lang="en-US" dirty="0">
                <a:solidFill>
                  <a:schemeClr val="tx1"/>
                </a:solidFill>
              </a:rPr>
              <a:t> Alors,  </a:t>
            </a:r>
            <a:r>
              <a:rPr lang="en-US" dirty="0" err="1">
                <a:solidFill>
                  <a:schemeClr val="tx1"/>
                </a:solidFill>
              </a:rPr>
              <a:t>si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vous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mettez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une</a:t>
            </a:r>
            <a:r>
              <a:rPr lang="en-US" sz="2000" dirty="0">
                <a:solidFill>
                  <a:schemeClr val="tx1"/>
                </a:solidFill>
              </a:rPr>
              <a:t> virgule ex : 2,00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>
                <a:solidFill>
                  <a:schemeClr val="tx1"/>
                </a:solidFill>
                <a:ea typeface="+mn-lt"/>
                <a:cs typeface="+mn-lt"/>
              </a:rPr>
              <a:t>le </a:t>
            </a:r>
            <a:r>
              <a:rPr lang="en-US" dirty="0" err="1">
                <a:solidFill>
                  <a:schemeClr val="tx1"/>
                </a:solidFill>
                <a:ea typeface="+mn-lt"/>
                <a:cs typeface="+mn-lt"/>
              </a:rPr>
              <a:t>système</a:t>
            </a:r>
            <a:r>
              <a:rPr lang="en-US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tx1"/>
                </a:solidFill>
                <a:ea typeface="+mn-lt"/>
                <a:cs typeface="+mn-lt"/>
              </a:rPr>
              <a:t>peut</a:t>
            </a:r>
            <a:r>
              <a:rPr lang="en-US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tx1"/>
                </a:solidFill>
                <a:ea typeface="+mn-lt"/>
                <a:cs typeface="+mn-lt"/>
              </a:rPr>
              <a:t>interpréter</a:t>
            </a:r>
            <a:r>
              <a:rPr lang="en-US" dirty="0">
                <a:solidFill>
                  <a:schemeClr val="tx1"/>
                </a:solidFill>
                <a:ea typeface="+mn-lt"/>
                <a:cs typeface="+mn-lt"/>
              </a:rPr>
              <a:t> la virgule </a:t>
            </a:r>
            <a:r>
              <a:rPr lang="en-US" dirty="0" err="1">
                <a:solidFill>
                  <a:schemeClr val="tx1"/>
                </a:solidFill>
                <a:ea typeface="+mn-lt"/>
                <a:cs typeface="+mn-lt"/>
              </a:rPr>
              <a:t>comme</a:t>
            </a:r>
            <a:r>
              <a:rPr lang="en-US" dirty="0">
                <a:solidFill>
                  <a:schemeClr val="tx1"/>
                </a:solidFill>
                <a:ea typeface="+mn-lt"/>
                <a:cs typeface="+mn-lt"/>
              </a:rPr>
              <a:t> un </a:t>
            </a:r>
            <a:r>
              <a:rPr lang="en-US" dirty="0" err="1">
                <a:solidFill>
                  <a:schemeClr val="tx1"/>
                </a:solidFill>
                <a:ea typeface="+mn-lt"/>
                <a:cs typeface="+mn-lt"/>
              </a:rPr>
              <a:t>séparateur</a:t>
            </a:r>
            <a:r>
              <a:rPr lang="en-US" dirty="0">
                <a:solidFill>
                  <a:schemeClr val="tx1"/>
                </a:solidFill>
                <a:ea typeface="+mn-lt"/>
                <a:cs typeface="+mn-lt"/>
              </a:rPr>
              <a:t> de </a:t>
            </a:r>
            <a:r>
              <a:rPr lang="en-US" dirty="0" err="1">
                <a:solidFill>
                  <a:schemeClr val="tx1"/>
                </a:solidFill>
                <a:ea typeface="+mn-lt"/>
                <a:cs typeface="+mn-lt"/>
              </a:rPr>
              <a:t>milliers</a:t>
            </a:r>
            <a:r>
              <a:rPr lang="en-US" dirty="0">
                <a:solidFill>
                  <a:schemeClr val="tx1"/>
                </a:solidFill>
                <a:ea typeface="+mn-lt"/>
                <a:cs typeface="+mn-lt"/>
              </a:rPr>
              <a:t> et </a:t>
            </a:r>
            <a:r>
              <a:rPr lang="en-US" dirty="0" err="1">
                <a:solidFill>
                  <a:schemeClr val="tx1"/>
                </a:solidFill>
                <a:ea typeface="+mn-lt"/>
                <a:cs typeface="+mn-lt"/>
              </a:rPr>
              <a:t>comprendre</a:t>
            </a:r>
            <a:r>
              <a:rPr lang="en-US" dirty="0">
                <a:solidFill>
                  <a:schemeClr val="tx1"/>
                </a:solidFill>
                <a:ea typeface="+mn-lt"/>
                <a:cs typeface="+mn-lt"/>
              </a:rPr>
              <a:t> 2,000</a:t>
            </a:r>
            <a:r>
              <a:rPr lang="en-US" sz="2000" dirty="0">
                <a:solidFill>
                  <a:schemeClr val="tx1"/>
                </a:solidFill>
              </a:rPr>
              <a:t> $.</a:t>
            </a:r>
            <a:endParaRPr lang="en-US" sz="2000">
              <a:solidFill>
                <a:schemeClr val="tx1"/>
              </a:solidFill>
              <a:ea typeface="Calibri"/>
              <a:cs typeface="Calibri"/>
            </a:endParaRPr>
          </a:p>
          <a:p>
            <a:pPr algn="l"/>
            <a:endParaRPr lang="en-US" sz="2000" b="1">
              <a:solidFill>
                <a:schemeClr val="tx1"/>
              </a:solidFill>
            </a:endParaRPr>
          </a:p>
          <a:p>
            <a:pPr marL="0" indent="0" algn="l">
              <a:buNone/>
            </a:pPr>
            <a:r>
              <a:rPr lang="en-US" sz="2000" b="1" dirty="0" err="1">
                <a:solidFill>
                  <a:schemeClr val="tx1"/>
                </a:solidFill>
              </a:rPr>
              <a:t>Pourquoi</a:t>
            </a:r>
            <a:r>
              <a:rPr lang="en-US" sz="2000" b="1" dirty="0">
                <a:solidFill>
                  <a:schemeClr val="tx1"/>
                </a:solidFill>
              </a:rPr>
              <a:t>? </a:t>
            </a:r>
            <a:endParaRPr lang="en-US" sz="2000" b="1" dirty="0">
              <a:solidFill>
                <a:schemeClr val="tx1"/>
              </a:solidFill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sz="2000" dirty="0" err="1">
                <a:solidFill>
                  <a:schemeClr val="tx1"/>
                </a:solidFill>
              </a:rPr>
              <a:t>Parce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que</a:t>
            </a:r>
            <a:r>
              <a:rPr lang="en-US" sz="2000" dirty="0">
                <a:solidFill>
                  <a:schemeClr val="tx1"/>
                </a:solidFill>
              </a:rPr>
              <a:t> le “</a:t>
            </a:r>
            <a:r>
              <a:rPr lang="en-US" sz="2000" b="1" dirty="0" err="1">
                <a:solidFill>
                  <a:schemeClr val="tx1"/>
                </a:solidFill>
              </a:rPr>
              <a:t>CurrentUICulture</a:t>
            </a:r>
            <a:r>
              <a:rPr lang="en-US" sz="2000" dirty="0">
                <a:solidFill>
                  <a:schemeClr val="tx1"/>
                </a:solidFill>
              </a:rPr>
              <a:t>” </a:t>
            </a:r>
            <a:r>
              <a:rPr lang="en-US" sz="2000" dirty="0" err="1">
                <a:solidFill>
                  <a:schemeClr val="tx1"/>
                </a:solidFill>
              </a:rPr>
              <a:t>est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en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français</a:t>
            </a:r>
            <a:r>
              <a:rPr lang="en-US" sz="2000" dirty="0">
                <a:solidFill>
                  <a:schemeClr val="tx1"/>
                </a:solidFill>
              </a:rPr>
              <a:t> et affiche du </a:t>
            </a:r>
            <a:r>
              <a:rPr lang="en-US" sz="2000" dirty="0" err="1">
                <a:solidFill>
                  <a:schemeClr val="tx1"/>
                </a:solidFill>
              </a:rPr>
              <a:t>texte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français</a:t>
            </a:r>
            <a:r>
              <a:rPr lang="en-US" sz="2000" dirty="0">
                <a:solidFill>
                  <a:schemeClr val="tx1"/>
                </a:solidFill>
              </a:rPr>
              <a:t>, </a:t>
            </a:r>
            <a:r>
              <a:rPr lang="en-US" sz="2000" dirty="0" err="1">
                <a:solidFill>
                  <a:schemeClr val="tx1"/>
                </a:solidFill>
              </a:rPr>
              <a:t>mais</a:t>
            </a:r>
            <a:r>
              <a:rPr lang="en-US" sz="2000" dirty="0">
                <a:solidFill>
                  <a:schemeClr val="tx1"/>
                </a:solidFill>
              </a:rPr>
              <a:t> le “</a:t>
            </a:r>
            <a:r>
              <a:rPr lang="en-US" sz="2000" b="1" dirty="0" err="1">
                <a:solidFill>
                  <a:schemeClr val="tx1"/>
                </a:solidFill>
              </a:rPr>
              <a:t>CurrentCulture</a:t>
            </a:r>
            <a:r>
              <a:rPr lang="en-US" sz="2000" dirty="0">
                <a:solidFill>
                  <a:schemeClr val="tx1"/>
                </a:solidFill>
              </a:rPr>
              <a:t>”</a:t>
            </a:r>
            <a:r>
              <a:rPr lang="en-US" dirty="0">
                <a:solidFill>
                  <a:schemeClr val="tx1"/>
                </a:solidFill>
              </a:rPr>
              <a:t> qui </a:t>
            </a:r>
            <a:r>
              <a:rPr lang="en-US" dirty="0" err="1">
                <a:solidFill>
                  <a:schemeClr val="tx1"/>
                </a:solidFill>
              </a:rPr>
              <a:t>contrôle</a:t>
            </a:r>
            <a:r>
              <a:rPr lang="en-US" dirty="0">
                <a:solidFill>
                  <a:schemeClr val="tx1"/>
                </a:solidFill>
              </a:rPr>
              <a:t> les formats </a:t>
            </a:r>
            <a:r>
              <a:rPr lang="en-US" sz="2000" dirty="0">
                <a:solidFill>
                  <a:schemeClr val="tx1"/>
                </a:solidFill>
              </a:rPr>
              <a:t>est </a:t>
            </a:r>
            <a:r>
              <a:rPr lang="en-US" sz="2000" dirty="0" err="1">
                <a:solidFill>
                  <a:schemeClr val="tx1"/>
                </a:solidFill>
              </a:rPr>
              <a:t>en</a:t>
            </a:r>
            <a:r>
              <a:rPr lang="en-US" sz="2000" dirty="0">
                <a:solidFill>
                  <a:schemeClr val="tx1"/>
                </a:solidFill>
              </a:rPr>
              <a:t> anglais </a:t>
            </a:r>
            <a:r>
              <a:rPr lang="en-US" dirty="0" err="1">
                <a:solidFill>
                  <a:schemeClr val="tx1"/>
                </a:solidFill>
              </a:rPr>
              <a:t>américain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sz="2000" dirty="0">
                <a:solidFill>
                  <a:schemeClr val="tx1"/>
                </a:solidFill>
              </a:rPr>
              <a:t>et </a:t>
            </a:r>
            <a:r>
              <a:rPr lang="en-US" sz="2000" dirty="0" err="1">
                <a:solidFill>
                  <a:schemeClr val="tx1"/>
                </a:solidFill>
              </a:rPr>
              <a:t>considère</a:t>
            </a:r>
            <a:r>
              <a:rPr lang="en-US" sz="2000" dirty="0">
                <a:solidFill>
                  <a:schemeClr val="tx1"/>
                </a:solidFill>
              </a:rPr>
              <a:t> la virgule </a:t>
            </a:r>
            <a:r>
              <a:rPr lang="en-US" sz="2000" dirty="0" err="1">
                <a:solidFill>
                  <a:schemeClr val="tx1"/>
                </a:solidFill>
              </a:rPr>
              <a:t>comme</a:t>
            </a:r>
            <a:r>
              <a:rPr lang="en-US" sz="2000" dirty="0">
                <a:solidFill>
                  <a:schemeClr val="tx1"/>
                </a:solidFill>
              </a:rPr>
              <a:t> un </a:t>
            </a:r>
            <a:r>
              <a:rPr lang="en-US" sz="2000" dirty="0" err="1">
                <a:solidFill>
                  <a:schemeClr val="tx1"/>
                </a:solidFill>
              </a:rPr>
              <a:t>séparateur</a:t>
            </a:r>
            <a:r>
              <a:rPr lang="en-US" sz="2000" dirty="0">
                <a:solidFill>
                  <a:schemeClr val="tx1"/>
                </a:solidFill>
              </a:rPr>
              <a:t> de </a:t>
            </a:r>
            <a:r>
              <a:rPr lang="en-US" sz="2000" dirty="0" err="1">
                <a:solidFill>
                  <a:schemeClr val="tx1"/>
                </a:solidFill>
              </a:rPr>
              <a:t>milliers</a:t>
            </a:r>
            <a:r>
              <a:rPr lang="en-US" sz="2000" dirty="0">
                <a:solidFill>
                  <a:schemeClr val="tx1"/>
                </a:solidFill>
              </a:rPr>
              <a:t>.</a:t>
            </a:r>
            <a:endParaRPr lang="fr-CA" dirty="0">
              <a:solidFill>
                <a:schemeClr val="tx1"/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86EA82F-88E4-E3B3-2C37-EF4724E90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453DAFE-446B-BFEF-1019-FC4AB2AE5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23252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13C99C-179E-9457-2D04-B6D6F8616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2 Cultures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230AAAA-FAFE-FBC7-4453-7DA96D592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9DB4DE-BF17-057A-C7BA-73A5E18E9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5</a:t>
            </a:fld>
            <a:endParaRPr lang="fr-CA"/>
          </a:p>
        </p:txBody>
      </p:sp>
      <p:pic>
        <p:nvPicPr>
          <p:cNvPr id="5" name="Picture 2" descr="Texte de remplacement généré par une machine :&#10;&#10;">
            <a:extLst>
              <a:ext uri="{FF2B5EF4-FFF2-40B4-BE49-F238E27FC236}">
                <a16:creationId xmlns:a16="http://schemas.microsoft.com/office/drawing/2014/main" id="{0B1F55BD-CEAD-86EE-64FE-F70E764863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94"/>
          <a:stretch/>
        </p:blipFill>
        <p:spPr bwMode="auto">
          <a:xfrm>
            <a:off x="1177954" y="1665306"/>
            <a:ext cx="5486400" cy="1300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Texte de remplacement généré par une machine :&#10;&#10;">
            <a:extLst>
              <a:ext uri="{FF2B5EF4-FFF2-40B4-BE49-F238E27FC236}">
                <a16:creationId xmlns:a16="http://schemas.microsoft.com/office/drawing/2014/main" id="{0117A079-23FD-CD0A-AF36-E4E79336B1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6"/>
          <a:stretch/>
        </p:blipFill>
        <p:spPr bwMode="auto">
          <a:xfrm>
            <a:off x="1177954" y="3704002"/>
            <a:ext cx="5486400" cy="1090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B007C97-D410-FC7C-3483-D1AEA7F31441}"/>
              </a:ext>
            </a:extLst>
          </p:cNvPr>
          <p:cNvSpPr txBox="1"/>
          <p:nvPr/>
        </p:nvSpPr>
        <p:spPr>
          <a:xfrm>
            <a:off x="1177954" y="1295974"/>
            <a:ext cx="1793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err="1"/>
              <a:t>CurrentUICulture</a:t>
            </a:r>
            <a:endParaRPr lang="fr-C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3AB285D-226B-8BD6-9A7A-B2CF570C2914}"/>
              </a:ext>
            </a:extLst>
          </p:cNvPr>
          <p:cNvSpPr txBox="1"/>
          <p:nvPr/>
        </p:nvSpPr>
        <p:spPr>
          <a:xfrm>
            <a:off x="1177954" y="3334670"/>
            <a:ext cx="15887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err="1"/>
              <a:t>CurrentCulture</a:t>
            </a:r>
            <a:endParaRPr lang="fr-CA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CA8B1D6-B8EF-DF7E-48AA-6A70773FC38E}"/>
              </a:ext>
            </a:extLst>
          </p:cNvPr>
          <p:cNvSpPr txBox="1"/>
          <p:nvPr/>
        </p:nvSpPr>
        <p:spPr>
          <a:xfrm>
            <a:off x="7013848" y="1668991"/>
            <a:ext cx="4643021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CA"/>
              <a:t>Utilisé pour obtenir les fichiers de traduction et définit donc le texte affiché (potentiellement différent par région, comme pour le Québec avec </a:t>
            </a:r>
            <a:r>
              <a:rPr lang="fr-CA" err="1"/>
              <a:t>fr</a:t>
            </a:r>
            <a:r>
              <a:rPr lang="fr-CA"/>
              <a:t>-CA)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1E7E7A1-EB28-9A60-0A8C-39D447AC2D87}"/>
              </a:ext>
            </a:extLst>
          </p:cNvPr>
          <p:cNvSpPr txBox="1"/>
          <p:nvPr/>
        </p:nvSpPr>
        <p:spPr>
          <a:xfrm>
            <a:off x="7013848" y="3700070"/>
            <a:ext cx="4643021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CA"/>
              <a:t>Utilisé pour configurer les formats utilisés. Donc pour les dates, les prix, l’heure, etc.</a:t>
            </a:r>
          </a:p>
        </p:txBody>
      </p:sp>
    </p:spTree>
    <p:extLst>
      <p:ext uri="{BB962C8B-B14F-4D97-AF65-F5344CB8AC3E}">
        <p14:creationId xmlns:p14="http://schemas.microsoft.com/office/powerpoint/2010/main" val="2573421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A2D0AB18-B481-E4C7-12C5-2BBD9A6F3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Responsabilité de chaque culture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0D9D05E-0A0B-9121-5F1D-E637A1319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3B0DDDC-1489-BF35-7000-50417CB0D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6</a:t>
            </a:fld>
            <a:endParaRPr lang="fr-CA"/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F6173BFD-21D2-9DE0-AEB8-87E0D28F49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2837514"/>
              </p:ext>
            </p:extLst>
          </p:nvPr>
        </p:nvGraphicFramePr>
        <p:xfrm>
          <a:off x="1097279" y="2325210"/>
          <a:ext cx="10058399" cy="1280160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1907627">
                  <a:extLst>
                    <a:ext uri="{9D8B030D-6E8A-4147-A177-3AD203B41FA5}">
                      <a16:colId xmlns:a16="http://schemas.microsoft.com/office/drawing/2014/main" val="3081303975"/>
                    </a:ext>
                  </a:extLst>
                </a:gridCol>
                <a:gridCol w="4155835">
                  <a:extLst>
                    <a:ext uri="{9D8B030D-6E8A-4147-A177-3AD203B41FA5}">
                      <a16:colId xmlns:a16="http://schemas.microsoft.com/office/drawing/2014/main" val="406244692"/>
                    </a:ext>
                  </a:extLst>
                </a:gridCol>
                <a:gridCol w="3994937">
                  <a:extLst>
                    <a:ext uri="{9D8B030D-6E8A-4147-A177-3AD203B41FA5}">
                      <a16:colId xmlns:a16="http://schemas.microsoft.com/office/drawing/2014/main" val="204921318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1600">
                          <a:effectLst/>
                        </a:rPr>
                        <a:t> </a:t>
                      </a:r>
                      <a:endParaRPr lang="fr-CA" sz="1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1600">
                          <a:effectLst/>
                        </a:rPr>
                        <a:t>Modifie les fonctions qui varient selon la culture </a:t>
                      </a:r>
                    </a:p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1600">
                          <a:effectLst/>
                        </a:rPr>
                        <a:t>ex. </a:t>
                      </a:r>
                      <a:r>
                        <a:rPr lang="fr-CA" sz="1600" err="1">
                          <a:effectLst/>
                        </a:rPr>
                        <a:t>DateTime.Now.ToShortDateString</a:t>
                      </a:r>
                      <a:r>
                        <a:rPr lang="fr-CA" sz="1600">
                          <a:effectLst/>
                        </a:rPr>
                        <a:t>()</a:t>
                      </a:r>
                      <a:endParaRPr lang="fr-CA" sz="28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1600">
                          <a:effectLst/>
                        </a:rPr>
                        <a:t>Va charger des ressources différentes selon la culture demandée</a:t>
                      </a:r>
                      <a:endParaRPr lang="fr-CA" sz="1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24123037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1600">
                          <a:effectLst/>
                        </a:rPr>
                        <a:t>CurrentCulture</a:t>
                      </a:r>
                      <a:endParaRPr lang="fr-CA" sz="1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1600">
                          <a:effectLst/>
                        </a:rPr>
                        <a:t>Oui</a:t>
                      </a:r>
                      <a:endParaRPr lang="fr-CA" sz="1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1600">
                          <a:effectLst/>
                        </a:rPr>
                        <a:t>Non</a:t>
                      </a:r>
                      <a:endParaRPr lang="fr-CA" sz="1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20330897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1600">
                          <a:effectLst/>
                        </a:rPr>
                        <a:t>CurrentUICulture</a:t>
                      </a:r>
                      <a:endParaRPr lang="fr-CA" sz="1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1600">
                          <a:effectLst/>
                        </a:rPr>
                        <a:t>Non</a:t>
                      </a:r>
                      <a:endParaRPr lang="fr-CA" sz="1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1600">
                          <a:effectLst/>
                        </a:rPr>
                        <a:t>Oui</a:t>
                      </a:r>
                      <a:endParaRPr lang="fr-CA" sz="1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2685692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6132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CA4883-EDFB-E89F-25DE-0AEC195D8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Exemple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670C6A9C-1627-29BA-58AA-82E2169326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176373"/>
            <a:ext cx="10058400" cy="513214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CA"/>
              <a:t>On peut voir que changer le </a:t>
            </a:r>
            <a:r>
              <a:rPr lang="fr-CA" b="1" err="1"/>
              <a:t>CurrentUICulture</a:t>
            </a:r>
            <a:r>
              <a:rPr lang="fr-CA"/>
              <a:t> n’a pas d’effet sur la fonction </a:t>
            </a:r>
            <a:r>
              <a:rPr lang="fr-CA" b="1" err="1"/>
              <a:t>DateTime.Now.ToShortTimeString</a:t>
            </a:r>
            <a:r>
              <a:rPr lang="fr-CA" b="1"/>
              <a:t>()</a:t>
            </a:r>
          </a:p>
          <a:p>
            <a:pPr marL="0" indent="0">
              <a:buNone/>
            </a:pPr>
            <a:endParaRPr lang="fr-CA"/>
          </a:p>
          <a:p>
            <a:pPr marL="0" indent="0">
              <a:buNone/>
            </a:pPr>
            <a:endParaRPr lang="fr-CA"/>
          </a:p>
          <a:p>
            <a:pPr marL="0" indent="0">
              <a:buNone/>
            </a:pPr>
            <a:endParaRPr lang="fr-CA"/>
          </a:p>
          <a:p>
            <a:pPr marL="0" indent="0">
              <a:buNone/>
            </a:pPr>
            <a:endParaRPr lang="fr-CA"/>
          </a:p>
          <a:p>
            <a:pPr marL="0" indent="0">
              <a:buNone/>
            </a:pPr>
            <a:endParaRPr lang="fr-CA"/>
          </a:p>
          <a:p>
            <a:pPr marL="0" indent="0">
              <a:buNone/>
            </a:pPr>
            <a:endParaRPr lang="fr-CA"/>
          </a:p>
          <a:p>
            <a:pPr marL="0" indent="0">
              <a:buNone/>
            </a:pPr>
            <a:endParaRPr lang="fr-CA"/>
          </a:p>
          <a:p>
            <a:pPr marL="0" indent="0">
              <a:buNone/>
            </a:pPr>
            <a:endParaRPr lang="fr-CA"/>
          </a:p>
          <a:p>
            <a:pPr marL="0" indent="0">
              <a:buNone/>
            </a:pPr>
            <a:endParaRPr lang="fr-CA"/>
          </a:p>
          <a:p>
            <a:pPr marL="0" indent="0">
              <a:buNone/>
            </a:pPr>
            <a:r>
              <a:rPr lang="fr-CA"/>
              <a:t>En modifiant </a:t>
            </a:r>
            <a:r>
              <a:rPr lang="fr-CA" b="1" err="1"/>
              <a:t>CurrentCulture</a:t>
            </a:r>
            <a:r>
              <a:rPr lang="fr-CA"/>
              <a:t>, ça fonctionne!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1DE11A7-AA5C-8B9F-0D0C-71075BFFA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4CCF3F3-7951-5E05-939A-D1BF3CF54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7</a:t>
            </a:fld>
            <a:endParaRPr lang="fr-CA"/>
          </a:p>
        </p:txBody>
      </p:sp>
      <p:pic>
        <p:nvPicPr>
          <p:cNvPr id="5" name="Picture 2" descr="Texte de remplacement généré par une machine :&#10;&#10;">
            <a:extLst>
              <a:ext uri="{FF2B5EF4-FFF2-40B4-BE49-F238E27FC236}">
                <a16:creationId xmlns:a16="http://schemas.microsoft.com/office/drawing/2014/main" id="{37748B57-D3D9-0AAA-CA4A-CB32750FB7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" y="1967634"/>
            <a:ext cx="7087704" cy="11689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Texte de remplacement généré par une machine :&#10;&#10;">
            <a:extLst>
              <a:ext uri="{FF2B5EF4-FFF2-40B4-BE49-F238E27FC236}">
                <a16:creationId xmlns:a16="http://schemas.microsoft.com/office/drawing/2014/main" id="{49833A3E-DB2F-E64F-8EE9-4D228C072E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50" b="1"/>
          <a:stretch/>
        </p:blipFill>
        <p:spPr bwMode="auto">
          <a:xfrm>
            <a:off x="6773833" y="3462040"/>
            <a:ext cx="4438650" cy="2241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C00CFCA8-7D37-FA19-5850-F5389B99B7A4}"/>
              </a:ext>
            </a:extLst>
          </p:cNvPr>
          <p:cNvCxnSpPr>
            <a:cxnSpLocks/>
            <a:endCxn id="6" idx="1"/>
          </p:cNvCxnSpPr>
          <p:nvPr/>
        </p:nvCxnSpPr>
        <p:spPr>
          <a:xfrm>
            <a:off x="5939161" y="3182313"/>
            <a:ext cx="834672" cy="391808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8" name="Picture 6" descr="Texte de remplacement généré par une machine :&#10;&#10;">
            <a:extLst>
              <a:ext uri="{FF2B5EF4-FFF2-40B4-BE49-F238E27FC236}">
                <a16:creationId xmlns:a16="http://schemas.microsoft.com/office/drawing/2014/main" id="{677754A5-C4B6-137A-B1FF-DDC48CE3FA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" y="4588114"/>
            <a:ext cx="5486400" cy="9620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Texte de remplacement généré par une machine :&#10;&#10;">
            <a:extLst>
              <a:ext uri="{FF2B5EF4-FFF2-40B4-BE49-F238E27FC236}">
                <a16:creationId xmlns:a16="http://schemas.microsoft.com/office/drawing/2014/main" id="{2EF6D968-20DF-65E6-5229-DE0A4874B7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00" b="42139"/>
          <a:stretch/>
        </p:blipFill>
        <p:spPr bwMode="auto">
          <a:xfrm>
            <a:off x="6773833" y="3868006"/>
            <a:ext cx="4181475" cy="2241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FEFA9B4A-C650-0F28-4A27-43DD1DB85200}"/>
              </a:ext>
            </a:extLst>
          </p:cNvPr>
          <p:cNvCxnSpPr>
            <a:cxnSpLocks/>
            <a:endCxn id="9" idx="1"/>
          </p:cNvCxnSpPr>
          <p:nvPr/>
        </p:nvCxnSpPr>
        <p:spPr>
          <a:xfrm flipV="1">
            <a:off x="5939161" y="3980087"/>
            <a:ext cx="834672" cy="60802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004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C6FE5F26-1EF6-7286-1F33-EB3DA2720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Les étapes pour configurer la traduction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77AB2A9B-AF6D-9931-33DE-4069DD76EC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err="1"/>
              <a:t>Configurer</a:t>
            </a:r>
            <a:r>
              <a:rPr lang="en-CA"/>
              <a:t> les </a:t>
            </a:r>
            <a:r>
              <a:rPr lang="en-CA" err="1"/>
              <a:t>librairies</a:t>
            </a:r>
            <a:r>
              <a:rPr lang="en-CA"/>
              <a:t> de </a:t>
            </a:r>
            <a:r>
              <a:rPr lang="en-CA" b="1"/>
              <a:t>i18n</a:t>
            </a:r>
            <a:r>
              <a:rPr lang="en-CA"/>
              <a:t> dans le </a:t>
            </a:r>
            <a:r>
              <a:rPr lang="en-CA" b="1" err="1"/>
              <a:t>Program.cs</a:t>
            </a:r>
            <a:endParaRPr lang="en-CA" b="1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err="1"/>
              <a:t>Mettre</a:t>
            </a:r>
            <a:r>
              <a:rPr lang="en-CA"/>
              <a:t> un </a:t>
            </a:r>
            <a:r>
              <a:rPr lang="en-CA" b="1" err="1"/>
              <a:t>commutateur</a:t>
            </a:r>
            <a:r>
              <a:rPr lang="en-CA" b="1"/>
              <a:t> de langue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b="1" err="1"/>
              <a:t>Traduire</a:t>
            </a:r>
            <a:r>
              <a:rPr lang="en-CA"/>
              <a:t> les </a:t>
            </a:r>
            <a:r>
              <a:rPr lang="en-CA" err="1"/>
              <a:t>textes</a:t>
            </a:r>
            <a:r>
              <a:rPr lang="en-CA"/>
              <a:t> des annotations à </a:t>
            </a:r>
            <a:r>
              <a:rPr lang="en-CA" err="1"/>
              <a:t>l’aide</a:t>
            </a:r>
            <a:r>
              <a:rPr lang="en-CA"/>
              <a:t> de </a:t>
            </a:r>
            <a:r>
              <a:rPr lang="en-CA" b="1" err="1"/>
              <a:t>fichiers</a:t>
            </a:r>
            <a:r>
              <a:rPr lang="en-CA" b="1"/>
              <a:t> </a:t>
            </a:r>
            <a:r>
              <a:rPr lang="en-CA" b="1" err="1"/>
              <a:t>resx</a:t>
            </a:r>
            <a:endParaRPr lang="en-CA" b="1"/>
          </a:p>
          <a:p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1C8EA5D-5C08-6E03-D179-B21852AA0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1D83EA7-9145-295A-3E37-51D8F4BE9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8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56602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7A32AA3B-69CC-950F-3FCB-4D86C78AD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Configuration </a:t>
            </a:r>
            <a:r>
              <a:rPr lang="fr-CA" err="1"/>
              <a:t>Program.cs</a:t>
            </a:r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659EC7E-4002-FF0E-425F-FDC12861A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7C3B5A8-949F-64D5-5192-EB7CFC000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9</a:t>
            </a:fld>
            <a:endParaRPr lang="fr-C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B78BB90-7F2B-F819-2777-8C712586B481}"/>
              </a:ext>
            </a:extLst>
          </p:cNvPr>
          <p:cNvSpPr/>
          <p:nvPr/>
        </p:nvSpPr>
        <p:spPr>
          <a:xfrm>
            <a:off x="1097280" y="1126656"/>
            <a:ext cx="8678518" cy="382325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t"/>
          <a:lstStyle/>
          <a:p>
            <a:r>
              <a:rPr lang="en-US" sz="1000">
                <a:solidFill>
                  <a:srgbClr val="0000FF"/>
                </a:solidFill>
                <a:latin typeface="Cascadia Mono"/>
              </a:rPr>
              <a:t>var</a:t>
            </a:r>
            <a:r>
              <a:rPr lang="en-US" sz="1000">
                <a:solidFill>
                  <a:srgbClr val="000000"/>
                </a:solidFill>
                <a:latin typeface="Cascadia Mono"/>
              </a:rPr>
              <a:t> builder = </a:t>
            </a:r>
            <a:r>
              <a:rPr lang="en-US" sz="1000" err="1">
                <a:solidFill>
                  <a:srgbClr val="000000"/>
                </a:solidFill>
                <a:latin typeface="Cascadia Mono"/>
              </a:rPr>
              <a:t>WebApplication.CreateBuilder</a:t>
            </a:r>
            <a:r>
              <a:rPr lang="en-US" sz="1000">
                <a:solidFill>
                  <a:srgbClr val="000000"/>
                </a:solidFill>
                <a:latin typeface="Cascadia Mono"/>
              </a:rPr>
              <a:t>(</a:t>
            </a:r>
            <a:r>
              <a:rPr lang="en-US" sz="1000" err="1">
                <a:solidFill>
                  <a:srgbClr val="000000"/>
                </a:solidFill>
                <a:latin typeface="Cascadia Mono"/>
              </a:rPr>
              <a:t>args</a:t>
            </a:r>
            <a:r>
              <a:rPr lang="en-US" sz="1000">
                <a:solidFill>
                  <a:srgbClr val="000000"/>
                </a:solidFill>
                <a:latin typeface="Cascadia Mono"/>
              </a:rPr>
              <a:t>);</a:t>
            </a:r>
          </a:p>
          <a:p>
            <a:r>
              <a:rPr lang="fr-CA" sz="1000">
                <a:solidFill>
                  <a:srgbClr val="808080"/>
                </a:solidFill>
                <a:latin typeface="Cascadia Mono"/>
              </a:rPr>
              <a:t>#region</a:t>
            </a:r>
            <a:r>
              <a:rPr lang="fr-CA" sz="1000">
                <a:solidFill>
                  <a:srgbClr val="000000"/>
                </a:solidFill>
                <a:latin typeface="Cascadia Mono"/>
              </a:rPr>
              <a:t> Langues supportées</a:t>
            </a:r>
          </a:p>
          <a:p>
            <a:r>
              <a:rPr lang="fr-CA" sz="1000" err="1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CultureInfo</a:t>
            </a:r>
            <a:r>
              <a:rPr lang="fr-CA" sz="1000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[] </a:t>
            </a:r>
            <a:r>
              <a:rPr lang="fr-CA" sz="1000" err="1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supportedCultures</a:t>
            </a:r>
            <a:r>
              <a:rPr lang="fr-CA" sz="1000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 = </a:t>
            </a:r>
            <a:r>
              <a:rPr lang="fr-CA" sz="1000">
                <a:solidFill>
                  <a:srgbClr val="0000FF"/>
                </a:solidFill>
                <a:highlight>
                  <a:srgbClr val="00FF00"/>
                </a:highlight>
                <a:latin typeface="Cascadia Mono"/>
              </a:rPr>
              <a:t>new</a:t>
            </a:r>
            <a:r>
              <a:rPr lang="fr-CA" sz="1000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[]</a:t>
            </a:r>
          </a:p>
          <a:p>
            <a:r>
              <a:rPr lang="fr-CA" sz="1000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{</a:t>
            </a:r>
          </a:p>
          <a:p>
            <a:r>
              <a:rPr lang="fr-CA" sz="1000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    </a:t>
            </a:r>
            <a:r>
              <a:rPr lang="fr-CA" sz="1000">
                <a:solidFill>
                  <a:srgbClr val="0000FF"/>
                </a:solidFill>
                <a:highlight>
                  <a:srgbClr val="00FF00"/>
                </a:highlight>
                <a:latin typeface="Cascadia Mono"/>
              </a:rPr>
              <a:t>new</a:t>
            </a:r>
            <a:r>
              <a:rPr lang="fr-CA" sz="1000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 </a:t>
            </a:r>
            <a:r>
              <a:rPr lang="fr-CA" sz="1000" err="1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CultureInfo</a:t>
            </a:r>
            <a:r>
              <a:rPr lang="fr-CA" sz="1000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(</a:t>
            </a:r>
            <a:r>
              <a:rPr lang="fr-CA" sz="1000">
                <a:solidFill>
                  <a:srgbClr val="A31515"/>
                </a:solidFill>
                <a:highlight>
                  <a:srgbClr val="00FF00"/>
                </a:highlight>
                <a:latin typeface="Cascadia Mono"/>
              </a:rPr>
              <a:t>"en-US"</a:t>
            </a:r>
            <a:r>
              <a:rPr lang="fr-CA" sz="1000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),</a:t>
            </a:r>
          </a:p>
          <a:p>
            <a:r>
              <a:rPr lang="fr-CA" sz="1000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    </a:t>
            </a:r>
            <a:r>
              <a:rPr lang="fr-CA" sz="1000">
                <a:solidFill>
                  <a:srgbClr val="0000FF"/>
                </a:solidFill>
                <a:highlight>
                  <a:srgbClr val="00FF00"/>
                </a:highlight>
                <a:latin typeface="Cascadia Mono"/>
              </a:rPr>
              <a:t>new</a:t>
            </a:r>
            <a:r>
              <a:rPr lang="fr-CA" sz="1000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 </a:t>
            </a:r>
            <a:r>
              <a:rPr lang="fr-CA" sz="1000" err="1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CultureInfo</a:t>
            </a:r>
            <a:r>
              <a:rPr lang="fr-CA" sz="1000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(</a:t>
            </a:r>
            <a:r>
              <a:rPr lang="fr-CA" sz="1000">
                <a:solidFill>
                  <a:srgbClr val="A31515"/>
                </a:solidFill>
                <a:highlight>
                  <a:srgbClr val="00FF00"/>
                </a:highlight>
                <a:latin typeface="Cascadia Mono"/>
              </a:rPr>
              <a:t>"</a:t>
            </a:r>
            <a:r>
              <a:rPr lang="fr-CA" sz="1000" err="1">
                <a:solidFill>
                  <a:srgbClr val="A31515"/>
                </a:solidFill>
                <a:highlight>
                  <a:srgbClr val="00FF00"/>
                </a:highlight>
                <a:latin typeface="Cascadia Mono"/>
              </a:rPr>
              <a:t>fr</a:t>
            </a:r>
            <a:r>
              <a:rPr lang="fr-CA" sz="1000">
                <a:solidFill>
                  <a:srgbClr val="A31515"/>
                </a:solidFill>
                <a:highlight>
                  <a:srgbClr val="00FF00"/>
                </a:highlight>
                <a:latin typeface="Cascadia Mono"/>
              </a:rPr>
              <a:t>-CA"</a:t>
            </a:r>
            <a:r>
              <a:rPr lang="fr-CA" sz="1000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),</a:t>
            </a:r>
          </a:p>
          <a:p>
            <a:r>
              <a:rPr lang="fr-CA" sz="1000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};</a:t>
            </a:r>
          </a:p>
          <a:p>
            <a:r>
              <a:rPr lang="fr-CA" sz="1000">
                <a:solidFill>
                  <a:srgbClr val="808080"/>
                </a:solidFill>
                <a:latin typeface="Cascadia Mono"/>
              </a:rPr>
              <a:t>#endregion</a:t>
            </a:r>
          </a:p>
          <a:p>
            <a:endParaRPr lang="fr-CA" sz="1000">
              <a:solidFill>
                <a:srgbClr val="808080"/>
              </a:solidFill>
              <a:latin typeface="Cascadia Mono" panose="020B0609020000020004" pitchFamily="49" charset="0"/>
            </a:endParaRPr>
          </a:p>
          <a:p>
            <a:r>
              <a:rPr lang="en-US" sz="1000">
                <a:solidFill>
                  <a:srgbClr val="008000"/>
                </a:solidFill>
                <a:latin typeface="Cascadia Mono"/>
              </a:rPr>
              <a:t>// Add services to the container.</a:t>
            </a:r>
            <a:endParaRPr lang="en-US" sz="1000">
              <a:solidFill>
                <a:srgbClr val="000000"/>
              </a:solidFill>
              <a:latin typeface="Cascadia Mono"/>
            </a:endParaRPr>
          </a:p>
          <a:p>
            <a:r>
              <a:rPr lang="fr-CA" sz="1000">
                <a:solidFill>
                  <a:srgbClr val="008000"/>
                </a:solidFill>
                <a:latin typeface="Cascadia Mono"/>
              </a:rPr>
              <a:t>// Injecter la localisation ICI</a:t>
            </a:r>
            <a:endParaRPr lang="fr-CA" sz="1000">
              <a:solidFill>
                <a:srgbClr val="000000"/>
              </a:solidFill>
              <a:latin typeface="Cascadia Mono"/>
            </a:endParaRPr>
          </a:p>
          <a:p>
            <a:r>
              <a:rPr lang="fr-CA" sz="1000">
                <a:solidFill>
                  <a:srgbClr val="808080"/>
                </a:solidFill>
                <a:latin typeface="Cascadia Mono"/>
              </a:rPr>
              <a:t>#region</a:t>
            </a:r>
            <a:r>
              <a:rPr lang="fr-CA" sz="1000">
                <a:solidFill>
                  <a:srgbClr val="000000"/>
                </a:solidFill>
                <a:latin typeface="Cascadia Mono"/>
              </a:rPr>
              <a:t> </a:t>
            </a:r>
            <a:r>
              <a:rPr lang="fr-CA" sz="1000" err="1">
                <a:solidFill>
                  <a:srgbClr val="000000"/>
                </a:solidFill>
                <a:latin typeface="Cascadia Mono"/>
              </a:rPr>
              <a:t>Localizer</a:t>
            </a:r>
            <a:r>
              <a:rPr lang="fr-CA" sz="1000">
                <a:solidFill>
                  <a:srgbClr val="000000"/>
                </a:solidFill>
                <a:latin typeface="Cascadia Mono"/>
              </a:rPr>
              <a:t> configuration</a:t>
            </a:r>
          </a:p>
          <a:p>
            <a:r>
              <a:rPr lang="en-US" sz="1000" err="1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builder.Services.AddLocalization</a:t>
            </a:r>
            <a:r>
              <a:rPr lang="en-US" sz="1000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(options =&gt; </a:t>
            </a:r>
            <a:r>
              <a:rPr lang="en-US" sz="1000" err="1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options.ResourcesPath</a:t>
            </a:r>
            <a:r>
              <a:rPr lang="en-US" sz="1000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 = </a:t>
            </a:r>
            <a:r>
              <a:rPr lang="en-US" sz="1000">
                <a:solidFill>
                  <a:srgbClr val="A31515"/>
                </a:solidFill>
                <a:highlight>
                  <a:srgbClr val="00FF00"/>
                </a:highlight>
                <a:latin typeface="Cascadia Mono"/>
              </a:rPr>
              <a:t>"Resources"</a:t>
            </a:r>
            <a:r>
              <a:rPr lang="en-US" sz="1000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);</a:t>
            </a:r>
          </a:p>
          <a:p>
            <a:endParaRPr lang="fr-CA" sz="100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fr-CA" sz="1000" err="1">
                <a:solidFill>
                  <a:srgbClr val="000000"/>
                </a:solidFill>
                <a:latin typeface="Cascadia Mono"/>
              </a:rPr>
              <a:t>builder.Services.AddControllersWithViews</a:t>
            </a:r>
            <a:r>
              <a:rPr lang="fr-CA" sz="1000">
                <a:solidFill>
                  <a:srgbClr val="000000"/>
                </a:solidFill>
                <a:latin typeface="Cascadia Mono"/>
              </a:rPr>
              <a:t>()</a:t>
            </a:r>
          </a:p>
          <a:p>
            <a:r>
              <a:rPr lang="fr-CA" sz="1000">
                <a:solidFill>
                  <a:srgbClr val="000000"/>
                </a:solidFill>
                <a:latin typeface="Cascadia Mono"/>
              </a:rPr>
              <a:t>                </a:t>
            </a:r>
            <a:r>
              <a:rPr lang="fr-CA" sz="1000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.</a:t>
            </a:r>
            <a:r>
              <a:rPr lang="fr-CA" sz="1000" err="1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AddViewLocalization</a:t>
            </a:r>
            <a:r>
              <a:rPr lang="fr-CA" sz="1000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(</a:t>
            </a:r>
            <a:r>
              <a:rPr lang="fr-CA" sz="1000" err="1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LanguageViewLocationExpanderFormat.Suffix</a:t>
            </a:r>
            <a:r>
              <a:rPr lang="fr-CA" sz="1000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)</a:t>
            </a:r>
          </a:p>
          <a:p>
            <a:r>
              <a:rPr lang="fr-CA" sz="1000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                .</a:t>
            </a:r>
            <a:r>
              <a:rPr lang="fr-CA" sz="1000" err="1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AddDataAnnotationsLocalization</a:t>
            </a:r>
            <a:r>
              <a:rPr lang="fr-CA" sz="1000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();</a:t>
            </a:r>
          </a:p>
          <a:p>
            <a:endParaRPr lang="fr-CA" sz="100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000" err="1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builder.Services.Configure</a:t>
            </a:r>
            <a:r>
              <a:rPr lang="en-US" sz="1000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&lt;</a:t>
            </a:r>
            <a:r>
              <a:rPr lang="en-US" sz="1000" err="1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RequestLocalizationOptions</a:t>
            </a:r>
            <a:r>
              <a:rPr lang="en-US" sz="1000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&gt;(options =&gt;</a:t>
            </a:r>
          </a:p>
          <a:p>
            <a:r>
              <a:rPr lang="fr-CA" sz="1000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{</a:t>
            </a:r>
          </a:p>
          <a:p>
            <a:r>
              <a:rPr lang="fr-CA" sz="1000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    </a:t>
            </a:r>
            <a:r>
              <a:rPr lang="fr-CA" sz="1000" err="1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options.DefaultRequestCulture</a:t>
            </a:r>
            <a:r>
              <a:rPr lang="fr-CA" sz="1000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 = </a:t>
            </a:r>
            <a:r>
              <a:rPr lang="fr-CA" sz="1000">
                <a:solidFill>
                  <a:srgbClr val="0000FF"/>
                </a:solidFill>
                <a:highlight>
                  <a:srgbClr val="00FF00"/>
                </a:highlight>
                <a:latin typeface="Cascadia Mono"/>
              </a:rPr>
              <a:t>new</a:t>
            </a:r>
            <a:r>
              <a:rPr lang="fr-CA" sz="1000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 </a:t>
            </a:r>
            <a:r>
              <a:rPr lang="fr-CA" sz="1000" err="1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RequestCulture</a:t>
            </a:r>
            <a:r>
              <a:rPr lang="fr-CA" sz="1000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(culture: </a:t>
            </a:r>
            <a:r>
              <a:rPr lang="fr-CA" sz="1000">
                <a:solidFill>
                  <a:srgbClr val="A31515"/>
                </a:solidFill>
                <a:highlight>
                  <a:srgbClr val="00FF00"/>
                </a:highlight>
                <a:latin typeface="Cascadia Mono"/>
              </a:rPr>
              <a:t>"en-US"</a:t>
            </a:r>
            <a:r>
              <a:rPr lang="fr-CA" sz="1000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, </a:t>
            </a:r>
            <a:r>
              <a:rPr lang="fr-CA" sz="1000" err="1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uiCulture</a:t>
            </a:r>
            <a:r>
              <a:rPr lang="fr-CA" sz="1000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: </a:t>
            </a:r>
            <a:r>
              <a:rPr lang="fr-CA" sz="1000">
                <a:solidFill>
                  <a:srgbClr val="A31515"/>
                </a:solidFill>
                <a:highlight>
                  <a:srgbClr val="00FF00"/>
                </a:highlight>
                <a:latin typeface="Cascadia Mono"/>
              </a:rPr>
              <a:t>"en-US"</a:t>
            </a:r>
            <a:r>
              <a:rPr lang="fr-CA" sz="1000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);</a:t>
            </a:r>
          </a:p>
          <a:p>
            <a:r>
              <a:rPr lang="fr-CA" sz="1000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    </a:t>
            </a:r>
            <a:r>
              <a:rPr lang="fr-CA" sz="1000" err="1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options.SupportedCultures</a:t>
            </a:r>
            <a:r>
              <a:rPr lang="fr-CA" sz="1000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 = </a:t>
            </a:r>
            <a:r>
              <a:rPr lang="fr-CA" sz="1000" err="1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supportedCultures</a:t>
            </a:r>
            <a:r>
              <a:rPr lang="fr-CA" sz="1000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;</a:t>
            </a:r>
          </a:p>
          <a:p>
            <a:r>
              <a:rPr lang="fr-CA" sz="1000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    </a:t>
            </a:r>
            <a:r>
              <a:rPr lang="fr-CA" sz="1000" err="1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options.SupportedUICultures</a:t>
            </a:r>
            <a:r>
              <a:rPr lang="fr-CA" sz="1000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 = </a:t>
            </a:r>
            <a:r>
              <a:rPr lang="fr-CA" sz="1000" err="1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supportedCultures</a:t>
            </a:r>
            <a:r>
              <a:rPr lang="fr-CA" sz="1000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;</a:t>
            </a:r>
          </a:p>
          <a:p>
            <a:r>
              <a:rPr lang="fr-CA" sz="1000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});</a:t>
            </a:r>
          </a:p>
          <a:p>
            <a:endParaRPr lang="en-US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2BFC621-CC1F-E162-C78C-79ED5A0F1D84}"/>
              </a:ext>
            </a:extLst>
          </p:cNvPr>
          <p:cNvSpPr txBox="1"/>
          <p:nvPr/>
        </p:nvSpPr>
        <p:spPr>
          <a:xfrm>
            <a:off x="1094881" y="5131273"/>
            <a:ext cx="428376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CA">
                <a:ea typeface="Calibri"/>
                <a:cs typeface="Calibri"/>
              </a:rPr>
              <a:t>Il faut également ajouter cette section:</a:t>
            </a:r>
            <a:endParaRPr lang="fr-CA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E76CB04-75FC-F95B-6B8C-9198FA2CA1D1}"/>
              </a:ext>
            </a:extLst>
          </p:cNvPr>
          <p:cNvSpPr/>
          <p:nvPr/>
        </p:nvSpPr>
        <p:spPr>
          <a:xfrm>
            <a:off x="1097280" y="5648960"/>
            <a:ext cx="8678518" cy="79181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t"/>
          <a:lstStyle/>
          <a:p>
            <a:r>
              <a:rPr lang="fr-CA" sz="1000">
                <a:solidFill>
                  <a:srgbClr val="000000"/>
                </a:solidFill>
                <a:latin typeface="Cascadia Mono"/>
              </a:rPr>
              <a:t>var app = </a:t>
            </a:r>
            <a:r>
              <a:rPr lang="fr-CA" sz="1000" err="1">
                <a:solidFill>
                  <a:srgbClr val="000000"/>
                </a:solidFill>
                <a:latin typeface="Cascadia Mono"/>
              </a:rPr>
              <a:t>builder.Build</a:t>
            </a:r>
            <a:r>
              <a:rPr lang="fr-CA" sz="1000">
                <a:solidFill>
                  <a:srgbClr val="000000"/>
                </a:solidFill>
                <a:latin typeface="Cascadia Mono"/>
              </a:rPr>
              <a:t>();</a:t>
            </a:r>
            <a:endParaRPr lang="en-US" sz="1000">
              <a:solidFill>
                <a:srgbClr val="000000"/>
              </a:solidFill>
              <a:latin typeface="Cascadia Mono"/>
            </a:endParaRPr>
          </a:p>
          <a:p>
            <a:endParaRPr lang="fr-CA" sz="1000">
              <a:solidFill>
                <a:srgbClr val="000000"/>
              </a:solidFill>
              <a:highlight>
                <a:srgbClr val="00FF00"/>
              </a:highlight>
              <a:latin typeface="Cascadia Mono"/>
            </a:endParaRPr>
          </a:p>
          <a:p>
            <a:r>
              <a:rPr lang="fr-CA" sz="1000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var </a:t>
            </a:r>
            <a:r>
              <a:rPr lang="fr-CA" sz="1000" err="1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locOptions</a:t>
            </a:r>
            <a:r>
              <a:rPr lang="fr-CA" sz="1000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 = </a:t>
            </a:r>
            <a:r>
              <a:rPr lang="fr-CA" sz="1000" err="1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app.Services.GetService</a:t>
            </a:r>
            <a:r>
              <a:rPr lang="fr-CA" sz="1000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&lt;</a:t>
            </a:r>
            <a:r>
              <a:rPr lang="fr-CA" sz="1000" err="1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IOptions</a:t>
            </a:r>
            <a:r>
              <a:rPr lang="fr-CA" sz="1000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&lt;</a:t>
            </a:r>
            <a:r>
              <a:rPr lang="fr-CA" sz="1000" err="1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RequestLocalizationOptions</a:t>
            </a:r>
            <a:r>
              <a:rPr lang="fr-CA" sz="1000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&gt;&gt;();</a:t>
            </a:r>
            <a:endParaRPr lang="en-US" sz="1000">
              <a:solidFill>
                <a:srgbClr val="000000"/>
              </a:solidFill>
              <a:highlight>
                <a:srgbClr val="00FF00"/>
              </a:highlight>
              <a:latin typeface="Cascadia Mono"/>
            </a:endParaRPr>
          </a:p>
          <a:p>
            <a:r>
              <a:rPr lang="fr-CA" sz="1000" err="1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app.UseRequestLocalization</a:t>
            </a:r>
            <a:r>
              <a:rPr lang="fr-CA" sz="1000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(</a:t>
            </a:r>
            <a:r>
              <a:rPr lang="fr-CA" sz="1000" err="1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locOptions.Value</a:t>
            </a:r>
            <a:r>
              <a:rPr lang="fr-CA" sz="1000">
                <a:solidFill>
                  <a:srgbClr val="000000"/>
                </a:solidFill>
                <a:highlight>
                  <a:srgbClr val="00FF00"/>
                </a:highlight>
                <a:latin typeface="Cascadia Mono"/>
              </a:rPr>
              <a:t>);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endParaRPr lang="fr-CA" sz="1000">
              <a:solidFill>
                <a:srgbClr val="000000"/>
              </a:solidFill>
              <a:highlight>
                <a:srgbClr val="00FF00"/>
              </a:highlight>
              <a:latin typeface="Cascadia Mono"/>
            </a:endParaRPr>
          </a:p>
        </p:txBody>
      </p:sp>
    </p:spTree>
    <p:extLst>
      <p:ext uri="{BB962C8B-B14F-4D97-AF65-F5344CB8AC3E}">
        <p14:creationId xmlns:p14="http://schemas.microsoft.com/office/powerpoint/2010/main" val="3394979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565508-F964-0CE4-5349-BDF41B5EF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err="1"/>
              <a:t>Ajouter</a:t>
            </a:r>
            <a:r>
              <a:rPr lang="en-CA"/>
              <a:t> un </a:t>
            </a:r>
            <a:r>
              <a:rPr lang="en-CA" err="1"/>
              <a:t>commutateur</a:t>
            </a:r>
            <a:r>
              <a:rPr lang="en-CA"/>
              <a:t> de langue</a:t>
            </a:r>
            <a:endParaRPr lang="fr-C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2F8D00B-4C37-C585-34AB-73453918C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9879F47-0616-E286-6826-47598F15F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10</a:t>
            </a:fld>
            <a:endParaRPr lang="fr-C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125653-3245-D818-0FC4-8BBAC75DB7E6}"/>
              </a:ext>
            </a:extLst>
          </p:cNvPr>
          <p:cNvSpPr/>
          <p:nvPr/>
        </p:nvSpPr>
        <p:spPr>
          <a:xfrm>
            <a:off x="1097280" y="2858633"/>
            <a:ext cx="9067800" cy="229080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t"/>
          <a:lstStyle/>
          <a:p>
            <a:r>
              <a:rPr lang="en-CA" err="1">
                <a:solidFill>
                  <a:schemeClr val="tx1"/>
                </a:solidFill>
              </a:rPr>
              <a:t>HomeController</a:t>
            </a:r>
            <a:endParaRPr lang="fr-CA" err="1">
              <a:solidFill>
                <a:schemeClr val="tx1"/>
              </a:solidFill>
            </a:endParaRPr>
          </a:p>
        </p:txBody>
      </p:sp>
      <p:pic>
        <p:nvPicPr>
          <p:cNvPr id="6" name="Picture 2" descr="Texte de remplacement généré par une machine :&#10;English (United States) &#10;English (United States) &#10;français (Canada) ">
            <a:extLst>
              <a:ext uri="{FF2B5EF4-FFF2-40B4-BE49-F238E27FC236}">
                <a16:creationId xmlns:a16="http://schemas.microsoft.com/office/drawing/2014/main" id="{A6D1BB7B-1ECE-5176-2446-53FB84195D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77"/>
          <a:stretch/>
        </p:blipFill>
        <p:spPr bwMode="auto">
          <a:xfrm>
            <a:off x="1097280" y="1510017"/>
            <a:ext cx="6486525" cy="106722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FCE681B-126C-F685-0126-A719F9E7FF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3980" y="3339064"/>
            <a:ext cx="8534400" cy="160548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811766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22D3CE-F8F3-1A2E-1093-B9880A070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Commutateur de langue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1668A90-E835-9ECE-2661-9DCC30EEC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D16E5F9-CA89-FE41-AE25-D4C92E4BB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11</a:t>
            </a:fld>
            <a:endParaRPr lang="fr-C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629A80C-4947-393F-B62D-3F21A9FC981C}"/>
              </a:ext>
            </a:extLst>
          </p:cNvPr>
          <p:cNvSpPr/>
          <p:nvPr/>
        </p:nvSpPr>
        <p:spPr>
          <a:xfrm>
            <a:off x="1097280" y="1388378"/>
            <a:ext cx="10294620" cy="489637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t"/>
          <a:lstStyle/>
          <a:p>
            <a:r>
              <a:rPr lang="en-CA">
                <a:solidFill>
                  <a:schemeClr val="tx1"/>
                </a:solidFill>
              </a:rPr>
              <a:t>/Shared/_</a:t>
            </a:r>
            <a:r>
              <a:rPr lang="en-CA" err="1">
                <a:solidFill>
                  <a:schemeClr val="tx1"/>
                </a:solidFill>
              </a:rPr>
              <a:t>SelectLanguage.cshtml</a:t>
            </a:r>
            <a:endParaRPr lang="en-CA">
              <a:solidFill>
                <a:schemeClr val="tx1"/>
              </a:solidFill>
            </a:endParaRPr>
          </a:p>
          <a:p>
            <a:pPr algn="r"/>
            <a:endParaRPr lang="en-CA">
              <a:solidFill>
                <a:schemeClr val="tx1"/>
              </a:solidFill>
            </a:endParaRPr>
          </a:p>
          <a:p>
            <a:r>
              <a:rPr lang="fr-CA" sz="1200">
                <a:solidFill>
                  <a:srgbClr val="000000"/>
                </a:solidFill>
                <a:latin typeface="Cascadia Mono" panose="020B0609020000020004" pitchFamily="49" charset="0"/>
              </a:rPr>
              <a:t>@</a:t>
            </a:r>
            <a:r>
              <a:rPr lang="fr-CA" sz="1200">
                <a:solidFill>
                  <a:srgbClr val="0000FF"/>
                </a:solidFill>
                <a:latin typeface="Cascadia Mono" panose="020B0609020000020004" pitchFamily="49" charset="0"/>
              </a:rPr>
              <a:t>using</a:t>
            </a:r>
            <a:r>
              <a:rPr lang="fr-CA" sz="120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fr-CA" sz="1200" err="1">
                <a:solidFill>
                  <a:srgbClr val="000000"/>
                </a:solidFill>
                <a:latin typeface="Cascadia Mono" panose="020B0609020000020004" pitchFamily="49" charset="0"/>
              </a:rPr>
              <a:t>Microsoft.AspNetCore.Builder</a:t>
            </a:r>
            <a:endParaRPr lang="fr-CA" sz="120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fr-CA" sz="1200">
                <a:solidFill>
                  <a:srgbClr val="000000"/>
                </a:solidFill>
                <a:latin typeface="Cascadia Mono" panose="020B0609020000020004" pitchFamily="49" charset="0"/>
              </a:rPr>
              <a:t>@</a:t>
            </a:r>
            <a:r>
              <a:rPr lang="fr-CA" sz="1200">
                <a:solidFill>
                  <a:srgbClr val="0000FF"/>
                </a:solidFill>
                <a:latin typeface="Cascadia Mono" panose="020B0609020000020004" pitchFamily="49" charset="0"/>
              </a:rPr>
              <a:t>using</a:t>
            </a:r>
            <a:r>
              <a:rPr lang="fr-CA" sz="120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fr-CA" sz="1200" err="1">
                <a:solidFill>
                  <a:srgbClr val="000000"/>
                </a:solidFill>
                <a:latin typeface="Cascadia Mono" panose="020B0609020000020004" pitchFamily="49" charset="0"/>
              </a:rPr>
              <a:t>Microsoft.AspNetCore.Mvc.Localization</a:t>
            </a:r>
            <a:endParaRPr lang="fr-CA" sz="120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fr-CA" sz="1200">
                <a:solidFill>
                  <a:srgbClr val="000000"/>
                </a:solidFill>
                <a:latin typeface="Cascadia Mono" panose="020B0609020000020004" pitchFamily="49" charset="0"/>
              </a:rPr>
              <a:t>@</a:t>
            </a:r>
            <a:r>
              <a:rPr lang="fr-CA" sz="1200">
                <a:solidFill>
                  <a:srgbClr val="0000FF"/>
                </a:solidFill>
                <a:latin typeface="Cascadia Mono" panose="020B0609020000020004" pitchFamily="49" charset="0"/>
              </a:rPr>
              <a:t>using</a:t>
            </a:r>
            <a:r>
              <a:rPr lang="fr-CA" sz="120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fr-CA" sz="1200" err="1">
                <a:solidFill>
                  <a:srgbClr val="000000"/>
                </a:solidFill>
                <a:latin typeface="Cascadia Mono" panose="020B0609020000020004" pitchFamily="49" charset="0"/>
              </a:rPr>
              <a:t>Microsoft.Extensions.Options</a:t>
            </a:r>
            <a:endParaRPr lang="fr-CA" sz="120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fr-CA" sz="1200">
                <a:solidFill>
                  <a:srgbClr val="000000"/>
                </a:solidFill>
                <a:latin typeface="Cascadia Mono" panose="020B0609020000020004" pitchFamily="49" charset="0"/>
              </a:rPr>
              <a:t>@inject </a:t>
            </a:r>
            <a:r>
              <a:rPr lang="fr-CA" sz="1200" err="1">
                <a:solidFill>
                  <a:srgbClr val="2B91AF"/>
                </a:solidFill>
                <a:latin typeface="Cascadia Mono" panose="020B0609020000020004" pitchFamily="49" charset="0"/>
              </a:rPr>
              <a:t>IOptions</a:t>
            </a:r>
            <a:r>
              <a:rPr lang="fr-CA" sz="1200">
                <a:solidFill>
                  <a:srgbClr val="000000"/>
                </a:solidFill>
                <a:latin typeface="Cascadia Mono" panose="020B0609020000020004" pitchFamily="49" charset="0"/>
              </a:rPr>
              <a:t>&lt;</a:t>
            </a:r>
            <a:r>
              <a:rPr lang="fr-CA" sz="1200" err="1">
                <a:solidFill>
                  <a:srgbClr val="2B91AF"/>
                </a:solidFill>
                <a:latin typeface="Cascadia Mono" panose="020B0609020000020004" pitchFamily="49" charset="0"/>
              </a:rPr>
              <a:t>RequestLocalizationOptions</a:t>
            </a:r>
            <a:r>
              <a:rPr lang="fr-CA" sz="1200">
                <a:solidFill>
                  <a:srgbClr val="000000"/>
                </a:solidFill>
                <a:latin typeface="Cascadia Mono" panose="020B0609020000020004" pitchFamily="49" charset="0"/>
              </a:rPr>
              <a:t>&gt; </a:t>
            </a:r>
            <a:r>
              <a:rPr lang="fr-CA" sz="1200" err="1">
                <a:solidFill>
                  <a:srgbClr val="000000"/>
                </a:solidFill>
                <a:latin typeface="Cascadia Mono" panose="020B0609020000020004" pitchFamily="49" charset="0"/>
              </a:rPr>
              <a:t>LocOptions</a:t>
            </a:r>
            <a:endParaRPr lang="fr-CA" sz="120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fr-CA" sz="1200">
                <a:solidFill>
                  <a:srgbClr val="000000"/>
                </a:solidFill>
                <a:latin typeface="Cascadia Mono" panose="020B0609020000020004" pitchFamily="49" charset="0"/>
              </a:rPr>
              <a:t>@{</a:t>
            </a:r>
          </a:p>
          <a:p>
            <a:r>
              <a:rPr lang="fr-CA" sz="1200">
                <a:solidFill>
                  <a:srgbClr val="000000"/>
                </a:solidFill>
                <a:latin typeface="Cascadia Mono"/>
              </a:rPr>
              <a:t>    </a:t>
            </a:r>
            <a:r>
              <a:rPr lang="fr-CA" sz="1200">
                <a:solidFill>
                  <a:srgbClr val="0000FF"/>
                </a:solidFill>
                <a:latin typeface="Cascadia Mono"/>
              </a:rPr>
              <a:t>var</a:t>
            </a:r>
            <a:r>
              <a:rPr lang="fr-CA" sz="1200">
                <a:solidFill>
                  <a:srgbClr val="000000"/>
                </a:solidFill>
                <a:latin typeface="Cascadia Mono"/>
              </a:rPr>
              <a:t> </a:t>
            </a:r>
            <a:r>
              <a:rPr lang="fr-CA" sz="1200" err="1">
                <a:solidFill>
                  <a:srgbClr val="000000"/>
                </a:solidFill>
                <a:latin typeface="Cascadia Mono"/>
              </a:rPr>
              <a:t>requestCulture</a:t>
            </a:r>
            <a:r>
              <a:rPr lang="fr-CA" sz="1200">
                <a:solidFill>
                  <a:srgbClr val="000000"/>
                </a:solidFill>
                <a:latin typeface="Cascadia Mono"/>
              </a:rPr>
              <a:t> = </a:t>
            </a:r>
            <a:r>
              <a:rPr lang="fr-CA" sz="1200" err="1">
                <a:solidFill>
                  <a:srgbClr val="000000"/>
                </a:solidFill>
                <a:latin typeface="Cascadia Mono"/>
              </a:rPr>
              <a:t>Context.Features.Get</a:t>
            </a:r>
            <a:r>
              <a:rPr lang="fr-CA" sz="1200">
                <a:solidFill>
                  <a:srgbClr val="000000"/>
                </a:solidFill>
                <a:latin typeface="Cascadia Mono"/>
              </a:rPr>
              <a:t>&lt;</a:t>
            </a:r>
            <a:r>
              <a:rPr lang="fr-CA" sz="1200" err="1">
                <a:solidFill>
                  <a:srgbClr val="000000"/>
                </a:solidFill>
                <a:latin typeface="Cascadia Mono"/>
              </a:rPr>
              <a:t>Microsoft.AspNetCore.Localization.</a:t>
            </a:r>
            <a:r>
              <a:rPr lang="fr-CA" sz="1200" err="1">
                <a:solidFill>
                  <a:srgbClr val="2B91AF"/>
                </a:solidFill>
                <a:latin typeface="Cascadia Mono"/>
              </a:rPr>
              <a:t>IRequestCultureFeature</a:t>
            </a:r>
            <a:r>
              <a:rPr lang="fr-CA" sz="1200">
                <a:solidFill>
                  <a:srgbClr val="000000"/>
                </a:solidFill>
                <a:latin typeface="Cascadia Mono"/>
              </a:rPr>
              <a:t>&gt;();</a:t>
            </a:r>
          </a:p>
          <a:p>
            <a:r>
              <a:rPr lang="fr-CA" sz="120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fr-CA" sz="1200">
                <a:solidFill>
                  <a:srgbClr val="0000FF"/>
                </a:solidFill>
                <a:latin typeface="Cascadia Mono" panose="020B0609020000020004" pitchFamily="49" charset="0"/>
              </a:rPr>
              <a:t>var</a:t>
            </a:r>
            <a:r>
              <a:rPr lang="fr-CA" sz="120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fr-CA" sz="1200" err="1">
                <a:solidFill>
                  <a:srgbClr val="000000"/>
                </a:solidFill>
                <a:latin typeface="Cascadia Mono" panose="020B0609020000020004" pitchFamily="49" charset="0"/>
              </a:rPr>
              <a:t>cultureItems</a:t>
            </a:r>
            <a:r>
              <a:rPr lang="fr-CA" sz="1200">
                <a:solidFill>
                  <a:srgbClr val="000000"/>
                </a:solidFill>
                <a:latin typeface="Cascadia Mono" panose="020B0609020000020004" pitchFamily="49" charset="0"/>
              </a:rPr>
              <a:t> = </a:t>
            </a:r>
            <a:r>
              <a:rPr lang="fr-CA" sz="1200" err="1">
                <a:solidFill>
                  <a:srgbClr val="000000"/>
                </a:solidFill>
                <a:latin typeface="Cascadia Mono" panose="020B0609020000020004" pitchFamily="49" charset="0"/>
              </a:rPr>
              <a:t>LocOptions.Value.SupportedUICultures</a:t>
            </a:r>
            <a:endParaRPr lang="fr-CA" sz="120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200">
                <a:solidFill>
                  <a:srgbClr val="000000"/>
                </a:solidFill>
                <a:latin typeface="Cascadia Mono" panose="020B0609020000020004" pitchFamily="49" charset="0"/>
              </a:rPr>
              <a:t>        .Select(c =&gt; </a:t>
            </a:r>
            <a:r>
              <a:rPr lang="en-US" sz="1200">
                <a:solidFill>
                  <a:srgbClr val="0000FF"/>
                </a:solidFill>
                <a:latin typeface="Cascadia Mono" panose="020B0609020000020004" pitchFamily="49" charset="0"/>
              </a:rPr>
              <a:t>new</a:t>
            </a:r>
            <a:r>
              <a:rPr lang="en-US" sz="120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200" err="1">
                <a:solidFill>
                  <a:srgbClr val="2B91AF"/>
                </a:solidFill>
                <a:latin typeface="Cascadia Mono" panose="020B0609020000020004" pitchFamily="49" charset="0"/>
              </a:rPr>
              <a:t>SelectListItem</a:t>
            </a:r>
            <a:r>
              <a:rPr lang="en-US" sz="1200">
                <a:solidFill>
                  <a:srgbClr val="000000"/>
                </a:solidFill>
                <a:latin typeface="Cascadia Mono" panose="020B0609020000020004" pitchFamily="49" charset="0"/>
              </a:rPr>
              <a:t> { Value = </a:t>
            </a:r>
            <a:r>
              <a:rPr lang="en-US" sz="1200" err="1">
                <a:solidFill>
                  <a:srgbClr val="000000"/>
                </a:solidFill>
                <a:latin typeface="Cascadia Mono" panose="020B0609020000020004" pitchFamily="49" charset="0"/>
              </a:rPr>
              <a:t>c.Name</a:t>
            </a:r>
            <a:r>
              <a:rPr lang="en-US" sz="1200">
                <a:solidFill>
                  <a:srgbClr val="000000"/>
                </a:solidFill>
                <a:latin typeface="Cascadia Mono" panose="020B0609020000020004" pitchFamily="49" charset="0"/>
              </a:rPr>
              <a:t>, Text = </a:t>
            </a:r>
            <a:r>
              <a:rPr lang="en-US" sz="1200" err="1">
                <a:solidFill>
                  <a:srgbClr val="000000"/>
                </a:solidFill>
                <a:latin typeface="Cascadia Mono" panose="020B0609020000020004" pitchFamily="49" charset="0"/>
              </a:rPr>
              <a:t>c.NativeName</a:t>
            </a:r>
            <a:r>
              <a:rPr lang="en-US" sz="1200">
                <a:solidFill>
                  <a:srgbClr val="000000"/>
                </a:solidFill>
                <a:latin typeface="Cascadia Mono" panose="020B0609020000020004" pitchFamily="49" charset="0"/>
              </a:rPr>
              <a:t> })</a:t>
            </a:r>
          </a:p>
          <a:p>
            <a:r>
              <a:rPr lang="fr-CA" sz="1200">
                <a:solidFill>
                  <a:srgbClr val="000000"/>
                </a:solidFill>
                <a:latin typeface="Cascadia Mono" panose="020B0609020000020004" pitchFamily="49" charset="0"/>
              </a:rPr>
              <a:t>        .</a:t>
            </a:r>
            <a:r>
              <a:rPr lang="fr-CA" sz="1200" err="1">
                <a:solidFill>
                  <a:srgbClr val="000000"/>
                </a:solidFill>
                <a:latin typeface="Cascadia Mono" panose="020B0609020000020004" pitchFamily="49" charset="0"/>
              </a:rPr>
              <a:t>ToList</a:t>
            </a:r>
            <a:r>
              <a:rPr lang="fr-CA" sz="1200">
                <a:solidFill>
                  <a:srgbClr val="000000"/>
                </a:solidFill>
                <a:latin typeface="Cascadia Mono" panose="020B0609020000020004" pitchFamily="49" charset="0"/>
              </a:rPr>
              <a:t>();</a:t>
            </a:r>
          </a:p>
          <a:p>
            <a:r>
              <a:rPr lang="fr-CA" sz="120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</a:p>
          <a:p>
            <a:r>
              <a:rPr lang="en-US" sz="1200">
                <a:solidFill>
                  <a:srgbClr val="0000FF"/>
                </a:solidFill>
                <a:latin typeface="Cascadia Mono" panose="020B0609020000020004" pitchFamily="49" charset="0"/>
              </a:rPr>
              <a:t>&lt;</a:t>
            </a:r>
            <a:r>
              <a:rPr lang="en-US" sz="1200">
                <a:solidFill>
                  <a:srgbClr val="800000"/>
                </a:solidFill>
                <a:latin typeface="Cascadia Mono" panose="020B0609020000020004" pitchFamily="49" charset="0"/>
              </a:rPr>
              <a:t>div</a:t>
            </a:r>
            <a:r>
              <a:rPr lang="en-US" sz="120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200">
                <a:solidFill>
                  <a:srgbClr val="FF0000"/>
                </a:solidFill>
                <a:latin typeface="Cascadia Mono" panose="020B0609020000020004" pitchFamily="49" charset="0"/>
              </a:rPr>
              <a:t>style</a:t>
            </a:r>
            <a:r>
              <a:rPr lang="en-US" sz="1200">
                <a:solidFill>
                  <a:srgbClr val="0000FF"/>
                </a:solidFill>
                <a:latin typeface="Cascadia Mono" panose="020B0609020000020004" pitchFamily="49" charset="0"/>
              </a:rPr>
              <a:t>="display: inline-block; vertical-align: middle;"&gt;</a:t>
            </a:r>
            <a:endParaRPr lang="en-US" sz="120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20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1200">
                <a:solidFill>
                  <a:srgbClr val="0000FF"/>
                </a:solidFill>
                <a:latin typeface="Cascadia Mono" panose="020B0609020000020004" pitchFamily="49" charset="0"/>
              </a:rPr>
              <a:t>&lt;</a:t>
            </a:r>
            <a:r>
              <a:rPr lang="en-US" sz="1200" b="1">
                <a:solidFill>
                  <a:srgbClr val="800080"/>
                </a:solidFill>
                <a:latin typeface="Cascadia Mono" panose="020B0609020000020004" pitchFamily="49" charset="0"/>
              </a:rPr>
              <a:t>form</a:t>
            </a:r>
            <a:r>
              <a:rPr lang="en-US" sz="1200" b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200" b="0">
                <a:solidFill>
                  <a:srgbClr val="FF0000"/>
                </a:solidFill>
                <a:latin typeface="Cascadia Mono" panose="020B0609020000020004" pitchFamily="49" charset="0"/>
              </a:rPr>
              <a:t>id</a:t>
            </a:r>
            <a:r>
              <a:rPr lang="en-US" sz="1200" b="0">
                <a:solidFill>
                  <a:srgbClr val="0000FF"/>
                </a:solidFill>
                <a:latin typeface="Cascadia Mono" panose="020B0609020000020004" pitchFamily="49" charset="0"/>
              </a:rPr>
              <a:t>="</a:t>
            </a:r>
            <a:r>
              <a:rPr lang="en-US" sz="1200" b="0" err="1">
                <a:solidFill>
                  <a:srgbClr val="0000FF"/>
                </a:solidFill>
                <a:latin typeface="Cascadia Mono" panose="020B0609020000020004" pitchFamily="49" charset="0"/>
              </a:rPr>
              <a:t>selectLanguage</a:t>
            </a:r>
            <a:r>
              <a:rPr lang="en-US" sz="1200" b="0">
                <a:solidFill>
                  <a:srgbClr val="0000FF"/>
                </a:solidFill>
                <a:latin typeface="Cascadia Mono" panose="020B0609020000020004" pitchFamily="49" charset="0"/>
              </a:rPr>
              <a:t>"</a:t>
            </a:r>
            <a:r>
              <a:rPr lang="en-US" sz="1200" b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200" b="1">
                <a:solidFill>
                  <a:srgbClr val="800080"/>
                </a:solidFill>
                <a:latin typeface="Cascadia Mono" panose="020B0609020000020004" pitchFamily="49" charset="0"/>
              </a:rPr>
              <a:t>asp-controller</a:t>
            </a:r>
            <a:r>
              <a:rPr lang="en-US" sz="1200" b="0">
                <a:solidFill>
                  <a:srgbClr val="0000FF"/>
                </a:solidFill>
                <a:latin typeface="Cascadia Mono" panose="020B0609020000020004" pitchFamily="49" charset="0"/>
              </a:rPr>
              <a:t>="Home"</a:t>
            </a:r>
            <a:endParaRPr lang="en-US" sz="1200" b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200">
                <a:solidFill>
                  <a:srgbClr val="000000"/>
                </a:solidFill>
                <a:latin typeface="Cascadia Mono"/>
              </a:rPr>
              <a:t>         </a:t>
            </a:r>
            <a:r>
              <a:rPr lang="en-US" sz="1200" b="0">
                <a:solidFill>
                  <a:srgbClr val="000000"/>
                </a:solidFill>
                <a:latin typeface="Cascadia Mono"/>
              </a:rPr>
              <a:t> </a:t>
            </a:r>
            <a:r>
              <a:rPr lang="en-US" sz="1200" b="1">
                <a:solidFill>
                  <a:srgbClr val="800080"/>
                </a:solidFill>
                <a:latin typeface="Cascadia Mono"/>
              </a:rPr>
              <a:t>asp-action</a:t>
            </a:r>
            <a:r>
              <a:rPr lang="en-US" sz="1200" b="0">
                <a:solidFill>
                  <a:srgbClr val="0000FF"/>
                </a:solidFill>
                <a:latin typeface="Cascadia Mono"/>
              </a:rPr>
              <a:t>="</a:t>
            </a:r>
            <a:r>
              <a:rPr lang="en-US" sz="1200" b="0" err="1">
                <a:solidFill>
                  <a:srgbClr val="0000FF"/>
                </a:solidFill>
                <a:latin typeface="Cascadia Mono"/>
              </a:rPr>
              <a:t>SetLanguage</a:t>
            </a:r>
            <a:r>
              <a:rPr lang="en-US" sz="1200" b="0">
                <a:solidFill>
                  <a:srgbClr val="0000FF"/>
                </a:solidFill>
                <a:latin typeface="Cascadia Mono"/>
              </a:rPr>
              <a:t>"</a:t>
            </a:r>
            <a:r>
              <a:rPr lang="en-US" sz="1200" b="0">
                <a:solidFill>
                  <a:srgbClr val="000000"/>
                </a:solidFill>
                <a:latin typeface="Cascadia Mono"/>
              </a:rPr>
              <a:t> </a:t>
            </a:r>
            <a:r>
              <a:rPr lang="en-US" sz="1200" b="1">
                <a:solidFill>
                  <a:srgbClr val="800080"/>
                </a:solidFill>
                <a:latin typeface="Cascadia Mono"/>
              </a:rPr>
              <a:t>asp-route-</a:t>
            </a:r>
            <a:r>
              <a:rPr lang="en-US" sz="1200" b="1" err="1">
                <a:solidFill>
                  <a:srgbClr val="800080"/>
                </a:solidFill>
                <a:latin typeface="Cascadia Mono"/>
              </a:rPr>
              <a:t>returnUrl</a:t>
            </a:r>
            <a:r>
              <a:rPr lang="en-US" sz="1200" b="0">
                <a:solidFill>
                  <a:srgbClr val="0000FF"/>
                </a:solidFill>
                <a:latin typeface="Cascadia Mono"/>
              </a:rPr>
              <a:t>="</a:t>
            </a:r>
            <a:r>
              <a:rPr lang="en-US" sz="1200" b="0">
                <a:solidFill>
                  <a:srgbClr val="000000"/>
                </a:solidFill>
                <a:latin typeface="Cascadia Mono"/>
              </a:rPr>
              <a:t>@</a:t>
            </a:r>
            <a:r>
              <a:rPr lang="en-US" sz="1200" b="0" err="1">
                <a:solidFill>
                  <a:srgbClr val="000000"/>
                </a:solidFill>
                <a:latin typeface="Cascadia Mono"/>
              </a:rPr>
              <a:t>Context.Request.Path</a:t>
            </a:r>
            <a:r>
              <a:rPr lang="en-US" sz="1200" b="0" err="1">
                <a:solidFill>
                  <a:srgbClr val="000000"/>
                </a:solidFill>
                <a:highlight>
                  <a:srgbClr val="FFFF00"/>
                </a:highlight>
                <a:latin typeface="Cascadia Mono"/>
              </a:rPr>
              <a:t>@Context.Request.QueryString</a:t>
            </a:r>
            <a:r>
              <a:rPr lang="en-US" sz="1200" b="0">
                <a:solidFill>
                  <a:srgbClr val="0000FF"/>
                </a:solidFill>
                <a:latin typeface="Cascadia Mono"/>
              </a:rPr>
              <a:t>"</a:t>
            </a:r>
            <a:endParaRPr lang="en-US" sz="1200" b="0">
              <a:solidFill>
                <a:srgbClr val="000000"/>
              </a:solidFill>
              <a:latin typeface="Cascadia Mono"/>
            </a:endParaRPr>
          </a:p>
          <a:p>
            <a:r>
              <a:rPr lang="en-US" sz="1200" b="0">
                <a:solidFill>
                  <a:srgbClr val="000000"/>
                </a:solidFill>
                <a:latin typeface="Cascadia Mono" panose="020B0609020000020004" pitchFamily="49" charset="0"/>
              </a:rPr>
              <a:t>          </a:t>
            </a:r>
            <a:r>
              <a:rPr lang="en-US" sz="1200" b="0">
                <a:solidFill>
                  <a:srgbClr val="FF0000"/>
                </a:solidFill>
                <a:latin typeface="Cascadia Mono" panose="020B0609020000020004" pitchFamily="49" charset="0"/>
              </a:rPr>
              <a:t>method</a:t>
            </a:r>
            <a:r>
              <a:rPr lang="en-US" sz="1200" b="0">
                <a:solidFill>
                  <a:srgbClr val="0000FF"/>
                </a:solidFill>
                <a:latin typeface="Cascadia Mono" panose="020B0609020000020004" pitchFamily="49" charset="0"/>
              </a:rPr>
              <a:t>="post"</a:t>
            </a:r>
            <a:r>
              <a:rPr lang="en-US" sz="1200" b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200" b="0">
                <a:solidFill>
                  <a:srgbClr val="FF0000"/>
                </a:solidFill>
                <a:latin typeface="Cascadia Mono" panose="020B0609020000020004" pitchFamily="49" charset="0"/>
              </a:rPr>
              <a:t>class</a:t>
            </a:r>
            <a:r>
              <a:rPr lang="en-US" sz="1200" b="0">
                <a:solidFill>
                  <a:srgbClr val="0000FF"/>
                </a:solidFill>
                <a:latin typeface="Cascadia Mono" panose="020B0609020000020004" pitchFamily="49" charset="0"/>
              </a:rPr>
              <a:t>="form-horizontal"</a:t>
            </a:r>
            <a:r>
              <a:rPr lang="en-US" sz="1200" b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200" b="0">
                <a:solidFill>
                  <a:srgbClr val="FF0000"/>
                </a:solidFill>
                <a:latin typeface="Cascadia Mono" panose="020B0609020000020004" pitchFamily="49" charset="0"/>
              </a:rPr>
              <a:t>role</a:t>
            </a:r>
            <a:r>
              <a:rPr lang="en-US" sz="1200" b="0">
                <a:solidFill>
                  <a:srgbClr val="0000FF"/>
                </a:solidFill>
                <a:latin typeface="Cascadia Mono" panose="020B0609020000020004" pitchFamily="49" charset="0"/>
              </a:rPr>
              <a:t>="form"&gt;</a:t>
            </a:r>
            <a:endParaRPr lang="en-US" sz="1200" b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200" b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en-US" sz="1200" b="0">
                <a:solidFill>
                  <a:srgbClr val="0000FF"/>
                </a:solidFill>
                <a:latin typeface="Cascadia Mono" panose="020B0609020000020004" pitchFamily="49" charset="0"/>
              </a:rPr>
              <a:t>&lt;</a:t>
            </a:r>
            <a:r>
              <a:rPr lang="en-US" sz="1200" b="0">
                <a:solidFill>
                  <a:srgbClr val="800000"/>
                </a:solidFill>
                <a:latin typeface="Cascadia Mono" panose="020B0609020000020004" pitchFamily="49" charset="0"/>
              </a:rPr>
              <a:t>div</a:t>
            </a:r>
            <a:r>
              <a:rPr lang="en-US" sz="1200" b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200" b="0">
                <a:solidFill>
                  <a:srgbClr val="FF0000"/>
                </a:solidFill>
                <a:latin typeface="Cascadia Mono" panose="020B0609020000020004" pitchFamily="49" charset="0"/>
              </a:rPr>
              <a:t>class</a:t>
            </a:r>
            <a:r>
              <a:rPr lang="en-US" sz="1200" b="0">
                <a:solidFill>
                  <a:srgbClr val="0000FF"/>
                </a:solidFill>
                <a:latin typeface="Cascadia Mono" panose="020B0609020000020004" pitchFamily="49" charset="0"/>
              </a:rPr>
              <a:t>="form-group"</a:t>
            </a:r>
            <a:r>
              <a:rPr lang="en-US" sz="1200" b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200" b="0">
                <a:solidFill>
                  <a:srgbClr val="FF0000"/>
                </a:solidFill>
                <a:latin typeface="Cascadia Mono" panose="020B0609020000020004" pitchFamily="49" charset="0"/>
              </a:rPr>
              <a:t>style</a:t>
            </a:r>
            <a:r>
              <a:rPr lang="en-US" sz="1200" b="0">
                <a:solidFill>
                  <a:srgbClr val="0000FF"/>
                </a:solidFill>
                <a:latin typeface="Cascadia Mono" panose="020B0609020000020004" pitchFamily="49" charset="0"/>
              </a:rPr>
              <a:t>="margin-bottom:0"&gt;</a:t>
            </a:r>
            <a:endParaRPr lang="en-US" sz="1200" b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200" b="0">
                <a:solidFill>
                  <a:srgbClr val="000000"/>
                </a:solidFill>
                <a:latin typeface="Cascadia Mono" panose="020B0609020000020004" pitchFamily="49" charset="0"/>
              </a:rPr>
              <a:t>            </a:t>
            </a:r>
            <a:r>
              <a:rPr lang="en-US" sz="1200" b="0">
                <a:solidFill>
                  <a:srgbClr val="0000FF"/>
                </a:solidFill>
                <a:latin typeface="Cascadia Mono" panose="020B0609020000020004" pitchFamily="49" charset="0"/>
              </a:rPr>
              <a:t>&lt;</a:t>
            </a:r>
            <a:r>
              <a:rPr lang="en-US" sz="1200" b="1">
                <a:solidFill>
                  <a:srgbClr val="800080"/>
                </a:solidFill>
                <a:latin typeface="Cascadia Mono" panose="020B0609020000020004" pitchFamily="49" charset="0"/>
              </a:rPr>
              <a:t>select</a:t>
            </a:r>
            <a:r>
              <a:rPr lang="en-US" sz="1200" b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200" b="0" err="1">
                <a:solidFill>
                  <a:srgbClr val="FF0000"/>
                </a:solidFill>
                <a:highlight>
                  <a:srgbClr val="FFFF00"/>
                </a:highlight>
                <a:latin typeface="Cascadia Mono" panose="020B0609020000020004" pitchFamily="49" charset="0"/>
              </a:rPr>
              <a:t>onchange</a:t>
            </a:r>
            <a:r>
              <a:rPr lang="en-US" sz="1200" b="0">
                <a:solidFill>
                  <a:srgbClr val="0000FF"/>
                </a:solidFill>
                <a:highlight>
                  <a:srgbClr val="FFFF00"/>
                </a:highlight>
                <a:latin typeface="Cascadia Mono" panose="020B0609020000020004" pitchFamily="49" charset="0"/>
              </a:rPr>
              <a:t>="</a:t>
            </a:r>
            <a:r>
              <a:rPr lang="en-US" sz="1200" b="0" err="1">
                <a:solidFill>
                  <a:srgbClr val="0000FF"/>
                </a:solidFill>
                <a:highlight>
                  <a:srgbClr val="FFFF00"/>
                </a:highlight>
                <a:latin typeface="Cascadia Mono" panose="020B0609020000020004" pitchFamily="49" charset="0"/>
              </a:rPr>
              <a:t>this.form.submit</a:t>
            </a:r>
            <a:r>
              <a:rPr lang="en-US" sz="1200" b="0">
                <a:solidFill>
                  <a:srgbClr val="0000FF"/>
                </a:solidFill>
                <a:highlight>
                  <a:srgbClr val="FFFF00"/>
                </a:highlight>
                <a:latin typeface="Cascadia Mono" panose="020B0609020000020004" pitchFamily="49" charset="0"/>
              </a:rPr>
              <a:t>()"</a:t>
            </a:r>
            <a:r>
              <a:rPr lang="en-US" sz="1200" b="0">
                <a:solidFill>
                  <a:srgbClr val="000000"/>
                </a:solidFill>
                <a:highlight>
                  <a:srgbClr val="FFFF00"/>
                </a:highlight>
                <a:latin typeface="Cascadia Mono" panose="020B0609020000020004" pitchFamily="49" charset="0"/>
              </a:rPr>
              <a:t> </a:t>
            </a:r>
            <a:r>
              <a:rPr lang="en-US" sz="1200" b="1">
                <a:solidFill>
                  <a:srgbClr val="800080"/>
                </a:solidFill>
                <a:latin typeface="Cascadia Mono" panose="020B0609020000020004" pitchFamily="49" charset="0"/>
              </a:rPr>
              <a:t>name</a:t>
            </a:r>
            <a:r>
              <a:rPr lang="en-US" sz="1200" b="0">
                <a:solidFill>
                  <a:srgbClr val="0000FF"/>
                </a:solidFill>
                <a:latin typeface="Cascadia Mono" panose="020B0609020000020004" pitchFamily="49" charset="0"/>
              </a:rPr>
              <a:t>="culture"</a:t>
            </a:r>
            <a:r>
              <a:rPr lang="en-US" sz="1200" b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200" b="0">
                <a:solidFill>
                  <a:srgbClr val="FF0000"/>
                </a:solidFill>
                <a:latin typeface="Cascadia Mono" panose="020B0609020000020004" pitchFamily="49" charset="0"/>
              </a:rPr>
              <a:t>class</a:t>
            </a:r>
            <a:r>
              <a:rPr lang="en-US" sz="1200" b="0">
                <a:solidFill>
                  <a:srgbClr val="0000FF"/>
                </a:solidFill>
                <a:latin typeface="Cascadia Mono" panose="020B0609020000020004" pitchFamily="49" charset="0"/>
              </a:rPr>
              <a:t>="form-control </a:t>
            </a:r>
            <a:r>
              <a:rPr lang="en-US" sz="1200" b="0" err="1">
                <a:solidFill>
                  <a:srgbClr val="0000FF"/>
                </a:solidFill>
                <a:latin typeface="Cascadia Mono" panose="020B0609020000020004" pitchFamily="49" charset="0"/>
              </a:rPr>
              <a:t>btn</a:t>
            </a:r>
            <a:r>
              <a:rPr lang="en-US" sz="1200" b="0">
                <a:solidFill>
                  <a:srgbClr val="0000FF"/>
                </a:solidFill>
                <a:latin typeface="Cascadia Mono" panose="020B0609020000020004" pitchFamily="49" charset="0"/>
              </a:rPr>
              <a:t> </a:t>
            </a:r>
            <a:r>
              <a:rPr lang="en-US" sz="1200" b="0" err="1">
                <a:solidFill>
                  <a:srgbClr val="0000FF"/>
                </a:solidFill>
                <a:latin typeface="Cascadia Mono" panose="020B0609020000020004" pitchFamily="49" charset="0"/>
              </a:rPr>
              <a:t>btn</a:t>
            </a:r>
            <a:r>
              <a:rPr lang="en-US" sz="1200" b="0">
                <a:solidFill>
                  <a:srgbClr val="0000FF"/>
                </a:solidFill>
                <a:latin typeface="Cascadia Mono" panose="020B0609020000020004" pitchFamily="49" charset="0"/>
              </a:rPr>
              <a:t>-dark"</a:t>
            </a:r>
            <a:endParaRPr lang="en-US" sz="1200" b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200">
                <a:solidFill>
                  <a:srgbClr val="000000"/>
                </a:solidFill>
                <a:latin typeface="Cascadia Mono"/>
              </a:rPr>
              <a:t>                </a:t>
            </a:r>
            <a:r>
              <a:rPr lang="en-US" sz="1200" b="1">
                <a:solidFill>
                  <a:srgbClr val="800080"/>
                </a:solidFill>
                <a:latin typeface="Cascadia Mono"/>
              </a:rPr>
              <a:t>asp-for</a:t>
            </a:r>
            <a:r>
              <a:rPr lang="en-US" sz="1200" b="0">
                <a:solidFill>
                  <a:srgbClr val="0000FF"/>
                </a:solidFill>
                <a:latin typeface="Cascadia Mono"/>
              </a:rPr>
              <a:t>="</a:t>
            </a:r>
            <a:r>
              <a:rPr lang="en-US" sz="1200" b="0">
                <a:solidFill>
                  <a:srgbClr val="000000"/>
                </a:solidFill>
                <a:latin typeface="Cascadia Mono"/>
              </a:rPr>
              <a:t>@</a:t>
            </a:r>
            <a:r>
              <a:rPr lang="en-US" sz="1200" b="0" err="1">
                <a:solidFill>
                  <a:srgbClr val="000000"/>
                </a:solidFill>
                <a:latin typeface="Cascadia Mono"/>
              </a:rPr>
              <a:t>requestCulture.RequestCulture.UICulture.Name</a:t>
            </a:r>
            <a:r>
              <a:rPr lang="en-US" sz="1200" b="0">
                <a:solidFill>
                  <a:srgbClr val="0000FF"/>
                </a:solidFill>
                <a:latin typeface="Cascadia Mono"/>
              </a:rPr>
              <a:t>"</a:t>
            </a:r>
            <a:r>
              <a:rPr lang="en-US" sz="1200" b="0">
                <a:solidFill>
                  <a:srgbClr val="000000"/>
                </a:solidFill>
                <a:latin typeface="Cascadia Mono"/>
              </a:rPr>
              <a:t> </a:t>
            </a:r>
            <a:r>
              <a:rPr lang="en-US" sz="1200" b="1">
                <a:solidFill>
                  <a:srgbClr val="800080"/>
                </a:solidFill>
                <a:latin typeface="Cascadia Mono"/>
              </a:rPr>
              <a:t>asp-items</a:t>
            </a:r>
            <a:r>
              <a:rPr lang="en-US" sz="1200" b="0">
                <a:solidFill>
                  <a:srgbClr val="0000FF"/>
                </a:solidFill>
                <a:latin typeface="Cascadia Mono"/>
              </a:rPr>
              <a:t>="</a:t>
            </a:r>
            <a:r>
              <a:rPr lang="en-US" sz="1200" b="0" err="1">
                <a:solidFill>
                  <a:srgbClr val="000000"/>
                </a:solidFill>
                <a:latin typeface="Cascadia Mono"/>
              </a:rPr>
              <a:t>cultureItems</a:t>
            </a:r>
            <a:r>
              <a:rPr lang="en-US" sz="1200" b="0">
                <a:solidFill>
                  <a:srgbClr val="0000FF"/>
                </a:solidFill>
                <a:latin typeface="Cascadia Mono"/>
              </a:rPr>
              <a:t>"&gt;</a:t>
            </a:r>
            <a:endParaRPr lang="en-US" sz="1200" b="0">
              <a:solidFill>
                <a:srgbClr val="000000"/>
              </a:solidFill>
              <a:latin typeface="Cascadia Mono"/>
            </a:endParaRPr>
          </a:p>
          <a:p>
            <a:r>
              <a:rPr lang="fr-CA" sz="1200" b="0">
                <a:solidFill>
                  <a:srgbClr val="000000"/>
                </a:solidFill>
                <a:latin typeface="Cascadia Mono" panose="020B0609020000020004" pitchFamily="49" charset="0"/>
              </a:rPr>
              <a:t>            </a:t>
            </a:r>
            <a:r>
              <a:rPr lang="fr-CA" sz="1200" b="0">
                <a:solidFill>
                  <a:srgbClr val="0000FF"/>
                </a:solidFill>
                <a:latin typeface="Cascadia Mono" panose="020B0609020000020004" pitchFamily="49" charset="0"/>
              </a:rPr>
              <a:t>&lt;/</a:t>
            </a:r>
            <a:r>
              <a:rPr lang="fr-CA" sz="1200" b="1">
                <a:solidFill>
                  <a:srgbClr val="800080"/>
                </a:solidFill>
                <a:latin typeface="Cascadia Mono" panose="020B0609020000020004" pitchFamily="49" charset="0"/>
              </a:rPr>
              <a:t>select</a:t>
            </a:r>
            <a:r>
              <a:rPr lang="fr-CA" sz="1200" b="0">
                <a:solidFill>
                  <a:srgbClr val="0000FF"/>
                </a:solidFill>
                <a:latin typeface="Cascadia Mono" panose="020B0609020000020004" pitchFamily="49" charset="0"/>
              </a:rPr>
              <a:t>&gt;</a:t>
            </a:r>
            <a:endParaRPr lang="fr-CA" sz="1200" b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fr-CA" sz="1200" b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fr-CA" sz="1200" b="0">
                <a:solidFill>
                  <a:srgbClr val="0000FF"/>
                </a:solidFill>
                <a:latin typeface="Cascadia Mono" panose="020B0609020000020004" pitchFamily="49" charset="0"/>
              </a:rPr>
              <a:t>&lt;/</a:t>
            </a:r>
            <a:r>
              <a:rPr lang="fr-CA" sz="1200" b="0">
                <a:solidFill>
                  <a:srgbClr val="800000"/>
                </a:solidFill>
                <a:latin typeface="Cascadia Mono" panose="020B0609020000020004" pitchFamily="49" charset="0"/>
              </a:rPr>
              <a:t>div</a:t>
            </a:r>
            <a:r>
              <a:rPr lang="fr-CA" sz="1200" b="0">
                <a:solidFill>
                  <a:srgbClr val="0000FF"/>
                </a:solidFill>
                <a:latin typeface="Cascadia Mono" panose="020B0609020000020004" pitchFamily="49" charset="0"/>
              </a:rPr>
              <a:t>&gt;</a:t>
            </a:r>
            <a:endParaRPr lang="fr-CA" sz="1200" b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fr-CA" sz="1200" b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fr-CA" sz="1200" b="0">
                <a:solidFill>
                  <a:srgbClr val="0000FF"/>
                </a:solidFill>
                <a:latin typeface="Cascadia Mono" panose="020B0609020000020004" pitchFamily="49" charset="0"/>
              </a:rPr>
              <a:t>&lt;/</a:t>
            </a:r>
            <a:r>
              <a:rPr lang="fr-CA" sz="1200" b="1" err="1">
                <a:solidFill>
                  <a:srgbClr val="800080"/>
                </a:solidFill>
                <a:latin typeface="Cascadia Mono" panose="020B0609020000020004" pitchFamily="49" charset="0"/>
              </a:rPr>
              <a:t>form</a:t>
            </a:r>
            <a:r>
              <a:rPr lang="fr-CA" sz="1200" b="0">
                <a:solidFill>
                  <a:srgbClr val="0000FF"/>
                </a:solidFill>
                <a:latin typeface="Cascadia Mono" panose="020B0609020000020004" pitchFamily="49" charset="0"/>
              </a:rPr>
              <a:t>&gt;</a:t>
            </a:r>
            <a:endParaRPr lang="fr-CA" sz="1200" b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fr-CA" sz="1200" b="0">
                <a:solidFill>
                  <a:srgbClr val="0000FF"/>
                </a:solidFill>
                <a:latin typeface="Cascadia Mono" panose="020B0609020000020004" pitchFamily="49" charset="0"/>
              </a:rPr>
              <a:t>&lt;/</a:t>
            </a:r>
            <a:r>
              <a:rPr lang="fr-CA" sz="1200" b="0">
                <a:solidFill>
                  <a:srgbClr val="800000"/>
                </a:solidFill>
                <a:latin typeface="Cascadia Mono" panose="020B0609020000020004" pitchFamily="49" charset="0"/>
              </a:rPr>
              <a:t>div</a:t>
            </a:r>
            <a:r>
              <a:rPr lang="fr-CA" sz="1200" b="0">
                <a:solidFill>
                  <a:srgbClr val="0000FF"/>
                </a:solidFill>
                <a:latin typeface="Cascadia Mono" panose="020B0609020000020004" pitchFamily="49" charset="0"/>
              </a:rPr>
              <a:t>&gt;</a:t>
            </a:r>
            <a:endParaRPr lang="fr-CA" sz="1200" b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endParaRPr lang="fr-C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4930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594CBD-8008-493E-7F73-2E4A5F9DF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Commutateur de langue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1E1CB5C-556D-9054-AF44-82048A9AC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8D5E092-D1CC-DFEB-DA90-AEF6237EA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12</a:t>
            </a:fld>
            <a:endParaRPr lang="fr-C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AE8ECB-01FF-9769-2337-C498BC449BB4}"/>
              </a:ext>
            </a:extLst>
          </p:cNvPr>
          <p:cNvSpPr/>
          <p:nvPr/>
        </p:nvSpPr>
        <p:spPr>
          <a:xfrm>
            <a:off x="1395902" y="2120223"/>
            <a:ext cx="7848600" cy="15322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fr-CA" sz="1800" b="1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_</a:t>
            </a:r>
            <a:r>
              <a:rPr lang="fr-CA" sz="1800" b="1" err="1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Layout.cshtml</a:t>
            </a:r>
            <a:endParaRPr lang="fr-CA">
              <a:solidFill>
                <a:schemeClr val="tx1"/>
              </a:solidFill>
            </a:endParaRPr>
          </a:p>
        </p:txBody>
      </p:sp>
      <p:pic>
        <p:nvPicPr>
          <p:cNvPr id="9" name="Picture 2" descr="Texte de remplacement généré par une machine :&#10;&lt;footer cLass=&quot;border-top footer text-muted&quot;&gt; &#10;(div &#10;(div &#10;&lt;div c &amp;copy; 282 a &#10;&lt;div cLass=&quot;c01-md-6 text-right&quot;&gt; &#10;MaisonReve. web &#10;&lt;a asv &#10;@await Html. PartialAsync( &quot; _ SelectLanguage&quot;) &#10;&lt;/div&gt; &#10;&lt;/footer&gt; ">
            <a:extLst>
              <a:ext uri="{FF2B5EF4-FFF2-40B4-BE49-F238E27FC236}">
                <a16:creationId xmlns:a16="http://schemas.microsoft.com/office/drawing/2014/main" id="{49FA8688-6D0A-463F-05A0-1EA87EE0D9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786" b="46793"/>
          <a:stretch/>
        </p:blipFill>
        <p:spPr bwMode="auto">
          <a:xfrm>
            <a:off x="2157059" y="2764474"/>
            <a:ext cx="5715000" cy="228600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62130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31C5BF-8DEC-A3EC-1400-9C805CF67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Ajouter les fichiers ressources pour la traduction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0A069AB-33CD-9086-1434-0572514A7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7018AF-EEFB-C1A6-256A-9D5D7B935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13</a:t>
            </a:fld>
            <a:endParaRPr lang="fr-CA"/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2BC8B54F-EBAB-4470-6CEA-C372127E49C4}"/>
              </a:ext>
            </a:extLst>
          </p:cNvPr>
          <p:cNvCxnSpPr>
            <a:cxnSpLocks/>
          </p:cNvCxnSpPr>
          <p:nvPr/>
        </p:nvCxnSpPr>
        <p:spPr>
          <a:xfrm>
            <a:off x="5886275" y="2092073"/>
            <a:ext cx="724581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F45121DD-506A-E213-BC5E-2B19CA061ED1}"/>
              </a:ext>
            </a:extLst>
          </p:cNvPr>
          <p:cNvCxnSpPr>
            <a:cxnSpLocks/>
          </p:cNvCxnSpPr>
          <p:nvPr/>
        </p:nvCxnSpPr>
        <p:spPr>
          <a:xfrm>
            <a:off x="7656630" y="3942826"/>
            <a:ext cx="0" cy="554508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7" name="Image 6">
            <a:extLst>
              <a:ext uri="{FF2B5EF4-FFF2-40B4-BE49-F238E27FC236}">
                <a16:creationId xmlns:a16="http://schemas.microsoft.com/office/drawing/2014/main" id="{FB594E55-9672-375D-7C1A-C2FA697759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9307" y="1256317"/>
            <a:ext cx="3556931" cy="246278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F77E47A-5780-DCB7-2BD8-3DC88DBFBEA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1202"/>
          <a:stretch/>
        </p:blipFill>
        <p:spPr>
          <a:xfrm>
            <a:off x="3092125" y="4572462"/>
            <a:ext cx="6007749" cy="182512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C5FC46A-D76D-085D-DA7B-47631FC583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165" y="1256317"/>
            <a:ext cx="5040005" cy="1421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8674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D0A792-FC6B-F821-C9E9-CE540B389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Path des fichiers de ressources</a:t>
            </a:r>
          </a:p>
        </p:txBody>
      </p:sp>
      <p:sp>
        <p:nvSpPr>
          <p:cNvPr id="11" name="Espace réservé du contenu 10">
            <a:extLst>
              <a:ext uri="{FF2B5EF4-FFF2-40B4-BE49-F238E27FC236}">
                <a16:creationId xmlns:a16="http://schemas.microsoft.com/office/drawing/2014/main" id="{6F70ADA0-10CA-024E-D292-98D54BB423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CA"/>
              <a:t>Les fichiers de ressources doivent avoir un nom qui inclut les répertoires!</a:t>
            </a:r>
          </a:p>
          <a:p>
            <a:pPr marL="0" indent="0">
              <a:buNone/>
            </a:pPr>
            <a:r>
              <a:rPr lang="fr-CA"/>
              <a:t>Si on ajoute un fichier de traduction pour Zombie qui est dans le répertoire </a:t>
            </a:r>
            <a:r>
              <a:rPr lang="fr-CA" err="1"/>
              <a:t>Models</a:t>
            </a:r>
            <a:r>
              <a:rPr lang="fr-CA"/>
              <a:t>, c’est Models.Zombie."langue".</a:t>
            </a:r>
            <a:r>
              <a:rPr lang="fr-CA" err="1"/>
              <a:t>resx</a:t>
            </a:r>
            <a:endParaRPr lang="fr-CA"/>
          </a:p>
          <a:p>
            <a:pPr marL="0" indent="0">
              <a:buNone/>
            </a:pPr>
            <a:r>
              <a:rPr lang="fr-CA"/>
              <a:t>Les </a:t>
            </a:r>
            <a:r>
              <a:rPr lang="fr-CA" b="1"/>
              <a:t>DEUX</a:t>
            </a:r>
            <a:r>
              <a:rPr lang="fr-CA"/>
              <a:t> exemples sont </a:t>
            </a:r>
            <a:r>
              <a:rPr lang="fr-CA" b="1"/>
              <a:t>valides</a:t>
            </a:r>
            <a:r>
              <a:rPr lang="fr-CA"/>
              <a:t>. Mais dans le 2</a:t>
            </a:r>
            <a:r>
              <a:rPr lang="fr-CA" baseline="30000"/>
              <a:t>e</a:t>
            </a:r>
            <a:r>
              <a:rPr lang="fr-CA"/>
              <a:t> cas, la classe Zombie est dans le répertoire </a:t>
            </a:r>
            <a:r>
              <a:rPr lang="fr-CA" b="1" err="1"/>
              <a:t>Models</a:t>
            </a:r>
            <a:endParaRPr lang="fr-CA" b="1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EBF8523-0E7A-C904-0DD3-4429EB0E3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6591CCE-F9B7-6F90-8409-8BFE284D3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14</a:t>
            </a:fld>
            <a:endParaRPr lang="fr-CA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F6C6767-4E65-5BEC-A127-8C9D7E0384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320" y="3013847"/>
            <a:ext cx="3276600" cy="344823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84723EF-9962-B560-C84C-53E680EF353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50" b="2924"/>
          <a:stretch/>
        </p:blipFill>
        <p:spPr>
          <a:xfrm>
            <a:off x="5841093" y="3013847"/>
            <a:ext cx="3471863" cy="344823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62F926A-99CD-D77E-3817-EE4BEBE56BBE}"/>
              </a:ext>
            </a:extLst>
          </p:cNvPr>
          <p:cNvSpPr/>
          <p:nvPr/>
        </p:nvSpPr>
        <p:spPr>
          <a:xfrm>
            <a:off x="1396767" y="3581245"/>
            <a:ext cx="2426096" cy="841952"/>
          </a:xfrm>
          <a:prstGeom prst="rect">
            <a:avLst/>
          </a:prstGeom>
          <a:noFill/>
          <a:ln w="571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538E41D-4569-ACEF-14AA-95ABA0DB10CC}"/>
              </a:ext>
            </a:extLst>
          </p:cNvPr>
          <p:cNvSpPr/>
          <p:nvPr/>
        </p:nvSpPr>
        <p:spPr>
          <a:xfrm>
            <a:off x="6242586" y="4894655"/>
            <a:ext cx="3070370" cy="847288"/>
          </a:xfrm>
          <a:prstGeom prst="rect">
            <a:avLst/>
          </a:prstGeom>
          <a:noFill/>
          <a:ln w="571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64337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1FD3A6F4-C481-638E-EE46-95AD1B1D1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Contenu des fichiers </a:t>
            </a:r>
            <a:r>
              <a:rPr lang="fr-CA" err="1"/>
              <a:t>resx</a:t>
            </a:r>
            <a:endParaRPr lang="fr-C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D5BB4572-FB84-FE54-F102-08FB49BB76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CA"/>
              <a:t>Des dictionnaires avec le texte dans l’application qui est utilisé comme une clé pour accéder au texte traduit.</a:t>
            </a:r>
          </a:p>
          <a:p>
            <a:pPr marL="0" indent="0">
              <a:buNone/>
            </a:pPr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1858D42-9926-E46C-4B3B-6515355FD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3C3BC67-5858-C904-D6C5-594C614A2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15</a:t>
            </a:fld>
            <a:endParaRPr lang="fr-C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A277A9B-7A66-2252-4D39-5E7F483F12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042" y="2717793"/>
            <a:ext cx="4798482" cy="221028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3A03AB8-6CE7-9A10-1544-42394AB695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7068" y="2166411"/>
            <a:ext cx="5820587" cy="351521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96A5768-B377-55E1-52FD-64F1491E0804}"/>
              </a:ext>
            </a:extLst>
          </p:cNvPr>
          <p:cNvSpPr/>
          <p:nvPr/>
        </p:nvSpPr>
        <p:spPr>
          <a:xfrm>
            <a:off x="6579767" y="4008222"/>
            <a:ext cx="3089429" cy="220778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D9914D-C259-6FA4-5704-01784A59FA84}"/>
              </a:ext>
            </a:extLst>
          </p:cNvPr>
          <p:cNvSpPr/>
          <p:nvPr/>
        </p:nvSpPr>
        <p:spPr>
          <a:xfrm>
            <a:off x="6574228" y="4244952"/>
            <a:ext cx="3089429" cy="22077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48AAFB1-DD95-31F5-B6CF-CF4B9592BE4B}"/>
              </a:ext>
            </a:extLst>
          </p:cNvPr>
          <p:cNvSpPr/>
          <p:nvPr/>
        </p:nvSpPr>
        <p:spPr>
          <a:xfrm>
            <a:off x="6579767" y="4710524"/>
            <a:ext cx="5069151" cy="237434"/>
          </a:xfrm>
          <a:prstGeom prst="rect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5009FAA-F78C-23E8-F50D-C9BB8F2444D3}"/>
              </a:ext>
            </a:extLst>
          </p:cNvPr>
          <p:cNvSpPr/>
          <p:nvPr/>
        </p:nvSpPr>
        <p:spPr>
          <a:xfrm>
            <a:off x="1036319" y="3459763"/>
            <a:ext cx="2150763" cy="259615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744BB1-3E38-CD88-FDBC-9A74351BD8BF}"/>
              </a:ext>
            </a:extLst>
          </p:cNvPr>
          <p:cNvSpPr/>
          <p:nvPr/>
        </p:nvSpPr>
        <p:spPr>
          <a:xfrm flipV="1">
            <a:off x="1036319" y="4202003"/>
            <a:ext cx="2212908" cy="2196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720F2E-0998-C860-64DE-859FAB110A91}"/>
              </a:ext>
            </a:extLst>
          </p:cNvPr>
          <p:cNvSpPr/>
          <p:nvPr/>
        </p:nvSpPr>
        <p:spPr>
          <a:xfrm>
            <a:off x="2254928" y="4421679"/>
            <a:ext cx="2991775" cy="208295"/>
          </a:xfrm>
          <a:prstGeom prst="rect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08292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2" grpId="0" animBg="1"/>
      <p:bldP spid="14" grpId="0" animBg="1"/>
      <p:bldP spid="15" grpId="0" animBg="1"/>
      <p:bldP spid="13" grpId="0" animBg="1"/>
    </p:bldLst>
  </p:timing>
</p:sld>
</file>

<file path=ppt/theme/theme1.xml><?xml version="1.0" encoding="utf-8"?>
<a:theme xmlns:a="http://schemas.openxmlformats.org/drawingml/2006/main" name="Rétrospective">
  <a:themeElements>
    <a:clrScheme name="Rétrospectiv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étrospectiv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étrospectiv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02449c1-179d-48c4-9422-13d234b0788f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7D1B0CE710324CA05A93EB82A6948E" ma:contentTypeVersion="11" ma:contentTypeDescription="Crée un document." ma:contentTypeScope="" ma:versionID="b63a6eb945803a3c9f20f5e189e9423b">
  <xsd:schema xmlns:xsd="http://www.w3.org/2001/XMLSchema" xmlns:xs="http://www.w3.org/2001/XMLSchema" xmlns:p="http://schemas.microsoft.com/office/2006/metadata/properties" xmlns:ns2="402449c1-179d-48c4-9422-13d234b0788f" targetNamespace="http://schemas.microsoft.com/office/2006/metadata/properties" ma:root="true" ma:fieldsID="7a50c1f234d115a418888828af57f881" ns2:_="">
    <xsd:import namespace="402449c1-179d-48c4-9422-13d234b0788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449c1-179d-48c4-9422-13d234b078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dfb2dd4e-b800-4980-8ab2-0e279c9552d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BBD4E3F-366D-4C21-B678-CD16BECA3845}">
  <ds:schemaRefs>
    <ds:schemaRef ds:uri="402449c1-179d-48c4-9422-13d234b0788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CFC1EEA-B388-4EBC-805D-C0D321BA157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C07F8CD-0AE9-4138-9969-B9E5156B02B6}">
  <ds:schemaRefs>
    <ds:schemaRef ds:uri="402449c1-179d-48c4-9422-13d234b0788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Application>Microsoft Office PowerPoint</Application>
  <PresentationFormat>Grand écran</PresentationFormat>
  <Slides>15</Slides>
  <Notes>0</Notes>
  <HiddenSlides>0</HiddenSlide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6" baseType="lpstr">
      <vt:lpstr>Rétrospective</vt:lpstr>
      <vt:lpstr>Cours 23 </vt:lpstr>
      <vt:lpstr>Contenu du cours</vt:lpstr>
      <vt:lpstr>Internationalisation (i18n)</vt:lpstr>
      <vt:lpstr>Pourquoi c’est important de changer les 2?</vt:lpstr>
      <vt:lpstr>2 Cultures</vt:lpstr>
      <vt:lpstr>Responsabilité de chaque culture</vt:lpstr>
      <vt:lpstr>Exemple</vt:lpstr>
      <vt:lpstr>Les étapes pour configurer la traduction</vt:lpstr>
      <vt:lpstr>Configuration Program.cs</vt:lpstr>
      <vt:lpstr>Ajouter un commutateur de langue</vt:lpstr>
      <vt:lpstr>Commutateur de langue</vt:lpstr>
      <vt:lpstr>Commutateur de langue</vt:lpstr>
      <vt:lpstr>Ajouter les fichiers ressources pour la traduction</vt:lpstr>
      <vt:lpstr>Path des fichiers de ressources</vt:lpstr>
      <vt:lpstr>Contenu des fichiers resx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Maxime</dc:creator>
  <cp:revision>41</cp:revision>
  <dcterms:created xsi:type="dcterms:W3CDTF">2021-06-05T18:50:42Z</dcterms:created>
  <dcterms:modified xsi:type="dcterms:W3CDTF">2026-07-10T13:37:15Z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0x010100417D1B0CE710324CA05A93EB82A6948E</vt:lpwstr>
  </property>
  <property fmtid="{D5CDD505-2E9C-101B-9397-08002B2CF9AE}" pid="3" name="MediaServiceImageTags">
    <vt:lpwstr/>
  </property>
  <property fmtid="{D5CDD505-2E9C-101B-9397-08002B2CF9AE}" pid="4" name="Order">
    <vt:r8>26800</vt:r8>
  </property>
  <property fmtid="{D5CDD505-2E9C-101B-9397-08002B2CF9AE}" pid="5" name="WorkflowVersion">
    <vt:i4>1</vt:i4>
  </property>
</Properties>
</file>